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9" r:id="rId3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FF81"/>
    <a:srgbClr val="E3DBCC"/>
    <a:srgbClr val="8B776A"/>
    <a:srgbClr val="DFD1C8"/>
    <a:srgbClr val="969594"/>
    <a:srgbClr val="E5CD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57"/>
    <p:restoredTop sz="94694"/>
  </p:normalViewPr>
  <p:slideViewPr>
    <p:cSldViewPr snapToGrid="0">
      <p:cViewPr>
        <p:scale>
          <a:sx n="120" d="100"/>
          <a:sy n="120" d="100"/>
        </p:scale>
        <p:origin x="168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C4DCD-9F68-AE4C-BF66-23523EFC594D}" type="datetimeFigureOut">
              <a:rPr lang="fr-FR" smtClean="0"/>
              <a:t>18/07/2024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89F9-116D-5C44-BC50-9CB68B4858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5281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C4DCD-9F68-AE4C-BF66-23523EFC594D}" type="datetimeFigureOut">
              <a:rPr lang="fr-FR" smtClean="0"/>
              <a:t>18/07/2024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89F9-116D-5C44-BC50-9CB68B4858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7271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C4DCD-9F68-AE4C-BF66-23523EFC594D}" type="datetimeFigureOut">
              <a:rPr lang="fr-FR" smtClean="0"/>
              <a:t>18/07/2024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89F9-116D-5C44-BC50-9CB68B4858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8057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C4DCD-9F68-AE4C-BF66-23523EFC594D}" type="datetimeFigureOut">
              <a:rPr lang="fr-FR" smtClean="0"/>
              <a:t>18/07/2024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89F9-116D-5C44-BC50-9CB68B4858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5940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C4DCD-9F68-AE4C-BF66-23523EFC594D}" type="datetimeFigureOut">
              <a:rPr lang="fr-FR" smtClean="0"/>
              <a:t>18/07/2024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89F9-116D-5C44-BC50-9CB68B4858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8234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C4DCD-9F68-AE4C-BF66-23523EFC594D}" type="datetimeFigureOut">
              <a:rPr lang="fr-FR" smtClean="0"/>
              <a:t>18/07/2024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89F9-116D-5C44-BC50-9CB68B4858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2367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C4DCD-9F68-AE4C-BF66-23523EFC594D}" type="datetimeFigureOut">
              <a:rPr lang="fr-FR" smtClean="0"/>
              <a:t>18/07/2024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89F9-116D-5C44-BC50-9CB68B4858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9579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C4DCD-9F68-AE4C-BF66-23523EFC594D}" type="datetimeFigureOut">
              <a:rPr lang="fr-FR" smtClean="0"/>
              <a:t>18/07/2024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89F9-116D-5C44-BC50-9CB68B4858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6125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C4DCD-9F68-AE4C-BF66-23523EFC594D}" type="datetimeFigureOut">
              <a:rPr lang="fr-FR" smtClean="0"/>
              <a:t>18/07/2024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89F9-116D-5C44-BC50-9CB68B4858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9876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C4DCD-9F68-AE4C-BF66-23523EFC594D}" type="datetimeFigureOut">
              <a:rPr lang="fr-FR" smtClean="0"/>
              <a:t>18/07/2024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89F9-116D-5C44-BC50-9CB68B4858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4916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C4DCD-9F68-AE4C-BF66-23523EFC594D}" type="datetimeFigureOut">
              <a:rPr lang="fr-FR" smtClean="0"/>
              <a:t>18/07/2024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89F9-116D-5C44-BC50-9CB68B4858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0212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9C4DCD-9F68-AE4C-BF66-23523EFC594D}" type="datetimeFigureOut">
              <a:rPr lang="fr-FR" smtClean="0"/>
              <a:t>18/07/2024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D389F9-116D-5C44-BC50-9CB68B4858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5497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reeruncv.com/lettre-de-motivation/?utm_source=Document&amp;utm_medium=Link&amp;utm_campaign=Doc_CV_PTT" TargetMode="External"/><Relationship Id="rId3" Type="http://schemas.openxmlformats.org/officeDocument/2006/relationships/hyperlink" Target="https://www.creeruncv.com/conseils/lexperience-profesionnelle-sur-le-cv/?utm_source=Document&amp;utm_medium=Link&amp;utm_campaign=Doc_CV_PTT" TargetMode="External"/><Relationship Id="rId7" Type="http://schemas.openxmlformats.org/officeDocument/2006/relationships/hyperlink" Target="https://www.creeruncv.com/conseils/recrutement/?utm_source=Document&amp;utm_medium=Link&amp;utm_campaign=Doc_CV_PTT" TargetMode="External"/><Relationship Id="rId2" Type="http://schemas.openxmlformats.org/officeDocument/2006/relationships/hyperlink" Target="https://www.creeruncv.com/conseils/le-titre-du-cv/?utm_source=Document&amp;utm_medium=Link&amp;utm_campaign=Doc_CV_PT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reeruncv.com/conseils/icones-pour-cv/?utm_source=Document&amp;utm_medium=Link&amp;utm_campaign=Doc_CV_PTT" TargetMode="External"/><Relationship Id="rId11" Type="http://schemas.openxmlformats.org/officeDocument/2006/relationships/hyperlink" Target="https://www.creeruncv.com/conseils/lettre-de-motivation/?utm_source=Document&amp;utm_medium=Link&amp;utm_campaign=Doc_CV_PTT" TargetMode="External"/><Relationship Id="rId5" Type="http://schemas.openxmlformats.org/officeDocument/2006/relationships/hyperlink" Target="https://www.creeruncv.com/conseils/faire-un-cv-conseils-pratiques/?utm_source=Document&amp;utm_medium=Link&amp;utm_campaign=Doc_CV_PTT" TargetMode="External"/><Relationship Id="rId10" Type="http://schemas.openxmlformats.org/officeDocument/2006/relationships/hyperlink" Target="https://www.creeruncv.com/modele-de-lettre/?utm_source=Document&amp;utm_medium=Link&amp;utm_campaign=Doc_CV_PTT" TargetMode="External"/><Relationship Id="rId4" Type="http://schemas.openxmlformats.org/officeDocument/2006/relationships/hyperlink" Target="https://www.creeruncv.com/conseils/laccroche-du-cv/?utm_source=Document&amp;utm_medium=Link&amp;utm_campaign=Doc_CV_PTT" TargetMode="External"/><Relationship Id="rId9" Type="http://schemas.openxmlformats.org/officeDocument/2006/relationships/hyperlink" Target="https://www.creeruncv.com/modele-de-lettr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>
            <a:extLst>
              <a:ext uri="{FF2B5EF4-FFF2-40B4-BE49-F238E27FC236}">
                <a16:creationId xmlns:a16="http://schemas.microsoft.com/office/drawing/2014/main" id="{E36F4605-8821-C4CB-F663-235E3E522040}"/>
              </a:ext>
            </a:extLst>
          </p:cNvPr>
          <p:cNvSpPr/>
          <p:nvPr/>
        </p:nvSpPr>
        <p:spPr>
          <a:xfrm>
            <a:off x="0" y="0"/>
            <a:ext cx="7559675" cy="10691813"/>
          </a:xfrm>
          <a:prstGeom prst="rect">
            <a:avLst/>
          </a:prstGeom>
          <a:solidFill>
            <a:srgbClr val="E3DBC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TextBox 6">
            <a:extLst>
              <a:ext uri="{FF2B5EF4-FFF2-40B4-BE49-F238E27FC236}">
                <a16:creationId xmlns:a16="http://schemas.microsoft.com/office/drawing/2014/main" id="{E6AE58AB-B45D-7CA2-7AE5-1FE19CFAB4CC}"/>
              </a:ext>
            </a:extLst>
          </p:cNvPr>
          <p:cNvSpPr txBox="1"/>
          <p:nvPr/>
        </p:nvSpPr>
        <p:spPr>
          <a:xfrm>
            <a:off x="616381" y="3047423"/>
            <a:ext cx="1559859" cy="369332"/>
          </a:xfrm>
          <a:prstGeom prst="rect">
            <a:avLst/>
          </a:prstGeom>
          <a:solidFill>
            <a:srgbClr val="F3FF81"/>
          </a:solidFill>
        </p:spPr>
        <p:txBody>
          <a:bodyPr wrap="square" rtlCol="0">
            <a:spAutoFit/>
          </a:bodyPr>
          <a:lstStyle/>
          <a:p>
            <a:r>
              <a:rPr lang="en-SG" dirty="0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Contact</a:t>
            </a:r>
          </a:p>
        </p:txBody>
      </p:sp>
      <p:sp>
        <p:nvSpPr>
          <p:cNvPr id="45" name="TextBox 1">
            <a:extLst>
              <a:ext uri="{FF2B5EF4-FFF2-40B4-BE49-F238E27FC236}">
                <a16:creationId xmlns:a16="http://schemas.microsoft.com/office/drawing/2014/main" id="{DCCD5F1E-1E4F-973E-76A9-343E5A2F6F40}"/>
              </a:ext>
            </a:extLst>
          </p:cNvPr>
          <p:cNvSpPr txBox="1"/>
          <p:nvPr/>
        </p:nvSpPr>
        <p:spPr>
          <a:xfrm>
            <a:off x="2990665" y="260914"/>
            <a:ext cx="438832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 err="1">
                <a:latin typeface="Avenir Medium" panose="02000503020000020003" pitchFamily="2" charset="0"/>
              </a:rPr>
              <a:t>Amélia</a:t>
            </a:r>
            <a:r>
              <a:rPr lang="en-SG" sz="6000" dirty="0">
                <a:latin typeface="Avenir Medium" panose="02000503020000020003" pitchFamily="2" charset="0"/>
              </a:rPr>
              <a:t>  </a:t>
            </a:r>
          </a:p>
          <a:p>
            <a:r>
              <a:rPr lang="en-SG" sz="6000" dirty="0">
                <a:latin typeface="Avenir Medium" panose="02000503020000020003" pitchFamily="2" charset="0"/>
              </a:rPr>
              <a:t>VINCENZO</a:t>
            </a:r>
          </a:p>
        </p:txBody>
      </p:sp>
      <p:cxnSp>
        <p:nvCxnSpPr>
          <p:cNvPr id="46" name="Straight Connector 3">
            <a:extLst>
              <a:ext uri="{FF2B5EF4-FFF2-40B4-BE49-F238E27FC236}">
                <a16:creationId xmlns:a16="http://schemas.microsoft.com/office/drawing/2014/main" id="{62DDE3AD-5DF8-D035-0A2A-76DCACF369EE}"/>
              </a:ext>
            </a:extLst>
          </p:cNvPr>
          <p:cNvCxnSpPr/>
          <p:nvPr/>
        </p:nvCxnSpPr>
        <p:spPr>
          <a:xfrm>
            <a:off x="2842748" y="887017"/>
            <a:ext cx="0" cy="9093135"/>
          </a:xfrm>
          <a:prstGeom prst="line">
            <a:avLst/>
          </a:prstGeom>
          <a:ln w="28575">
            <a:solidFill>
              <a:srgbClr val="B4B4A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TextBox 7">
            <a:extLst>
              <a:ext uri="{FF2B5EF4-FFF2-40B4-BE49-F238E27FC236}">
                <a16:creationId xmlns:a16="http://schemas.microsoft.com/office/drawing/2014/main" id="{A00956A1-FD05-15F1-AA5B-87C10A6E3055}"/>
              </a:ext>
            </a:extLst>
          </p:cNvPr>
          <p:cNvSpPr txBox="1"/>
          <p:nvPr/>
        </p:nvSpPr>
        <p:spPr>
          <a:xfrm>
            <a:off x="3084794" y="2607214"/>
            <a:ext cx="1559859" cy="369332"/>
          </a:xfrm>
          <a:prstGeom prst="rect">
            <a:avLst/>
          </a:prstGeom>
          <a:solidFill>
            <a:srgbClr val="F3FF81"/>
          </a:solidFill>
        </p:spPr>
        <p:txBody>
          <a:bodyPr wrap="square" rtlCol="0">
            <a:spAutoFit/>
          </a:bodyPr>
          <a:lstStyle/>
          <a:p>
            <a:r>
              <a:rPr lang="en-SG" dirty="0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Objectif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703AE168-8619-EE95-4536-BABB82F72E56}"/>
              </a:ext>
            </a:extLst>
          </p:cNvPr>
          <p:cNvSpPr/>
          <p:nvPr/>
        </p:nvSpPr>
        <p:spPr>
          <a:xfrm>
            <a:off x="3084793" y="3032025"/>
            <a:ext cx="420914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1100" dirty="0" err="1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Lorem</a:t>
            </a:r>
            <a:r>
              <a:rPr lang="en-SG" sz="1100" dirty="0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SG" sz="1100" dirty="0" err="1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ipsum</a:t>
            </a:r>
            <a:r>
              <a:rPr lang="en-SG" sz="1100" dirty="0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SG" sz="1100" dirty="0" err="1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dolor</a:t>
            </a:r>
            <a:r>
              <a:rPr lang="en-SG" sz="1100" dirty="0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 sit </a:t>
            </a:r>
            <a:r>
              <a:rPr lang="en-SG" sz="1100" dirty="0" err="1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amet</a:t>
            </a:r>
            <a:r>
              <a:rPr lang="en-SG" sz="1100" dirty="0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, </a:t>
            </a:r>
            <a:r>
              <a:rPr lang="en-SG" sz="1100" dirty="0" err="1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consectetur</a:t>
            </a:r>
            <a:r>
              <a:rPr lang="en-SG" sz="1100" dirty="0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SG" sz="1100" dirty="0" err="1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adipiscing</a:t>
            </a:r>
            <a:r>
              <a:rPr lang="en-SG" sz="1100" dirty="0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SG" sz="1100" dirty="0" err="1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elit</a:t>
            </a:r>
            <a:r>
              <a:rPr lang="en-SG" sz="1100" dirty="0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, </a:t>
            </a:r>
            <a:r>
              <a:rPr lang="en-SG" sz="1100" dirty="0" err="1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sed</a:t>
            </a:r>
            <a:r>
              <a:rPr lang="en-SG" sz="1100" dirty="0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 do </a:t>
            </a:r>
            <a:r>
              <a:rPr lang="en-SG" sz="1100" dirty="0" err="1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eiusmod</a:t>
            </a:r>
            <a:r>
              <a:rPr lang="en-SG" sz="1100" dirty="0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SG" sz="1100" dirty="0" err="1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tempor</a:t>
            </a:r>
            <a:r>
              <a:rPr lang="en-SG" sz="1100" dirty="0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SG" sz="1100" dirty="0" err="1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incididunt</a:t>
            </a:r>
            <a:r>
              <a:rPr lang="en-SG" sz="1100" dirty="0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SG" sz="1100" dirty="0" err="1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ut</a:t>
            </a:r>
            <a:r>
              <a:rPr lang="en-SG" sz="1100" dirty="0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SG" sz="1100" dirty="0" err="1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labore</a:t>
            </a:r>
            <a:r>
              <a:rPr lang="en-SG" sz="1100" dirty="0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 et </a:t>
            </a:r>
            <a:r>
              <a:rPr lang="en-SG" sz="1100" dirty="0" err="1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dolore</a:t>
            </a:r>
            <a:r>
              <a:rPr lang="en-SG" sz="1100" dirty="0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 magna </a:t>
            </a:r>
            <a:r>
              <a:rPr lang="en-SG" sz="1100" dirty="0" err="1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aliqua</a:t>
            </a:r>
            <a:r>
              <a:rPr lang="en-SG" sz="1100" dirty="0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. </a:t>
            </a:r>
            <a:r>
              <a:rPr lang="en-SG" sz="1100" dirty="0" err="1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Tellus</a:t>
            </a:r>
            <a:r>
              <a:rPr lang="en-SG" sz="1100" dirty="0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 in </a:t>
            </a:r>
            <a:r>
              <a:rPr lang="en-SG" sz="1100" dirty="0" err="1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hac</a:t>
            </a:r>
            <a:r>
              <a:rPr lang="en-SG" sz="1100" dirty="0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SG" sz="1100" dirty="0" err="1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habitasse</a:t>
            </a:r>
            <a:r>
              <a:rPr lang="en-SG" sz="1100" dirty="0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SG" sz="1100" dirty="0" err="1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platea</a:t>
            </a:r>
            <a:r>
              <a:rPr lang="en-SG" sz="1100" dirty="0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SG" sz="1100" dirty="0" err="1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dictumst</a:t>
            </a:r>
            <a:r>
              <a:rPr lang="en-SG" sz="1100" dirty="0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SG" sz="1100" dirty="0" err="1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vestibulum</a:t>
            </a:r>
            <a:r>
              <a:rPr lang="en-SG" sz="1100" dirty="0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. </a:t>
            </a:r>
          </a:p>
          <a:p>
            <a:endParaRPr lang="en-SG" sz="1100" dirty="0">
              <a:latin typeface="Avenir Medium" panose="02000503020000020003" pitchFamily="2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9" name="TextBox 9">
            <a:extLst>
              <a:ext uri="{FF2B5EF4-FFF2-40B4-BE49-F238E27FC236}">
                <a16:creationId xmlns:a16="http://schemas.microsoft.com/office/drawing/2014/main" id="{BF1E3C2B-E273-A500-B131-B9B2BE2BAEEC}"/>
              </a:ext>
            </a:extLst>
          </p:cNvPr>
          <p:cNvSpPr txBox="1"/>
          <p:nvPr/>
        </p:nvSpPr>
        <p:spPr>
          <a:xfrm>
            <a:off x="616381" y="5171081"/>
            <a:ext cx="1559859" cy="369332"/>
          </a:xfrm>
          <a:prstGeom prst="rect">
            <a:avLst/>
          </a:prstGeom>
          <a:solidFill>
            <a:srgbClr val="F3FF81"/>
          </a:solidFill>
        </p:spPr>
        <p:txBody>
          <a:bodyPr wrap="square" rtlCol="0">
            <a:spAutoFit/>
          </a:bodyPr>
          <a:lstStyle/>
          <a:p>
            <a:r>
              <a:rPr lang="en-SG" dirty="0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Formation</a:t>
            </a:r>
          </a:p>
        </p:txBody>
      </p:sp>
      <p:sp>
        <p:nvSpPr>
          <p:cNvPr id="50" name="TextBox 10">
            <a:extLst>
              <a:ext uri="{FF2B5EF4-FFF2-40B4-BE49-F238E27FC236}">
                <a16:creationId xmlns:a16="http://schemas.microsoft.com/office/drawing/2014/main" id="{31DE13B9-FF67-C7E7-5C7F-247F24247651}"/>
              </a:ext>
            </a:extLst>
          </p:cNvPr>
          <p:cNvSpPr txBox="1"/>
          <p:nvPr/>
        </p:nvSpPr>
        <p:spPr>
          <a:xfrm>
            <a:off x="3084793" y="4297154"/>
            <a:ext cx="3847413" cy="369332"/>
          </a:xfrm>
          <a:prstGeom prst="rect">
            <a:avLst/>
          </a:prstGeom>
          <a:solidFill>
            <a:srgbClr val="F3FF81"/>
          </a:solidFill>
        </p:spPr>
        <p:txBody>
          <a:bodyPr wrap="square" rtlCol="0">
            <a:spAutoFit/>
          </a:bodyPr>
          <a:lstStyle/>
          <a:p>
            <a:r>
              <a:rPr lang="en-SG" dirty="0" err="1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Expérience</a:t>
            </a:r>
            <a:r>
              <a:rPr lang="en-SG" dirty="0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SG" dirty="0" err="1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Professionnelle</a:t>
            </a:r>
            <a:endParaRPr lang="en-SG" dirty="0">
              <a:latin typeface="Avenir Medium" panose="02000503020000020003" pitchFamily="2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pSp>
        <p:nvGrpSpPr>
          <p:cNvPr id="52" name="Group 12">
            <a:extLst>
              <a:ext uri="{FF2B5EF4-FFF2-40B4-BE49-F238E27FC236}">
                <a16:creationId xmlns:a16="http://schemas.microsoft.com/office/drawing/2014/main" id="{A6CCD96A-A0F6-AE95-9730-906A8A8C680F}"/>
              </a:ext>
            </a:extLst>
          </p:cNvPr>
          <p:cNvGrpSpPr/>
          <p:nvPr/>
        </p:nvGrpSpPr>
        <p:grpSpPr>
          <a:xfrm>
            <a:off x="621302" y="3638426"/>
            <a:ext cx="335523" cy="713097"/>
            <a:chOff x="328704" y="8551155"/>
            <a:chExt cx="335523" cy="713097"/>
          </a:xfrm>
        </p:grpSpPr>
        <p:pic>
          <p:nvPicPr>
            <p:cNvPr id="53" name="Picture 4" descr="Image result for phone icon png">
              <a:extLst>
                <a:ext uri="{FF2B5EF4-FFF2-40B4-BE49-F238E27FC236}">
                  <a16:creationId xmlns:a16="http://schemas.microsoft.com/office/drawing/2014/main" id="{2BF76590-2054-AF5B-32D5-709C7E2A856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prstClr val="black"/>
                <a:srgbClr val="C9364F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99365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704" y="8551155"/>
              <a:ext cx="335523" cy="1761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4" name="Picture 6" descr="Image result for email icon png">
              <a:extLst>
                <a:ext uri="{FF2B5EF4-FFF2-40B4-BE49-F238E27FC236}">
                  <a16:creationId xmlns:a16="http://schemas.microsoft.com/office/drawing/2014/main" id="{40E0EEC5-1134-1A78-AE7F-69A821139B4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171" y="8822684"/>
              <a:ext cx="158589" cy="11325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5" name="Picture 12" descr="Image result for address icon png">
              <a:extLst>
                <a:ext uri="{FF2B5EF4-FFF2-40B4-BE49-F238E27FC236}">
                  <a16:creationId xmlns:a16="http://schemas.microsoft.com/office/drawing/2014/main" id="{411C59DE-AE50-AC27-6771-6D3D224E9A5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3259" y="9077424"/>
              <a:ext cx="146412" cy="1868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6" name="TextBox 16">
            <a:extLst>
              <a:ext uri="{FF2B5EF4-FFF2-40B4-BE49-F238E27FC236}">
                <a16:creationId xmlns:a16="http://schemas.microsoft.com/office/drawing/2014/main" id="{D8EDB4C4-0B24-EA61-9154-53439AEE9DFC}"/>
              </a:ext>
            </a:extLst>
          </p:cNvPr>
          <p:cNvSpPr txBox="1"/>
          <p:nvPr/>
        </p:nvSpPr>
        <p:spPr>
          <a:xfrm>
            <a:off x="897099" y="3500927"/>
            <a:ext cx="1964228" cy="11763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SG" sz="1200" dirty="0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06 01 02 03 04</a:t>
            </a:r>
          </a:p>
          <a:p>
            <a:pPr>
              <a:lnSpc>
                <a:spcPct val="150000"/>
              </a:lnSpc>
            </a:pPr>
            <a:r>
              <a:rPr lang="en-SG" sz="1200" dirty="0" err="1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mail@mail.com</a:t>
            </a:r>
            <a:r>
              <a:rPr lang="en-SG" sz="1200" dirty="0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	</a:t>
            </a:r>
          </a:p>
          <a:p>
            <a:pPr>
              <a:lnSpc>
                <a:spcPct val="150000"/>
              </a:lnSpc>
            </a:pPr>
            <a:r>
              <a:rPr lang="en-SG" sz="1200" dirty="0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2 rue de la </a:t>
            </a:r>
            <a:r>
              <a:rPr lang="en-SG" sz="1200" dirty="0" err="1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Réussite</a:t>
            </a:r>
            <a:endParaRPr lang="en-SG" sz="1200" dirty="0">
              <a:latin typeface="Avenir Medium" panose="02000503020000020003" pitchFamily="2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>
              <a:lnSpc>
                <a:spcPct val="150000"/>
              </a:lnSpc>
            </a:pPr>
            <a:r>
              <a:rPr lang="en-SG" sz="1200" dirty="0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75012 Paris</a:t>
            </a:r>
          </a:p>
        </p:txBody>
      </p:sp>
      <p:sp>
        <p:nvSpPr>
          <p:cNvPr id="57" name="TextBox 17">
            <a:extLst>
              <a:ext uri="{FF2B5EF4-FFF2-40B4-BE49-F238E27FC236}">
                <a16:creationId xmlns:a16="http://schemas.microsoft.com/office/drawing/2014/main" id="{58FCDEA4-6CCC-A1BA-5AA1-E87037FF36EF}"/>
              </a:ext>
            </a:extLst>
          </p:cNvPr>
          <p:cNvSpPr txBox="1"/>
          <p:nvPr/>
        </p:nvSpPr>
        <p:spPr>
          <a:xfrm>
            <a:off x="682865" y="5651818"/>
            <a:ext cx="20847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SG" sz="1200" dirty="0" err="1">
                <a:latin typeface="Avenir Medium" panose="02000503020000020003" pitchFamily="2" charset="0"/>
                <a:ea typeface="Lato Heavy" panose="020F0502020204030203" pitchFamily="34" charset="0"/>
                <a:cs typeface="Lato Heavy" panose="020F0502020204030203" pitchFamily="34" charset="0"/>
              </a:rPr>
              <a:t>Diplôme</a:t>
            </a:r>
            <a:r>
              <a:rPr lang="en-SG" sz="1200" dirty="0">
                <a:latin typeface="Avenir Medium" panose="02000503020000020003" pitchFamily="2" charset="0"/>
                <a:ea typeface="Lato Heavy" panose="020F0502020204030203" pitchFamily="34" charset="0"/>
                <a:cs typeface="Lato Heavy" panose="020F0502020204030203" pitchFamily="34" charset="0"/>
              </a:rPr>
              <a:t> (2016)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SG" sz="1100" dirty="0" err="1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dolor</a:t>
            </a:r>
            <a:r>
              <a:rPr lang="en-SG" sz="1100" dirty="0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 sit </a:t>
            </a:r>
            <a:r>
              <a:rPr lang="en-SG" sz="1100" dirty="0" err="1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amet</a:t>
            </a:r>
            <a:r>
              <a:rPr lang="en-SG" sz="1100" dirty="0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SG" sz="1100" dirty="0" err="1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consectetur</a:t>
            </a:r>
            <a:r>
              <a:rPr lang="en-SG" sz="1100" dirty="0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SG" sz="1100" dirty="0" err="1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adipiscing</a:t>
            </a:r>
            <a:endParaRPr lang="en-SG" sz="1100" dirty="0">
              <a:latin typeface="Avenir Medium" panose="02000503020000020003" pitchFamily="2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pSp>
        <p:nvGrpSpPr>
          <p:cNvPr id="58" name="Group 18">
            <a:extLst>
              <a:ext uri="{FF2B5EF4-FFF2-40B4-BE49-F238E27FC236}">
                <a16:creationId xmlns:a16="http://schemas.microsoft.com/office/drawing/2014/main" id="{747AB844-D893-A218-107A-7565C25FF95D}"/>
              </a:ext>
            </a:extLst>
          </p:cNvPr>
          <p:cNvGrpSpPr/>
          <p:nvPr/>
        </p:nvGrpSpPr>
        <p:grpSpPr>
          <a:xfrm>
            <a:off x="3084794" y="4725937"/>
            <a:ext cx="3877848" cy="1752020"/>
            <a:chOff x="2950178" y="895262"/>
            <a:chExt cx="3494164" cy="987362"/>
          </a:xfrm>
        </p:grpSpPr>
        <p:sp>
          <p:nvSpPr>
            <p:cNvPr id="59" name="TextBox 19">
              <a:extLst>
                <a:ext uri="{FF2B5EF4-FFF2-40B4-BE49-F238E27FC236}">
                  <a16:creationId xmlns:a16="http://schemas.microsoft.com/office/drawing/2014/main" id="{103BAC3D-669C-36D8-7A96-A7151C12F2A5}"/>
                </a:ext>
              </a:extLst>
            </p:cNvPr>
            <p:cNvSpPr txBox="1"/>
            <p:nvPr/>
          </p:nvSpPr>
          <p:spPr>
            <a:xfrm>
              <a:off x="2950178" y="1032004"/>
              <a:ext cx="2710392" cy="1474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sz="1100" dirty="0">
                  <a:latin typeface="Avenir Medium" panose="02000503020000020003" pitchFamily="2" charset="0"/>
                  <a:ea typeface="Lato Light" panose="020F0502020204030203" pitchFamily="34" charset="0"/>
                  <a:cs typeface="Lato Light" panose="020F0502020204030203" pitchFamily="34" charset="0"/>
                </a:rPr>
                <a:t>Société / Mai 2018 – Avril 2019</a:t>
              </a:r>
            </a:p>
          </p:txBody>
        </p:sp>
        <p:grpSp>
          <p:nvGrpSpPr>
            <p:cNvPr id="60" name="Group 20">
              <a:extLst>
                <a:ext uri="{FF2B5EF4-FFF2-40B4-BE49-F238E27FC236}">
                  <a16:creationId xmlns:a16="http://schemas.microsoft.com/office/drawing/2014/main" id="{CD86BA6E-1BE4-8E3E-39F3-B0D9D9AE585A}"/>
                </a:ext>
              </a:extLst>
            </p:cNvPr>
            <p:cNvGrpSpPr/>
            <p:nvPr/>
          </p:nvGrpSpPr>
          <p:grpSpPr>
            <a:xfrm>
              <a:off x="2950178" y="895262"/>
              <a:ext cx="3494164" cy="987362"/>
              <a:chOff x="2950178" y="895262"/>
              <a:chExt cx="3494164" cy="987362"/>
            </a:xfrm>
          </p:grpSpPr>
          <p:sp>
            <p:nvSpPr>
              <p:cNvPr id="61" name="TextBox 21">
                <a:extLst>
                  <a:ext uri="{FF2B5EF4-FFF2-40B4-BE49-F238E27FC236}">
                    <a16:creationId xmlns:a16="http://schemas.microsoft.com/office/drawing/2014/main" id="{277FEF07-E431-F3A8-92CB-F9E3AC605193}"/>
                  </a:ext>
                </a:extLst>
              </p:cNvPr>
              <p:cNvSpPr txBox="1"/>
              <p:nvPr/>
            </p:nvSpPr>
            <p:spPr>
              <a:xfrm>
                <a:off x="2950179" y="895262"/>
                <a:ext cx="2102476" cy="1734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SG" sz="1400" dirty="0">
                    <a:latin typeface="Avenir Medium" panose="02000503020000020003" pitchFamily="2" charset="0"/>
                    <a:ea typeface="Lato Heavy" panose="020F0502020204030203" pitchFamily="34" charset="0"/>
                    <a:cs typeface="Lato Heavy" panose="020F0502020204030203" pitchFamily="34" charset="0"/>
                  </a:rPr>
                  <a:t>Titre du poste</a:t>
                </a:r>
              </a:p>
            </p:txBody>
          </p:sp>
          <p:sp>
            <p:nvSpPr>
              <p:cNvPr id="62" name="TextBox 22">
                <a:extLst>
                  <a:ext uri="{FF2B5EF4-FFF2-40B4-BE49-F238E27FC236}">
                    <a16:creationId xmlns:a16="http://schemas.microsoft.com/office/drawing/2014/main" id="{F6686058-7651-2F19-BE85-EB4D9BB5B173}"/>
                  </a:ext>
                </a:extLst>
              </p:cNvPr>
              <p:cNvSpPr txBox="1"/>
              <p:nvPr/>
            </p:nvSpPr>
            <p:spPr>
              <a:xfrm>
                <a:off x="2950178" y="1162809"/>
                <a:ext cx="3494164" cy="7198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1450" indent="-171450">
                  <a:buFont typeface="Wingdings" panose="05000000000000000000" pitchFamily="2" charset="2"/>
                  <a:buChar char="§"/>
                </a:pP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Lorem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ipsum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dolor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sit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amet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,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consectetur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adipiscing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elit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,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sed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do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eiusmod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tempor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incididunt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ut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labore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et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dolore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magna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aliqua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. </a:t>
                </a:r>
              </a:p>
              <a:p>
                <a:pPr marL="171450" indent="-171450">
                  <a:buFont typeface="Wingdings" panose="05000000000000000000" pitchFamily="2" charset="2"/>
                  <a:buChar char="§"/>
                </a:pP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Tellus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in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hac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habitasse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platea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dictumst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vestibulum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.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Turpis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massa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tincidunt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dui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ut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ornare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.</a:t>
                </a:r>
              </a:p>
              <a:p>
                <a:pPr marL="171450" indent="-171450">
                  <a:buFont typeface="Wingdings" panose="05000000000000000000" pitchFamily="2" charset="2"/>
                  <a:buChar char="§"/>
                </a:pP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Id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leo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in vitae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turpis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massa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sed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elementum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tempus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egestas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.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Eget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magna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fermentum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iaculis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eu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.</a:t>
                </a:r>
              </a:p>
            </p:txBody>
          </p:sp>
        </p:grpSp>
      </p:grpSp>
      <p:grpSp>
        <p:nvGrpSpPr>
          <p:cNvPr id="63" name="Group 23">
            <a:extLst>
              <a:ext uri="{FF2B5EF4-FFF2-40B4-BE49-F238E27FC236}">
                <a16:creationId xmlns:a16="http://schemas.microsoft.com/office/drawing/2014/main" id="{AF6B7192-64E1-C509-F3D5-C0BA8620F5B2}"/>
              </a:ext>
            </a:extLst>
          </p:cNvPr>
          <p:cNvGrpSpPr/>
          <p:nvPr/>
        </p:nvGrpSpPr>
        <p:grpSpPr>
          <a:xfrm>
            <a:off x="3084794" y="6560957"/>
            <a:ext cx="3877848" cy="1752020"/>
            <a:chOff x="2950178" y="895262"/>
            <a:chExt cx="3494164" cy="987362"/>
          </a:xfrm>
        </p:grpSpPr>
        <p:sp>
          <p:nvSpPr>
            <p:cNvPr id="64" name="TextBox 24">
              <a:extLst>
                <a:ext uri="{FF2B5EF4-FFF2-40B4-BE49-F238E27FC236}">
                  <a16:creationId xmlns:a16="http://schemas.microsoft.com/office/drawing/2014/main" id="{562B12A2-FE71-5C75-F105-FBED64DA3B70}"/>
                </a:ext>
              </a:extLst>
            </p:cNvPr>
            <p:cNvSpPr txBox="1"/>
            <p:nvPr/>
          </p:nvSpPr>
          <p:spPr>
            <a:xfrm>
              <a:off x="2950178" y="1032004"/>
              <a:ext cx="2710392" cy="1474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sz="1100" dirty="0">
                  <a:latin typeface="Avenir Medium" panose="02000503020000020003" pitchFamily="2" charset="0"/>
                  <a:ea typeface="Lato Light" panose="020F0502020204030203" pitchFamily="34" charset="0"/>
                  <a:cs typeface="Lato Light" panose="020F0502020204030203" pitchFamily="34" charset="0"/>
                </a:rPr>
                <a:t>Société / Mai 2018 – Avril 2019</a:t>
              </a:r>
            </a:p>
          </p:txBody>
        </p:sp>
        <p:grpSp>
          <p:nvGrpSpPr>
            <p:cNvPr id="65" name="Group 25">
              <a:extLst>
                <a:ext uri="{FF2B5EF4-FFF2-40B4-BE49-F238E27FC236}">
                  <a16:creationId xmlns:a16="http://schemas.microsoft.com/office/drawing/2014/main" id="{A9B6E0A6-C6D5-B3F8-D8BA-F0CEED08A148}"/>
                </a:ext>
              </a:extLst>
            </p:cNvPr>
            <p:cNvGrpSpPr/>
            <p:nvPr/>
          </p:nvGrpSpPr>
          <p:grpSpPr>
            <a:xfrm>
              <a:off x="2950178" y="895262"/>
              <a:ext cx="3494164" cy="987362"/>
              <a:chOff x="2950178" y="895262"/>
              <a:chExt cx="3494164" cy="987362"/>
            </a:xfrm>
          </p:grpSpPr>
          <p:sp>
            <p:nvSpPr>
              <p:cNvPr id="66" name="TextBox 26">
                <a:extLst>
                  <a:ext uri="{FF2B5EF4-FFF2-40B4-BE49-F238E27FC236}">
                    <a16:creationId xmlns:a16="http://schemas.microsoft.com/office/drawing/2014/main" id="{124B01C1-5659-B249-90E3-171CA9648C3C}"/>
                  </a:ext>
                </a:extLst>
              </p:cNvPr>
              <p:cNvSpPr txBox="1"/>
              <p:nvPr/>
            </p:nvSpPr>
            <p:spPr>
              <a:xfrm>
                <a:off x="2950179" y="895262"/>
                <a:ext cx="2102476" cy="1734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SG" sz="1400" dirty="0">
                    <a:latin typeface="Avenir Medium" panose="02000503020000020003" pitchFamily="2" charset="0"/>
                    <a:ea typeface="Lato Heavy" panose="020F0502020204030203" pitchFamily="34" charset="0"/>
                    <a:cs typeface="Lato Heavy" panose="020F0502020204030203" pitchFamily="34" charset="0"/>
                  </a:rPr>
                  <a:t>Titre du poste</a:t>
                </a:r>
              </a:p>
            </p:txBody>
          </p:sp>
          <p:sp>
            <p:nvSpPr>
              <p:cNvPr id="67" name="TextBox 27">
                <a:extLst>
                  <a:ext uri="{FF2B5EF4-FFF2-40B4-BE49-F238E27FC236}">
                    <a16:creationId xmlns:a16="http://schemas.microsoft.com/office/drawing/2014/main" id="{62EE83CF-46D6-B21C-90A9-61C12C8BA3ED}"/>
                  </a:ext>
                </a:extLst>
              </p:cNvPr>
              <p:cNvSpPr txBox="1"/>
              <p:nvPr/>
            </p:nvSpPr>
            <p:spPr>
              <a:xfrm>
                <a:off x="2950178" y="1162809"/>
                <a:ext cx="3494164" cy="7198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1450" indent="-171450">
                  <a:buFont typeface="Wingdings" panose="05000000000000000000" pitchFamily="2" charset="2"/>
                  <a:buChar char="§"/>
                </a:pP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Lorem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ipsum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dolor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sit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amet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,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consectetur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adipiscing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elit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,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sed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do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eiusmod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tempor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incididunt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ut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labore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et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dolore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magna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aliqua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. </a:t>
                </a:r>
              </a:p>
              <a:p>
                <a:pPr marL="171450" indent="-171450">
                  <a:buFont typeface="Wingdings" panose="05000000000000000000" pitchFamily="2" charset="2"/>
                  <a:buChar char="§"/>
                </a:pP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Tellus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in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hac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habitasse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platea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dictumst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vestibulum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.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Turpis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massa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tincidunt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dui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ut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ornare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.</a:t>
                </a:r>
              </a:p>
              <a:p>
                <a:pPr marL="171450" indent="-171450">
                  <a:buFont typeface="Wingdings" panose="05000000000000000000" pitchFamily="2" charset="2"/>
                  <a:buChar char="§"/>
                </a:pP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Id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leo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in vitae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turpis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massa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sed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elementum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tempus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egestas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.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Eget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magna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fermentum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iaculis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 </a:t>
                </a:r>
                <a:r>
                  <a:rPr lang="en-SG" sz="1100" dirty="0" err="1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eu</a:t>
                </a:r>
                <a:r>
                  <a:rPr lang="en-SG" sz="1100" dirty="0">
                    <a:latin typeface="Avenir Medium" panose="02000503020000020003" pitchFamily="2" charset="0"/>
                    <a:ea typeface="Lato" panose="020F0502020204030203" pitchFamily="34" charset="0"/>
                    <a:cs typeface="Lato" panose="020F0502020204030203" pitchFamily="34" charset="0"/>
                  </a:rPr>
                  <a:t>.</a:t>
                </a:r>
              </a:p>
            </p:txBody>
          </p:sp>
        </p:grpSp>
      </p:grpSp>
      <p:sp>
        <p:nvSpPr>
          <p:cNvPr id="68" name="TextBox 29">
            <a:extLst>
              <a:ext uri="{FF2B5EF4-FFF2-40B4-BE49-F238E27FC236}">
                <a16:creationId xmlns:a16="http://schemas.microsoft.com/office/drawing/2014/main" id="{B371CAF5-0541-E4B8-8672-9132D6BB0061}"/>
              </a:ext>
            </a:extLst>
          </p:cNvPr>
          <p:cNvSpPr txBox="1"/>
          <p:nvPr/>
        </p:nvSpPr>
        <p:spPr>
          <a:xfrm>
            <a:off x="620810" y="8778601"/>
            <a:ext cx="1559859" cy="369332"/>
          </a:xfrm>
          <a:prstGeom prst="rect">
            <a:avLst/>
          </a:prstGeom>
          <a:solidFill>
            <a:srgbClr val="F3FF81"/>
          </a:solidFill>
        </p:spPr>
        <p:txBody>
          <a:bodyPr wrap="square" rtlCol="0">
            <a:spAutoFit/>
          </a:bodyPr>
          <a:lstStyle/>
          <a:p>
            <a:r>
              <a:rPr lang="en-SG" dirty="0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Hobbies</a:t>
            </a:r>
          </a:p>
        </p:txBody>
      </p:sp>
      <p:sp>
        <p:nvSpPr>
          <p:cNvPr id="69" name="TextBox 30">
            <a:extLst>
              <a:ext uri="{FF2B5EF4-FFF2-40B4-BE49-F238E27FC236}">
                <a16:creationId xmlns:a16="http://schemas.microsoft.com/office/drawing/2014/main" id="{DA66108C-DF80-3930-424D-E8D401371430}"/>
              </a:ext>
            </a:extLst>
          </p:cNvPr>
          <p:cNvSpPr txBox="1"/>
          <p:nvPr/>
        </p:nvSpPr>
        <p:spPr>
          <a:xfrm>
            <a:off x="3104667" y="8657856"/>
            <a:ext cx="1912779" cy="369332"/>
          </a:xfrm>
          <a:prstGeom prst="rect">
            <a:avLst/>
          </a:prstGeom>
          <a:solidFill>
            <a:srgbClr val="F3FF81"/>
          </a:solidFill>
        </p:spPr>
        <p:txBody>
          <a:bodyPr wrap="square" rtlCol="0">
            <a:spAutoFit/>
          </a:bodyPr>
          <a:lstStyle/>
          <a:p>
            <a:r>
              <a:rPr lang="en-SG" dirty="0" err="1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Compétences</a:t>
            </a:r>
            <a:endParaRPr lang="en-SG" dirty="0">
              <a:latin typeface="Avenir Medium" panose="02000503020000020003" pitchFamily="2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70" name="TextBox 31">
            <a:extLst>
              <a:ext uri="{FF2B5EF4-FFF2-40B4-BE49-F238E27FC236}">
                <a16:creationId xmlns:a16="http://schemas.microsoft.com/office/drawing/2014/main" id="{66E19391-DBF5-5633-A437-AE97C2C21FE2}"/>
              </a:ext>
            </a:extLst>
          </p:cNvPr>
          <p:cNvSpPr txBox="1"/>
          <p:nvPr/>
        </p:nvSpPr>
        <p:spPr>
          <a:xfrm>
            <a:off x="616381" y="7342374"/>
            <a:ext cx="1559859" cy="369332"/>
          </a:xfrm>
          <a:prstGeom prst="rect">
            <a:avLst/>
          </a:prstGeom>
          <a:solidFill>
            <a:srgbClr val="F3FF81"/>
          </a:solidFill>
        </p:spPr>
        <p:txBody>
          <a:bodyPr wrap="square" rtlCol="0">
            <a:spAutoFit/>
          </a:bodyPr>
          <a:lstStyle/>
          <a:p>
            <a:r>
              <a:rPr lang="en-SG" dirty="0" err="1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Langues</a:t>
            </a:r>
            <a:endParaRPr lang="en-SG" dirty="0">
              <a:latin typeface="Avenir Medium" panose="02000503020000020003" pitchFamily="2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pSp>
        <p:nvGrpSpPr>
          <p:cNvPr id="71" name="Group 36">
            <a:extLst>
              <a:ext uri="{FF2B5EF4-FFF2-40B4-BE49-F238E27FC236}">
                <a16:creationId xmlns:a16="http://schemas.microsoft.com/office/drawing/2014/main" id="{5E358B06-212D-1829-6C44-FACEDD0B2147}"/>
              </a:ext>
            </a:extLst>
          </p:cNvPr>
          <p:cNvGrpSpPr/>
          <p:nvPr/>
        </p:nvGrpSpPr>
        <p:grpSpPr>
          <a:xfrm>
            <a:off x="3246010" y="9192578"/>
            <a:ext cx="3501430" cy="668896"/>
            <a:chOff x="2980008" y="8647475"/>
            <a:chExt cx="3501430" cy="668896"/>
          </a:xfrm>
          <a:solidFill>
            <a:srgbClr val="B4B4A2"/>
          </a:solidFill>
        </p:grpSpPr>
        <p:sp>
          <p:nvSpPr>
            <p:cNvPr id="72" name="Pie 32">
              <a:extLst>
                <a:ext uri="{FF2B5EF4-FFF2-40B4-BE49-F238E27FC236}">
                  <a16:creationId xmlns:a16="http://schemas.microsoft.com/office/drawing/2014/main" id="{FE69C61B-6D5A-52DE-992C-6089BBBF8D50}"/>
                </a:ext>
              </a:extLst>
            </p:cNvPr>
            <p:cNvSpPr/>
            <p:nvPr/>
          </p:nvSpPr>
          <p:spPr>
            <a:xfrm>
              <a:off x="2980008" y="8647475"/>
              <a:ext cx="654639" cy="648762"/>
            </a:xfrm>
            <a:prstGeom prst="pie">
              <a:avLst>
                <a:gd name="adj1" fmla="val 17421052"/>
                <a:gd name="adj2" fmla="val 1620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>
                <a:solidFill>
                  <a:schemeClr val="tx1"/>
                </a:solidFill>
                <a:latin typeface="Avenir Medium" panose="02000503020000020003" pitchFamily="2" charset="0"/>
              </a:endParaRPr>
            </a:p>
          </p:txBody>
        </p:sp>
        <p:sp>
          <p:nvSpPr>
            <p:cNvPr id="73" name="Pie 33">
              <a:extLst>
                <a:ext uri="{FF2B5EF4-FFF2-40B4-BE49-F238E27FC236}">
                  <a16:creationId xmlns:a16="http://schemas.microsoft.com/office/drawing/2014/main" id="{9EB171D2-F7AB-B4BD-2241-58F753C3C4FE}"/>
                </a:ext>
              </a:extLst>
            </p:cNvPr>
            <p:cNvSpPr/>
            <p:nvPr/>
          </p:nvSpPr>
          <p:spPr>
            <a:xfrm>
              <a:off x="3971984" y="8647475"/>
              <a:ext cx="654639" cy="648762"/>
            </a:xfrm>
            <a:prstGeom prst="pie">
              <a:avLst>
                <a:gd name="adj1" fmla="val 19799938"/>
                <a:gd name="adj2" fmla="val 1620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>
                <a:solidFill>
                  <a:schemeClr val="tx1"/>
                </a:solidFill>
                <a:latin typeface="Avenir Medium" panose="02000503020000020003" pitchFamily="2" charset="0"/>
              </a:endParaRPr>
            </a:p>
          </p:txBody>
        </p:sp>
        <p:sp>
          <p:nvSpPr>
            <p:cNvPr id="74" name="Pie 34">
              <a:extLst>
                <a:ext uri="{FF2B5EF4-FFF2-40B4-BE49-F238E27FC236}">
                  <a16:creationId xmlns:a16="http://schemas.microsoft.com/office/drawing/2014/main" id="{4076233F-F049-144C-240F-D63A46621BFB}"/>
                </a:ext>
              </a:extLst>
            </p:cNvPr>
            <p:cNvSpPr/>
            <p:nvPr/>
          </p:nvSpPr>
          <p:spPr>
            <a:xfrm>
              <a:off x="4963960" y="8667609"/>
              <a:ext cx="654639" cy="648762"/>
            </a:xfrm>
            <a:prstGeom prst="pie">
              <a:avLst>
                <a:gd name="adj1" fmla="val 1820321"/>
                <a:gd name="adj2" fmla="val 1620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>
                <a:solidFill>
                  <a:schemeClr val="tx1"/>
                </a:solidFill>
                <a:latin typeface="Avenir Medium" panose="02000503020000020003" pitchFamily="2" charset="0"/>
              </a:endParaRPr>
            </a:p>
          </p:txBody>
        </p:sp>
        <p:sp>
          <p:nvSpPr>
            <p:cNvPr id="75" name="Pie 35">
              <a:extLst>
                <a:ext uri="{FF2B5EF4-FFF2-40B4-BE49-F238E27FC236}">
                  <a16:creationId xmlns:a16="http://schemas.microsoft.com/office/drawing/2014/main" id="{CAB32ED0-189B-773D-FB72-86381521D2AD}"/>
                </a:ext>
              </a:extLst>
            </p:cNvPr>
            <p:cNvSpPr/>
            <p:nvPr/>
          </p:nvSpPr>
          <p:spPr>
            <a:xfrm>
              <a:off x="5826799" y="8667609"/>
              <a:ext cx="654639" cy="648762"/>
            </a:xfrm>
            <a:prstGeom prst="pie">
              <a:avLst>
                <a:gd name="adj1" fmla="val 21216117"/>
                <a:gd name="adj2" fmla="val 1620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>
                <a:solidFill>
                  <a:schemeClr val="tx1"/>
                </a:solidFill>
                <a:latin typeface="Avenir Medium" panose="02000503020000020003" pitchFamily="2" charset="0"/>
              </a:endParaRPr>
            </a:p>
          </p:txBody>
        </p:sp>
      </p:grpSp>
      <p:sp>
        <p:nvSpPr>
          <p:cNvPr id="76" name="TextBox 37">
            <a:extLst>
              <a:ext uri="{FF2B5EF4-FFF2-40B4-BE49-F238E27FC236}">
                <a16:creationId xmlns:a16="http://schemas.microsoft.com/office/drawing/2014/main" id="{F5840F73-FC07-FA8E-521B-5EAF3F1A70FE}"/>
              </a:ext>
            </a:extLst>
          </p:cNvPr>
          <p:cNvSpPr txBox="1"/>
          <p:nvPr/>
        </p:nvSpPr>
        <p:spPr>
          <a:xfrm>
            <a:off x="3049526" y="9938620"/>
            <a:ext cx="104760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000" dirty="0" err="1">
                <a:latin typeface="Avenir Medium" panose="02000503020000020003" pitchFamily="2" charset="0"/>
              </a:rPr>
              <a:t>Compétence</a:t>
            </a:r>
            <a:endParaRPr lang="en-SG" sz="1000" dirty="0">
              <a:latin typeface="Avenir Medium" panose="02000503020000020003" pitchFamily="2" charset="0"/>
            </a:endParaRPr>
          </a:p>
        </p:txBody>
      </p:sp>
      <p:sp>
        <p:nvSpPr>
          <p:cNvPr id="77" name="TextBox 38">
            <a:extLst>
              <a:ext uri="{FF2B5EF4-FFF2-40B4-BE49-F238E27FC236}">
                <a16:creationId xmlns:a16="http://schemas.microsoft.com/office/drawing/2014/main" id="{C99A3975-1DE5-3E47-3B98-6AD5B99A39E0}"/>
              </a:ext>
            </a:extLst>
          </p:cNvPr>
          <p:cNvSpPr txBox="1"/>
          <p:nvPr/>
        </p:nvSpPr>
        <p:spPr>
          <a:xfrm>
            <a:off x="4060968" y="9938620"/>
            <a:ext cx="104760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000" dirty="0" err="1">
                <a:latin typeface="Avenir Medium" panose="02000503020000020003" pitchFamily="2" charset="0"/>
              </a:rPr>
              <a:t>Compétence</a:t>
            </a:r>
            <a:endParaRPr lang="en-SG" sz="1000" dirty="0">
              <a:latin typeface="Avenir Medium" panose="02000503020000020003" pitchFamily="2" charset="0"/>
            </a:endParaRPr>
          </a:p>
        </p:txBody>
      </p:sp>
      <p:sp>
        <p:nvSpPr>
          <p:cNvPr id="78" name="TextBox 39">
            <a:extLst>
              <a:ext uri="{FF2B5EF4-FFF2-40B4-BE49-F238E27FC236}">
                <a16:creationId xmlns:a16="http://schemas.microsoft.com/office/drawing/2014/main" id="{0402E369-56C7-E818-A678-F17E81F34E48}"/>
              </a:ext>
            </a:extLst>
          </p:cNvPr>
          <p:cNvSpPr txBox="1"/>
          <p:nvPr/>
        </p:nvSpPr>
        <p:spPr>
          <a:xfrm>
            <a:off x="5017449" y="9938620"/>
            <a:ext cx="104760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000" dirty="0" err="1">
                <a:latin typeface="Avenir Medium" panose="02000503020000020003" pitchFamily="2" charset="0"/>
              </a:rPr>
              <a:t>Compétence</a:t>
            </a:r>
            <a:endParaRPr lang="en-SG" sz="1000" dirty="0">
              <a:latin typeface="Avenir Medium" panose="02000503020000020003" pitchFamily="2" charset="0"/>
            </a:endParaRPr>
          </a:p>
        </p:txBody>
      </p:sp>
      <p:sp>
        <p:nvSpPr>
          <p:cNvPr id="79" name="TextBox 40">
            <a:extLst>
              <a:ext uri="{FF2B5EF4-FFF2-40B4-BE49-F238E27FC236}">
                <a16:creationId xmlns:a16="http://schemas.microsoft.com/office/drawing/2014/main" id="{9324351B-15E7-0BEA-68AE-FB6E8D5801BD}"/>
              </a:ext>
            </a:extLst>
          </p:cNvPr>
          <p:cNvSpPr txBox="1"/>
          <p:nvPr/>
        </p:nvSpPr>
        <p:spPr>
          <a:xfrm>
            <a:off x="5884601" y="9938620"/>
            <a:ext cx="104760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000" dirty="0" err="1">
                <a:latin typeface="Avenir Medium" panose="02000503020000020003" pitchFamily="2" charset="0"/>
              </a:rPr>
              <a:t>Compétence</a:t>
            </a:r>
            <a:endParaRPr lang="en-SG" sz="1000" dirty="0">
              <a:latin typeface="Avenir Medium" panose="02000503020000020003" pitchFamily="2" charset="0"/>
            </a:endParaRPr>
          </a:p>
        </p:txBody>
      </p:sp>
      <p:sp>
        <p:nvSpPr>
          <p:cNvPr id="80" name="TextBox 41">
            <a:extLst>
              <a:ext uri="{FF2B5EF4-FFF2-40B4-BE49-F238E27FC236}">
                <a16:creationId xmlns:a16="http://schemas.microsoft.com/office/drawing/2014/main" id="{4843DE46-CFB4-A7CF-568A-77D2DAFF3436}"/>
              </a:ext>
            </a:extLst>
          </p:cNvPr>
          <p:cNvSpPr txBox="1"/>
          <p:nvPr/>
        </p:nvSpPr>
        <p:spPr>
          <a:xfrm>
            <a:off x="656132" y="9288540"/>
            <a:ext cx="20847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SG" sz="1200" dirty="0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Hobbies 1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SG" sz="1200" dirty="0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Hobbies 2</a:t>
            </a:r>
          </a:p>
        </p:txBody>
      </p:sp>
      <p:sp>
        <p:nvSpPr>
          <p:cNvPr id="81" name="TextBox 42">
            <a:extLst>
              <a:ext uri="{FF2B5EF4-FFF2-40B4-BE49-F238E27FC236}">
                <a16:creationId xmlns:a16="http://schemas.microsoft.com/office/drawing/2014/main" id="{DF7D2362-836D-2ECD-23B5-B70AD7B42FBA}"/>
              </a:ext>
            </a:extLst>
          </p:cNvPr>
          <p:cNvSpPr txBox="1"/>
          <p:nvPr/>
        </p:nvSpPr>
        <p:spPr>
          <a:xfrm>
            <a:off x="682865" y="6327819"/>
            <a:ext cx="20847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SG" sz="1200" dirty="0" err="1">
                <a:latin typeface="Avenir Medium" panose="02000503020000020003" pitchFamily="2" charset="0"/>
                <a:ea typeface="Lato Heavy" panose="020F0502020204030203" pitchFamily="34" charset="0"/>
                <a:cs typeface="Lato Heavy" panose="020F0502020204030203" pitchFamily="34" charset="0"/>
              </a:rPr>
              <a:t>Diplôme</a:t>
            </a:r>
            <a:r>
              <a:rPr lang="en-SG" sz="1200" dirty="0">
                <a:latin typeface="Avenir Medium" panose="02000503020000020003" pitchFamily="2" charset="0"/>
                <a:ea typeface="Lato Heavy" panose="020F0502020204030203" pitchFamily="34" charset="0"/>
                <a:cs typeface="Lato Heavy" panose="020F0502020204030203" pitchFamily="34" charset="0"/>
              </a:rPr>
              <a:t> (2016)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SG" sz="1100" dirty="0" err="1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dolor</a:t>
            </a:r>
            <a:r>
              <a:rPr lang="en-SG" sz="1100" dirty="0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 sit </a:t>
            </a:r>
            <a:r>
              <a:rPr lang="en-SG" sz="1100" dirty="0" err="1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amet</a:t>
            </a:r>
            <a:r>
              <a:rPr lang="en-SG" sz="1100" dirty="0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SG" sz="1100" dirty="0" err="1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consectetur</a:t>
            </a:r>
            <a:r>
              <a:rPr lang="en-SG" sz="1100" dirty="0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SG" sz="1100" dirty="0" err="1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adipiscing</a:t>
            </a:r>
            <a:endParaRPr lang="en-SG" sz="1100" dirty="0">
              <a:latin typeface="Avenir Medium" panose="02000503020000020003" pitchFamily="2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82" name="TextBox 43">
            <a:extLst>
              <a:ext uri="{FF2B5EF4-FFF2-40B4-BE49-F238E27FC236}">
                <a16:creationId xmlns:a16="http://schemas.microsoft.com/office/drawing/2014/main" id="{FF8A3F44-307D-BDBD-6356-3B0EA3677FC1}"/>
              </a:ext>
            </a:extLst>
          </p:cNvPr>
          <p:cNvSpPr txBox="1"/>
          <p:nvPr/>
        </p:nvSpPr>
        <p:spPr>
          <a:xfrm>
            <a:off x="682865" y="7859419"/>
            <a:ext cx="20847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SG" sz="1200" dirty="0" err="1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Anglais</a:t>
            </a:r>
            <a:r>
              <a:rPr lang="en-SG" sz="1200" dirty="0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 : A1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SG" sz="1200" dirty="0" err="1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Espgnol</a:t>
            </a:r>
            <a:r>
              <a:rPr lang="en-SG" sz="1200" dirty="0">
                <a:latin typeface="Avenir Medium" panose="02000503020000020003" pitchFamily="2" charset="0"/>
                <a:ea typeface="Lato" panose="020F0502020204030203" pitchFamily="34" charset="0"/>
                <a:cs typeface="Lato" panose="020F0502020204030203" pitchFamily="34" charset="0"/>
              </a:rPr>
              <a:t> : C2</a:t>
            </a:r>
          </a:p>
        </p:txBody>
      </p:sp>
      <p:pic>
        <p:nvPicPr>
          <p:cNvPr id="84" name="Image 83" descr="Une image contenant Visage humain, personne, plein air, bâtiment&#10;&#10;Description générée automatiquement">
            <a:extLst>
              <a:ext uri="{FF2B5EF4-FFF2-40B4-BE49-F238E27FC236}">
                <a16:creationId xmlns:a16="http://schemas.microsoft.com/office/drawing/2014/main" id="{3E456213-DF41-A610-BB83-C411E81CB726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28137" b="5075"/>
          <a:stretch/>
        </p:blipFill>
        <p:spPr>
          <a:xfrm>
            <a:off x="333185" y="423673"/>
            <a:ext cx="2210504" cy="2214554"/>
          </a:xfrm>
          <a:prstGeom prst="ellipse">
            <a:avLst/>
          </a:prstGeom>
          <a:ln w="25400">
            <a:solidFill>
              <a:srgbClr val="F3FF81"/>
            </a:solidFill>
          </a:ln>
        </p:spPr>
      </p:pic>
    </p:spTree>
    <p:extLst>
      <p:ext uri="{BB962C8B-B14F-4D97-AF65-F5344CB8AC3E}">
        <p14:creationId xmlns:p14="http://schemas.microsoft.com/office/powerpoint/2010/main" val="456319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43409A-4799-FA42-9F31-505AABB8CC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988" y="608192"/>
            <a:ext cx="6016818" cy="8453999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fr-FR" b="1" dirty="0"/>
              <a:t>Cher(e) Candidat(e)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b="1" dirty="0"/>
              <a:t>Merci d'avoir téléchargé ce modèle sur notre site. Nous espérons qu'il vous aidera à mettre en valeur votre CV.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dirty="0"/>
              <a:t>---------------------------------------------------------------------------------------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Besoin de conseils pour rédiger votre CV ou vous préparer pour l’entretien d’embauche ? Consultez nos articles :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2"/>
              </a:rPr>
              <a:t>Le titre du CV : guide pratique + 30 exemples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3"/>
              </a:rPr>
              <a:t>Comment mettre en valeur son expérience professionnelle ?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4"/>
              </a:rPr>
              <a:t>Rédiger une accroche de CV percutante + 9 exemples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5"/>
              </a:rPr>
              <a:t>Les 7 points clés d'un CV réussi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Personnalisez votre CV avec </a:t>
            </a:r>
            <a:r>
              <a:rPr lang="fr-FR" dirty="0">
                <a:hlinkClick r:id="rId6"/>
              </a:rPr>
              <a:t>des icônes gratuites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Bien </a:t>
            </a:r>
            <a:r>
              <a:rPr lang="fr-FR" dirty="0">
                <a:hlinkClick r:id="rId7"/>
              </a:rPr>
              <a:t>préparer son entretien 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Nous proposons également plusieurs centaines d'exemples de lettres de motivation classées par métier et des modèles pour les mettre en forme.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8"/>
              </a:rPr>
              <a:t>1200 exemples de lettres de motivation 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9"/>
              </a:rPr>
              <a:t>Les modèles de </a:t>
            </a:r>
            <a:r>
              <a:rPr lang="fr-FR" dirty="0">
                <a:hlinkClick r:id="rId10"/>
              </a:rPr>
              <a:t>courrier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Tous nos conseils </a:t>
            </a:r>
            <a:r>
              <a:rPr lang="fr-FR" dirty="0">
                <a:hlinkClick r:id="rId11"/>
              </a:rPr>
              <a:t>pour rédiger une lettre efficace 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Nous vous souhaitons bonne chance dans vos recherches et vos entretiens </a:t>
            </a:r>
            <a:r>
              <a:rPr lang="fr-FR" dirty="0">
                <a:sym typeface="Wingdings" pitchFamily="2" charset="2"/>
              </a:rPr>
              <a:t> 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Enfin, rappelez-vous qu'une bonne candidature est une candidature personnalisée ! Prenez donc le temps de la rédiger avec soin car elle décrit votre parcours professionnel et votre personnalité.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----------------</a:t>
            </a:r>
          </a:p>
          <a:p>
            <a:pPr marL="0" indent="0">
              <a:buNone/>
            </a:pPr>
            <a:r>
              <a:rPr lang="fr-FR" sz="221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Copyright : Les contenus diffusés sur notre site (modèles de CV, modèles de lettre, articles ...) sont la propriété de creeruncv.com. Leur utilisation est limitée à un usage strictement personnel. Il est interdit de les diffuser ou redistribuer sans notre accord. Contenus déposés dans 180 pays devant huissier. Reproduction strictement interdite, même partielle. Limité à un usage strictement personnel. </a:t>
            </a:r>
            <a:br>
              <a:rPr lang="fr-FR" sz="221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fr-FR" sz="221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Disclaimer</a:t>
            </a:r>
            <a:r>
              <a:rPr lang="fr-FR" sz="221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: Les modèles disponibles sur notre site fournis "en l'état" et sans garantie.</a:t>
            </a:r>
          </a:p>
          <a:p>
            <a:pPr marL="0" indent="0">
              <a:buNone/>
            </a:pPr>
            <a:endParaRPr lang="fr-FR" sz="221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fr-FR" sz="2210" dirty="0" err="1"/>
              <a:t>Créeruncv.com</a:t>
            </a:r>
            <a:r>
              <a:rPr lang="fr-FR" sz="2210" dirty="0"/>
              <a:t> est un site gratuit. </a:t>
            </a:r>
          </a:p>
        </p:txBody>
      </p:sp>
    </p:spTree>
    <p:extLst>
      <p:ext uri="{BB962C8B-B14F-4D97-AF65-F5344CB8AC3E}">
        <p14:creationId xmlns:p14="http://schemas.microsoft.com/office/powerpoint/2010/main" val="264818054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500</Words>
  <Application>Microsoft Macintosh PowerPoint</Application>
  <PresentationFormat>Personnalisé</PresentationFormat>
  <Paragraphs>74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Avenir Medium</vt:lpstr>
      <vt:lpstr>Wingdings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Axel Maille</dc:creator>
  <cp:lastModifiedBy>Axel Maille</cp:lastModifiedBy>
  <cp:revision>1</cp:revision>
  <dcterms:created xsi:type="dcterms:W3CDTF">2024-07-18T15:31:22Z</dcterms:created>
  <dcterms:modified xsi:type="dcterms:W3CDTF">2024-07-18T15:41:45Z</dcterms:modified>
</cp:coreProperties>
</file>