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69"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E6E6E6"/>
    <a:srgbClr val="FED4A4"/>
    <a:srgbClr val="32ABDA"/>
    <a:srgbClr val="FDEBEC"/>
    <a:srgbClr val="2F3B7D"/>
    <a:srgbClr val="FFD966"/>
    <a:srgbClr val="9F7955"/>
    <a:srgbClr val="355CB2"/>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06" autoAdjust="0"/>
    <p:restoredTop sz="95597" autoAdjust="0"/>
  </p:normalViewPr>
  <p:slideViewPr>
    <p:cSldViewPr snapToGrid="0" snapToObjects="1">
      <p:cViewPr varScale="1">
        <p:scale>
          <a:sx n="123" d="100"/>
          <a:sy n="123" d="100"/>
        </p:scale>
        <p:origin x="3296" y="208"/>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 Maille" userId="065ad68c099279a8" providerId="LiveId" clId="{FD040D65-23DD-264C-98D8-A6D065CCC4D9}"/>
    <pc:docChg chg="delSld">
      <pc:chgData name="Axel Maille" userId="065ad68c099279a8" providerId="LiveId" clId="{FD040D65-23DD-264C-98D8-A6D065CCC4D9}" dt="2020-11-24T00:43:16.427" v="1" actId="2696"/>
      <pc:docMkLst>
        <pc:docMk/>
      </pc:docMkLst>
      <pc:sldChg chg="del">
        <pc:chgData name="Axel Maille" userId="065ad68c099279a8" providerId="LiveId" clId="{FD040D65-23DD-264C-98D8-A6D065CCC4D9}" dt="2020-11-24T00:43:14.677" v="0" actId="2696"/>
        <pc:sldMkLst>
          <pc:docMk/>
          <pc:sldMk cId="575877302" sldId="256"/>
        </pc:sldMkLst>
      </pc:sldChg>
      <pc:sldChg chg="del">
        <pc:chgData name="Axel Maille" userId="065ad68c099279a8" providerId="LiveId" clId="{FD040D65-23DD-264C-98D8-A6D065CCC4D9}" dt="2020-11-24T00:43:14.677" v="0" actId="2696"/>
        <pc:sldMkLst>
          <pc:docMk/>
          <pc:sldMk cId="2256334842" sldId="257"/>
        </pc:sldMkLst>
      </pc:sldChg>
      <pc:sldChg chg="del">
        <pc:chgData name="Axel Maille" userId="065ad68c099279a8" providerId="LiveId" clId="{FD040D65-23DD-264C-98D8-A6D065CCC4D9}" dt="2020-11-24T00:43:14.677" v="0" actId="2696"/>
        <pc:sldMkLst>
          <pc:docMk/>
          <pc:sldMk cId="4052505996" sldId="258"/>
        </pc:sldMkLst>
      </pc:sldChg>
      <pc:sldChg chg="del">
        <pc:chgData name="Axel Maille" userId="065ad68c099279a8" providerId="LiveId" clId="{FD040D65-23DD-264C-98D8-A6D065CCC4D9}" dt="2020-11-24T00:43:14.677" v="0" actId="2696"/>
        <pc:sldMkLst>
          <pc:docMk/>
          <pc:sldMk cId="665778233" sldId="259"/>
        </pc:sldMkLst>
      </pc:sldChg>
      <pc:sldChg chg="del">
        <pc:chgData name="Axel Maille" userId="065ad68c099279a8" providerId="LiveId" clId="{FD040D65-23DD-264C-98D8-A6D065CCC4D9}" dt="2020-11-24T00:43:14.677" v="0" actId="2696"/>
        <pc:sldMkLst>
          <pc:docMk/>
          <pc:sldMk cId="1270114525" sldId="260"/>
        </pc:sldMkLst>
      </pc:sldChg>
      <pc:sldChg chg="del">
        <pc:chgData name="Axel Maille" userId="065ad68c099279a8" providerId="LiveId" clId="{FD040D65-23DD-264C-98D8-A6D065CCC4D9}" dt="2020-11-24T00:43:14.677" v="0" actId="2696"/>
        <pc:sldMkLst>
          <pc:docMk/>
          <pc:sldMk cId="3189193221" sldId="261"/>
        </pc:sldMkLst>
      </pc:sldChg>
      <pc:sldChg chg="del">
        <pc:chgData name="Axel Maille" userId="065ad68c099279a8" providerId="LiveId" clId="{FD040D65-23DD-264C-98D8-A6D065CCC4D9}" dt="2020-11-24T00:43:14.677" v="0" actId="2696"/>
        <pc:sldMkLst>
          <pc:docMk/>
          <pc:sldMk cId="2868025407" sldId="262"/>
        </pc:sldMkLst>
      </pc:sldChg>
      <pc:sldChg chg="del">
        <pc:chgData name="Axel Maille" userId="065ad68c099279a8" providerId="LiveId" clId="{FD040D65-23DD-264C-98D8-A6D065CCC4D9}" dt="2020-11-24T00:43:14.677" v="0" actId="2696"/>
        <pc:sldMkLst>
          <pc:docMk/>
          <pc:sldMk cId="1181750641" sldId="263"/>
        </pc:sldMkLst>
      </pc:sldChg>
      <pc:sldChg chg="del">
        <pc:chgData name="Axel Maille" userId="065ad68c099279a8" providerId="LiveId" clId="{FD040D65-23DD-264C-98D8-A6D065CCC4D9}" dt="2020-11-24T00:43:14.677" v="0" actId="2696"/>
        <pc:sldMkLst>
          <pc:docMk/>
          <pc:sldMk cId="3089490185" sldId="264"/>
        </pc:sldMkLst>
      </pc:sldChg>
      <pc:sldChg chg="del">
        <pc:chgData name="Axel Maille" userId="065ad68c099279a8" providerId="LiveId" clId="{FD040D65-23DD-264C-98D8-A6D065CCC4D9}" dt="2020-11-24T00:43:14.677" v="0" actId="2696"/>
        <pc:sldMkLst>
          <pc:docMk/>
          <pc:sldMk cId="3693110456" sldId="265"/>
        </pc:sldMkLst>
      </pc:sldChg>
      <pc:sldChg chg="del">
        <pc:chgData name="Axel Maille" userId="065ad68c099279a8" providerId="LiveId" clId="{FD040D65-23DD-264C-98D8-A6D065CCC4D9}" dt="2020-11-24T00:43:14.677" v="0" actId="2696"/>
        <pc:sldMkLst>
          <pc:docMk/>
          <pc:sldMk cId="1805463609" sldId="266"/>
        </pc:sldMkLst>
      </pc:sldChg>
      <pc:sldChg chg="del">
        <pc:chgData name="Axel Maille" userId="065ad68c099279a8" providerId="LiveId" clId="{FD040D65-23DD-264C-98D8-A6D065CCC4D9}" dt="2020-11-24T00:43:14.677" v="0" actId="2696"/>
        <pc:sldMkLst>
          <pc:docMk/>
          <pc:sldMk cId="2936040883" sldId="267"/>
        </pc:sldMkLst>
      </pc:sldChg>
      <pc:sldChg chg="del">
        <pc:chgData name="Axel Maille" userId="065ad68c099279a8" providerId="LiveId" clId="{FD040D65-23DD-264C-98D8-A6D065CCC4D9}" dt="2020-11-24T00:43:14.677" v="0" actId="2696"/>
        <pc:sldMkLst>
          <pc:docMk/>
          <pc:sldMk cId="2349045556" sldId="268"/>
        </pc:sldMkLst>
      </pc:sldChg>
      <pc:sldChg chg="del">
        <pc:chgData name="Axel Maille" userId="065ad68c099279a8" providerId="LiveId" clId="{FD040D65-23DD-264C-98D8-A6D065CCC4D9}" dt="2020-11-24T00:43:16.427" v="1" actId="2696"/>
        <pc:sldMkLst>
          <pc:docMk/>
          <pc:sldMk cId="2390591020" sldId="270"/>
        </pc:sldMkLst>
      </pc:sldChg>
      <pc:sldChg chg="del">
        <pc:chgData name="Axel Maille" userId="065ad68c099279a8" providerId="LiveId" clId="{FD040D65-23DD-264C-98D8-A6D065CCC4D9}" dt="2020-11-24T00:43:16.427" v="1" actId="2696"/>
        <pc:sldMkLst>
          <pc:docMk/>
          <pc:sldMk cId="309407288" sldId="271"/>
        </pc:sldMkLst>
      </pc:sldChg>
      <pc:sldChg chg="del">
        <pc:chgData name="Axel Maille" userId="065ad68c099279a8" providerId="LiveId" clId="{FD040D65-23DD-264C-98D8-A6D065CCC4D9}" dt="2020-11-24T00:43:16.427" v="1" actId="2696"/>
        <pc:sldMkLst>
          <pc:docMk/>
          <pc:sldMk cId="872205650" sldId="272"/>
        </pc:sldMkLst>
      </pc:sldChg>
      <pc:sldChg chg="del">
        <pc:chgData name="Axel Maille" userId="065ad68c099279a8" providerId="LiveId" clId="{FD040D65-23DD-264C-98D8-A6D065CCC4D9}" dt="2020-11-24T00:43:14.677" v="0" actId="2696"/>
        <pc:sldMkLst>
          <pc:docMk/>
          <pc:sldMk cId="2204639144" sldId="273"/>
        </pc:sldMkLst>
      </pc:sldChg>
      <pc:sldChg chg="del">
        <pc:chgData name="Axel Maille" userId="065ad68c099279a8" providerId="LiveId" clId="{FD040D65-23DD-264C-98D8-A6D065CCC4D9}" dt="2020-11-24T00:43:14.677" v="0" actId="2696"/>
        <pc:sldMkLst>
          <pc:docMk/>
          <pc:sldMk cId="159324202" sldId="274"/>
        </pc:sldMkLst>
      </pc:sldChg>
      <pc:sldChg chg="del">
        <pc:chgData name="Axel Maille" userId="065ad68c099279a8" providerId="LiveId" clId="{FD040D65-23DD-264C-98D8-A6D065CCC4D9}" dt="2020-11-24T00:43:14.677" v="0" actId="2696"/>
        <pc:sldMkLst>
          <pc:docMk/>
          <pc:sldMk cId="3028372313"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12/05/2023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12/05/2023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12/05/2023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12/05/2023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5EA12FB-C899-014A-991D-0F5D3359B733}"/>
              </a:ext>
            </a:extLst>
          </p:cNvPr>
          <p:cNvSpPr/>
          <p:nvPr/>
        </p:nvSpPr>
        <p:spPr>
          <a:xfrm>
            <a:off x="4208991" y="0"/>
            <a:ext cx="2649009" cy="9905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34" name="TextBox 33"/>
          <p:cNvSpPr txBox="1"/>
          <p:nvPr/>
        </p:nvSpPr>
        <p:spPr>
          <a:xfrm>
            <a:off x="423717" y="1762290"/>
            <a:ext cx="3623862" cy="1015663"/>
          </a:xfrm>
          <a:prstGeom prst="rect">
            <a:avLst/>
          </a:prstGeom>
          <a:noFill/>
        </p:spPr>
        <p:txBody>
          <a:bodyPr wrap="square" rtlCol="0">
            <a:spAutoFit/>
          </a:bodyPr>
          <a:lstStyle/>
          <a:p>
            <a:r>
              <a:rPr lang="fr-FR" sz="1000" dirty="0"/>
              <a:t>Sapeur-pompier volontaire motivé et engagé, avec un an d'expérience dans les interventions d'urgence, les opérations de secours et la prévention des risques. Formé aux premiers secours et aux techniques de lutte contre l'incendie, je suis prêt à relever les défis physiques et techniques pour venir en aide aux personnes en danger et contribuer à la sécurité de la communauté.</a:t>
            </a:r>
          </a:p>
        </p:txBody>
      </p:sp>
      <p:sp>
        <p:nvSpPr>
          <p:cNvPr id="82" name="TextBox 81">
            <a:extLst>
              <a:ext uri="{FF2B5EF4-FFF2-40B4-BE49-F238E27FC236}">
                <a16:creationId xmlns:a16="http://schemas.microsoft.com/office/drawing/2014/main" id="{2A3626E0-FE08-E144-A22B-0EEC8870DA4B}"/>
              </a:ext>
            </a:extLst>
          </p:cNvPr>
          <p:cNvSpPr txBox="1"/>
          <p:nvPr/>
        </p:nvSpPr>
        <p:spPr>
          <a:xfrm>
            <a:off x="4424554" y="7136668"/>
            <a:ext cx="2109769" cy="1825884"/>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PERSONALITE</a:t>
            </a:r>
          </a:p>
          <a:p>
            <a:pPr marL="171450" marR="0" lvl="0" indent="-171450" fontAlgn="auto">
              <a:lnSpc>
                <a:spcPct val="130000"/>
              </a:lnSpc>
              <a:spcBef>
                <a:spcPts val="0"/>
              </a:spcBef>
              <a:spcAft>
                <a:spcPts val="300"/>
              </a:spcAft>
              <a:buClr>
                <a:srgbClr val="00B0F0"/>
              </a:buClr>
              <a:buSzTx/>
              <a:buFont typeface="Arial" panose="020B0604020202020204" pitchFamily="34" charset="0"/>
              <a:buChar char="•"/>
              <a:tabLst/>
              <a:defRPr/>
            </a:pPr>
            <a:r>
              <a:rPr lang="en-US" sz="1000" dirty="0" err="1">
                <a:solidFill>
                  <a:prstClr val="white"/>
                </a:solidFill>
              </a:rPr>
              <a:t>Empathie</a:t>
            </a:r>
            <a:endParaRPr lang="en-US" sz="1000" dirty="0">
              <a:solidFill>
                <a:prstClr val="white"/>
              </a:solidFill>
            </a:endParaRPr>
          </a:p>
          <a:p>
            <a:pPr marL="171450" marR="0" lvl="0" indent="-171450" fontAlgn="auto">
              <a:lnSpc>
                <a:spcPct val="130000"/>
              </a:lnSpc>
              <a:spcBef>
                <a:spcPts val="0"/>
              </a:spcBef>
              <a:spcAft>
                <a:spcPts val="300"/>
              </a:spcAft>
              <a:buClr>
                <a:srgbClr val="00B0F0"/>
              </a:buClr>
              <a:buSzTx/>
              <a:buFont typeface="Arial" panose="020B0604020202020204" pitchFamily="34" charset="0"/>
              <a:buChar char="•"/>
              <a:tabLst/>
              <a:defRPr/>
            </a:pPr>
            <a:r>
              <a:rPr lang="en-US" sz="1000" dirty="0" err="1">
                <a:solidFill>
                  <a:prstClr val="white"/>
                </a:solidFill>
              </a:rPr>
              <a:t>Ecoute</a:t>
            </a:r>
            <a:r>
              <a:rPr lang="en-US" sz="1000" dirty="0">
                <a:solidFill>
                  <a:prstClr val="white"/>
                </a:solidFill>
              </a:rPr>
              <a:t> active</a:t>
            </a:r>
          </a:p>
          <a:p>
            <a:pPr marL="171450" marR="0" lvl="0" indent="-171450" fontAlgn="auto">
              <a:lnSpc>
                <a:spcPct val="130000"/>
              </a:lnSpc>
              <a:spcBef>
                <a:spcPts val="0"/>
              </a:spcBef>
              <a:spcAft>
                <a:spcPts val="300"/>
              </a:spcAft>
              <a:buClr>
                <a:srgbClr val="00B0F0"/>
              </a:buClr>
              <a:buSzTx/>
              <a:buFont typeface="Arial" panose="020B0604020202020204" pitchFamily="34" charset="0"/>
              <a:buChar char="•"/>
              <a:tabLst/>
              <a:defRPr/>
            </a:pPr>
            <a:r>
              <a:rPr lang="en-US" sz="1000" dirty="0" err="1">
                <a:solidFill>
                  <a:prstClr val="white"/>
                </a:solidFill>
              </a:rPr>
              <a:t>Pédagogie</a:t>
            </a:r>
            <a:endParaRPr lang="en-US" sz="1000" dirty="0">
              <a:solidFill>
                <a:prstClr val="white"/>
              </a:solidFill>
            </a:endParaRPr>
          </a:p>
          <a:p>
            <a:pPr marL="171450" marR="0" lvl="0" indent="-171450" fontAlgn="auto">
              <a:lnSpc>
                <a:spcPct val="130000"/>
              </a:lnSpc>
              <a:spcBef>
                <a:spcPts val="0"/>
              </a:spcBef>
              <a:spcAft>
                <a:spcPts val="300"/>
              </a:spcAft>
              <a:buClr>
                <a:srgbClr val="00B0F0"/>
              </a:buClr>
              <a:buSzTx/>
              <a:buFont typeface="Arial" panose="020B0604020202020204" pitchFamily="34" charset="0"/>
              <a:buChar char="•"/>
              <a:tabLst/>
              <a:defRPr/>
            </a:pPr>
            <a:r>
              <a:rPr lang="en-US" sz="1000" dirty="0">
                <a:solidFill>
                  <a:prstClr val="white"/>
                </a:solidFill>
              </a:rPr>
              <a:t>Sang-Froid</a:t>
            </a:r>
          </a:p>
          <a:p>
            <a:pPr marL="171450" marR="0" lvl="0" indent="-171450" fontAlgn="auto">
              <a:lnSpc>
                <a:spcPct val="130000"/>
              </a:lnSpc>
              <a:spcBef>
                <a:spcPts val="0"/>
              </a:spcBef>
              <a:spcAft>
                <a:spcPts val="300"/>
              </a:spcAft>
              <a:buClr>
                <a:srgbClr val="00B0F0"/>
              </a:buClr>
              <a:buSzTx/>
              <a:buFont typeface="Arial" panose="020B0604020202020204" pitchFamily="34" charset="0"/>
              <a:buChar char="•"/>
              <a:tabLst/>
              <a:defRPr/>
            </a:pPr>
            <a:endParaRPr lang="en-US" sz="1000" dirty="0">
              <a:solidFill>
                <a:prstClr val="white"/>
              </a:solidFill>
            </a:endParaRPr>
          </a:p>
          <a:p>
            <a:pPr marL="171450" marR="0" lvl="0" indent="-171450" algn="l" defTabSz="457200" rtl="0" eaLnBrk="1" fontAlgn="auto" latinLnBrk="0" hangingPunct="1">
              <a:lnSpc>
                <a:spcPct val="130000"/>
              </a:lnSpc>
              <a:spcBef>
                <a:spcPts val="0"/>
              </a:spcBef>
              <a:spcAft>
                <a:spcPts val="0"/>
              </a:spcAft>
              <a:buClr>
                <a:prstClr val="white"/>
              </a:buClr>
              <a:buSzTx/>
              <a:buFont typeface="Arial" panose="020B0604020202020204" pitchFamily="34" charset="0"/>
              <a:buChar char="•"/>
              <a:tabLst/>
              <a:defRPr/>
            </a:pPr>
            <a:endPar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endParaRPr>
          </a:p>
        </p:txBody>
      </p:sp>
      <p:sp>
        <p:nvSpPr>
          <p:cNvPr id="86" name="TextBox 85">
            <a:extLst>
              <a:ext uri="{FF2B5EF4-FFF2-40B4-BE49-F238E27FC236}">
                <a16:creationId xmlns:a16="http://schemas.microsoft.com/office/drawing/2014/main" id="{B56CB2A4-EAAA-EB4F-933F-2DF24700F152}"/>
              </a:ext>
            </a:extLst>
          </p:cNvPr>
          <p:cNvSpPr txBox="1"/>
          <p:nvPr/>
        </p:nvSpPr>
        <p:spPr>
          <a:xfrm>
            <a:off x="4424554" y="1716602"/>
            <a:ext cx="2109769" cy="1430392"/>
          </a:xfrm>
          <a:prstGeom prst="rect">
            <a:avLst/>
          </a:prstGeom>
          <a:noFill/>
        </p:spPr>
        <p:txBody>
          <a:bodyPr wrap="square" rtlCol="0">
            <a:spAutoFit/>
          </a:bodyPr>
          <a:lstStyle/>
          <a:p>
            <a:pPr marL="171450" marR="0" lvl="0" indent="-171450" algn="l" defTabSz="457200" rtl="0" eaLnBrk="1" fontAlgn="auto" latinLnBrk="0" hangingPunct="1">
              <a:lnSpc>
                <a:spcPct val="130000"/>
              </a:lnSpc>
              <a:spcBef>
                <a:spcPts val="0"/>
              </a:spcBef>
              <a:spcAft>
                <a:spcPts val="300"/>
              </a:spcAft>
              <a:buClr>
                <a:srgbClr val="00B0F0"/>
              </a:buClr>
              <a:buSzTx/>
              <a:buFont typeface="Arial" panose="020B0604020202020204" pitchFamily="34" charset="0"/>
              <a:buChar char="•"/>
              <a:tabLst/>
              <a:defRPr/>
            </a:pP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Adresse</a:t>
            </a: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 : 17 rue de la </a:t>
            </a: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Réussite</a:t>
            </a: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 75015 Paris</a:t>
            </a:r>
          </a:p>
          <a:p>
            <a:pPr marL="171450" marR="0" lvl="0" indent="-171450" algn="l" defTabSz="457200" rtl="0" eaLnBrk="1" fontAlgn="auto" latinLnBrk="0" hangingPunct="1">
              <a:lnSpc>
                <a:spcPct val="130000"/>
              </a:lnSpc>
              <a:spcBef>
                <a:spcPts val="0"/>
              </a:spcBef>
              <a:spcAft>
                <a:spcPts val="300"/>
              </a:spcAft>
              <a:buClr>
                <a:srgbClr val="00B0F0"/>
              </a:buClr>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Tel : 060102030405</a:t>
            </a:r>
            <a:endParaRPr lang="en-US" sz="1000" dirty="0">
              <a:solidFill>
                <a:prstClr val="white"/>
              </a:solidFill>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30000"/>
              </a:lnSpc>
              <a:spcBef>
                <a:spcPts val="0"/>
              </a:spcBef>
              <a:spcAft>
                <a:spcPts val="300"/>
              </a:spcAft>
              <a:buClr>
                <a:srgbClr val="00B0F0"/>
              </a:buClr>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Mail : </a:t>
            </a: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example@email.com</a:t>
            </a:r>
            <a:endParaRPr lang="fr-FR" sz="1000" dirty="0">
              <a:solidFill>
                <a:prstClr val="white"/>
              </a:solidFill>
              <a:ea typeface="Open Sans" panose="020B0606030504020204" pitchFamily="34" charset="0"/>
              <a:cs typeface="Open Sans" panose="020B0606030504020204" pitchFamily="34" charset="0"/>
            </a:endParaRPr>
          </a:p>
          <a:p>
            <a:pPr marL="171450" marR="0" lvl="0" indent="-171450" algn="l" defTabSz="457200" rtl="0" eaLnBrk="1" fontAlgn="auto" latinLnBrk="0" hangingPunct="1">
              <a:lnSpc>
                <a:spcPct val="130000"/>
              </a:lnSpc>
              <a:spcBef>
                <a:spcPts val="0"/>
              </a:spcBef>
              <a:spcAft>
                <a:spcPts val="300"/>
              </a:spcAft>
              <a:buClr>
                <a:srgbClr val="00B0F0"/>
              </a:buClr>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TW : </a:t>
            </a: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twitter.com</a:t>
            </a: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a:t>
            </a:r>
            <a:r>
              <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add</a:t>
            </a:r>
          </a:p>
          <a:p>
            <a:pPr marL="171450" marR="0" lvl="0" indent="-171450" algn="l" defTabSz="457200" rtl="0" eaLnBrk="1" fontAlgn="auto" latinLnBrk="0" hangingPunct="1">
              <a:lnSpc>
                <a:spcPct val="130000"/>
              </a:lnSpc>
              <a:spcBef>
                <a:spcPts val="0"/>
              </a:spcBef>
              <a:spcAft>
                <a:spcPts val="300"/>
              </a:spcAft>
              <a:buClr>
                <a:srgbClr val="00B0F0"/>
              </a:buClr>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LK : </a:t>
            </a:r>
            <a:r>
              <a:rPr kumimoji="0" lang="en-US" sz="1000" b="0" i="0" u="none" strike="noStrike" kern="1200" cap="none" spc="0" normalizeH="0" baseline="0" noProof="0" dirty="0" err="1">
                <a:ln>
                  <a:noFill/>
                </a:ln>
                <a:solidFill>
                  <a:prstClr val="white"/>
                </a:solidFill>
                <a:effectLst/>
                <a:uLnTx/>
                <a:uFillTx/>
                <a:ea typeface="Open Sans" panose="020B0606030504020204" pitchFamily="34" charset="0"/>
                <a:cs typeface="Open Sans" panose="020B0606030504020204" pitchFamily="34" charset="0"/>
              </a:rPr>
              <a:t>linkedin.com</a:t>
            </a:r>
            <a:r>
              <a:rPr kumimoji="0" lang="en-US" sz="1000" b="0"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a:t>
            </a:r>
            <a:r>
              <a:rPr kumimoji="0" lang="en-US" sz="1000" b="1" i="0" u="none" strike="noStrike" kern="1200" cap="none" spc="0" normalizeH="0" baseline="0" noProof="0" dirty="0">
                <a:ln>
                  <a:noFill/>
                </a:ln>
                <a:solidFill>
                  <a:prstClr val="white"/>
                </a:solidFill>
                <a:effectLst/>
                <a:uLnTx/>
                <a:uFillTx/>
                <a:ea typeface="Open Sans" panose="020B0606030504020204" pitchFamily="34" charset="0"/>
                <a:cs typeface="Open Sans" panose="020B0606030504020204" pitchFamily="34" charset="0"/>
              </a:rPr>
              <a:t>add</a:t>
            </a:r>
          </a:p>
        </p:txBody>
      </p:sp>
      <p:grpSp>
        <p:nvGrpSpPr>
          <p:cNvPr id="2" name="Group 1">
            <a:extLst>
              <a:ext uri="{FF2B5EF4-FFF2-40B4-BE49-F238E27FC236}">
                <a16:creationId xmlns:a16="http://schemas.microsoft.com/office/drawing/2014/main" id="{74B0473C-A0EC-F84D-9C68-3BD313DF8AF2}"/>
              </a:ext>
            </a:extLst>
          </p:cNvPr>
          <p:cNvGrpSpPr/>
          <p:nvPr/>
        </p:nvGrpSpPr>
        <p:grpSpPr>
          <a:xfrm>
            <a:off x="328936" y="3038326"/>
            <a:ext cx="3785101" cy="1787870"/>
            <a:chOff x="225425" y="3002169"/>
            <a:chExt cx="3971364" cy="1787870"/>
          </a:xfrm>
        </p:grpSpPr>
        <p:sp>
          <p:nvSpPr>
            <p:cNvPr id="41" name="TextBox 30">
              <a:extLst>
                <a:ext uri="{FF2B5EF4-FFF2-40B4-BE49-F238E27FC236}">
                  <a16:creationId xmlns:a16="http://schemas.microsoft.com/office/drawing/2014/main" id="{9843F1DE-6301-2549-A35C-31316D3D8E7B}"/>
                </a:ext>
              </a:extLst>
            </p:cNvPr>
            <p:cNvSpPr txBox="1"/>
            <p:nvPr/>
          </p:nvSpPr>
          <p:spPr>
            <a:xfrm>
              <a:off x="225425" y="3002169"/>
              <a:ext cx="2664516" cy="307777"/>
            </a:xfrm>
            <a:prstGeom prst="rect">
              <a:avLst/>
            </a:prstGeom>
            <a:noFill/>
          </p:spPr>
          <p:txBody>
            <a:bodyPr wrap="square" rtlCol="0">
              <a:spAutoFit/>
            </a:bodyPr>
            <a:lstStyle/>
            <a:p>
              <a:pPr>
                <a:defRPr/>
              </a:pPr>
              <a:r>
                <a:rPr lang="en-US" sz="1400" b="1">
                  <a:solidFill>
                    <a:srgbClr val="49654D"/>
                  </a:solidFill>
                </a:rPr>
                <a:t>FORMATION </a:t>
              </a:r>
              <a:endParaRPr lang="en-US" sz="1400" b="1" dirty="0">
                <a:solidFill>
                  <a:srgbClr val="49654D"/>
                </a:solidFill>
              </a:endParaRPr>
            </a:p>
          </p:txBody>
        </p:sp>
        <p:sp>
          <p:nvSpPr>
            <p:cNvPr id="84" name="TextBox 83"/>
            <p:cNvSpPr txBox="1"/>
            <p:nvPr/>
          </p:nvSpPr>
          <p:spPr>
            <a:xfrm>
              <a:off x="386790" y="3312711"/>
              <a:ext cx="3809999" cy="1477328"/>
            </a:xfrm>
            <a:prstGeom prst="rect">
              <a:avLst/>
            </a:prstGeom>
            <a:noFill/>
          </p:spPr>
          <p:txBody>
            <a:bodyPr wrap="square" rtlCol="0">
              <a:spAutoFit/>
            </a:bodyPr>
            <a:lstStyle/>
            <a:p>
              <a:pPr marL="171450" indent="-171450">
                <a:buFont typeface="Arial" panose="020B0604020202020204" pitchFamily="34" charset="0"/>
                <a:buChar char="•"/>
              </a:pPr>
              <a:r>
                <a:rPr lang="fr-FR" sz="1000" b="1" dirty="0">
                  <a:solidFill>
                    <a:srgbClr val="8BA989"/>
                  </a:solidFill>
                </a:rPr>
                <a:t>Formation initiale de sapeur-pompier volontaire (FIA SPV) </a:t>
              </a:r>
              <a:r>
                <a:rPr lang="fr-FR" sz="1000" dirty="0"/>
                <a:t>Centre de formation départemental des sapeurs-pompiers -  Ville, Date</a:t>
              </a:r>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r>
                <a:rPr lang="fr-FR" sz="1000" b="1" dirty="0">
                  <a:solidFill>
                    <a:srgbClr val="8BA989"/>
                  </a:solidFill>
                </a:rPr>
                <a:t>PSC1</a:t>
              </a:r>
              <a:r>
                <a:rPr lang="fr-FR" sz="1000" dirty="0"/>
                <a:t> (Prévention et secours civiques de niveau 1) Organisme de formation - Ville, Date</a:t>
              </a:r>
            </a:p>
            <a:p>
              <a:pPr marL="171450" indent="-171450">
                <a:buFont typeface="Arial" panose="020B0604020202020204" pitchFamily="34" charset="0"/>
                <a:buChar char="•"/>
              </a:pPr>
              <a:endParaRPr lang="fr-FR" sz="1000" dirty="0"/>
            </a:p>
            <a:p>
              <a:pPr marL="171450" indent="-171450">
                <a:buFont typeface="Arial" panose="020B0604020202020204" pitchFamily="34" charset="0"/>
                <a:buChar char="•"/>
              </a:pPr>
              <a:r>
                <a:rPr lang="fr-FR" sz="1000" b="1" dirty="0">
                  <a:solidFill>
                    <a:srgbClr val="8BA989"/>
                  </a:solidFill>
                </a:rPr>
                <a:t>Diplôme d'études secondaires </a:t>
              </a:r>
              <a:r>
                <a:rPr lang="fr-FR" sz="1000" dirty="0"/>
                <a:t>(Baccalauréat, ou autre diplôme selon le candidat) Nom de l'établissement, Ville, Date</a:t>
              </a:r>
            </a:p>
          </p:txBody>
        </p:sp>
      </p:grpSp>
      <p:grpSp>
        <p:nvGrpSpPr>
          <p:cNvPr id="3" name="Group 2">
            <a:extLst>
              <a:ext uri="{FF2B5EF4-FFF2-40B4-BE49-F238E27FC236}">
                <a16:creationId xmlns:a16="http://schemas.microsoft.com/office/drawing/2014/main" id="{4F9E12F1-CF50-DC49-A139-F7193A2AEA12}"/>
              </a:ext>
            </a:extLst>
          </p:cNvPr>
          <p:cNvGrpSpPr/>
          <p:nvPr/>
        </p:nvGrpSpPr>
        <p:grpSpPr>
          <a:xfrm>
            <a:off x="320737" y="5201898"/>
            <a:ext cx="3780140" cy="2901042"/>
            <a:chOff x="225425" y="5371319"/>
            <a:chExt cx="3966159" cy="1741823"/>
          </a:xfrm>
        </p:grpSpPr>
        <p:sp>
          <p:nvSpPr>
            <p:cNvPr id="89" name="TextBox 30">
              <a:extLst>
                <a:ext uri="{FF2B5EF4-FFF2-40B4-BE49-F238E27FC236}">
                  <a16:creationId xmlns:a16="http://schemas.microsoft.com/office/drawing/2014/main" id="{3CFB2C65-6D28-BF4E-9B33-4823F20B708B}"/>
                </a:ext>
              </a:extLst>
            </p:cNvPr>
            <p:cNvSpPr txBox="1"/>
            <p:nvPr/>
          </p:nvSpPr>
          <p:spPr>
            <a:xfrm>
              <a:off x="225425" y="5371319"/>
              <a:ext cx="2177044" cy="1847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654D"/>
                  </a:solidFill>
                  <a:effectLst/>
                  <a:uLnTx/>
                  <a:uFillTx/>
                  <a:ea typeface="Open Sans" panose="020B0606030504020204" pitchFamily="34" charset="0"/>
                  <a:cs typeface="Open Sans" panose="020B0606030504020204" pitchFamily="34" charset="0"/>
                </a:rPr>
                <a:t>EXPERIENCE</a:t>
              </a:r>
            </a:p>
          </p:txBody>
        </p:sp>
        <p:sp>
          <p:nvSpPr>
            <p:cNvPr id="90" name="TextBox 89">
              <a:extLst>
                <a:ext uri="{FF2B5EF4-FFF2-40B4-BE49-F238E27FC236}">
                  <a16:creationId xmlns:a16="http://schemas.microsoft.com/office/drawing/2014/main" id="{4644C83C-CBBC-BE4D-BD04-48D5A41F6EA0}"/>
                </a:ext>
              </a:extLst>
            </p:cNvPr>
            <p:cNvSpPr txBox="1"/>
            <p:nvPr/>
          </p:nvSpPr>
          <p:spPr>
            <a:xfrm>
              <a:off x="381585" y="5579360"/>
              <a:ext cx="3809999" cy="1533782"/>
            </a:xfrm>
            <a:prstGeom prst="rect">
              <a:avLst/>
            </a:prstGeom>
            <a:noFill/>
          </p:spPr>
          <p:txBody>
            <a:bodyPr wrap="square" rtlCol="0">
              <a:spAutoFit/>
            </a:bodyPr>
            <a:lstStyle/>
            <a:p>
              <a:r>
                <a:rPr lang="fr-FR" sz="1000" b="1" dirty="0">
                  <a:solidFill>
                    <a:srgbClr val="49654D"/>
                  </a:solidFill>
                </a:rPr>
                <a:t>Sapeur-pompier volontaire </a:t>
              </a:r>
              <a:r>
                <a:rPr kumimoji="0" lang="en-US" sz="1000" b="1" i="0" u="none" strike="noStrike" kern="1200" cap="none" spc="0" normalizeH="0" baseline="0" noProof="0" dirty="0">
                  <a:ln>
                    <a:noFill/>
                  </a:ln>
                  <a:solidFill>
                    <a:srgbClr val="49654D"/>
                  </a:solidFill>
                  <a:effectLst/>
                  <a:uLnTx/>
                  <a:uFillTx/>
                  <a:ea typeface="Open Sans" panose="020B0606030504020204" pitchFamily="34" charset="0"/>
                  <a:cs typeface="Open Sans" panose="020B0606030504020204" pitchFamily="34" charset="0"/>
                </a:rPr>
                <a:t>• </a:t>
              </a:r>
              <a:r>
                <a:rPr lang="fr-FR" sz="1000" dirty="0"/>
                <a:t> </a:t>
              </a:r>
              <a:r>
                <a:rPr lang="fr-FR" sz="1000" b="1" dirty="0">
                  <a:solidFill>
                    <a:srgbClr val="8BA989"/>
                  </a:solidFill>
                </a:rPr>
                <a:t>Centre de secours de [Nom de la ville] </a:t>
              </a:r>
              <a:r>
                <a:rPr kumimoji="0" lang="en-US" sz="1000" b="1" i="0" u="none" strike="noStrike" kern="1200" cap="none" spc="0" normalizeH="0" baseline="0" noProof="0" dirty="0">
                  <a:ln>
                    <a:noFill/>
                  </a:ln>
                  <a:solidFill>
                    <a:srgbClr val="49654D"/>
                  </a:solidFill>
                  <a:effectLst/>
                  <a:uLnTx/>
                  <a:uFillTx/>
                  <a:ea typeface="Open Sans" panose="020B0606030504020204" pitchFamily="34" charset="0"/>
                  <a:cs typeface="Open Sans" panose="020B0606030504020204" pitchFamily="34" charset="0"/>
                </a:rPr>
                <a:t>•  </a:t>
              </a:r>
              <a:r>
                <a:rPr lang="fr-FR" sz="1000" b="1" dirty="0">
                  <a:solidFill>
                    <a:srgbClr val="8BA989"/>
                  </a:solidFill>
                </a:rPr>
                <a:t>Ville, Date à Date</a:t>
              </a:r>
            </a:p>
            <a:p>
              <a:endParaRPr lang="fr-FR" sz="1000" b="1" dirty="0">
                <a:solidFill>
                  <a:srgbClr val="8BA989"/>
                </a:solidFill>
              </a:endParaRPr>
            </a:p>
            <a:p>
              <a:pPr marL="171450" indent="-171450">
                <a:buFont typeface="Arial" panose="020B0604020202020204" pitchFamily="34" charset="0"/>
                <a:buChar char="•"/>
              </a:pPr>
              <a:r>
                <a:rPr lang="fr-FR" sz="1000" dirty="0"/>
                <a:t>Participation aux interventions d'urgence (incendies, accidents, inondations)</a:t>
              </a:r>
            </a:p>
            <a:p>
              <a:pPr marL="171450" indent="-171450">
                <a:buFont typeface="Arial" panose="020B0604020202020204" pitchFamily="34" charset="0"/>
                <a:buChar char="•"/>
              </a:pPr>
              <a:r>
                <a:rPr lang="fr-FR" sz="1000" dirty="0"/>
                <a:t>Réalisation de secours à personne et de sauvetage</a:t>
              </a:r>
            </a:p>
            <a:p>
              <a:pPr marL="171450" indent="-171450">
                <a:buFont typeface="Arial" panose="020B0604020202020204" pitchFamily="34" charset="0"/>
                <a:buChar char="•"/>
              </a:pPr>
              <a:r>
                <a:rPr lang="fr-FR" sz="1000" dirty="0"/>
                <a:t>Mise en œuvre des techniques de lutte contre l'incendie et de secours routier</a:t>
              </a:r>
            </a:p>
            <a:p>
              <a:pPr marL="171450" indent="-171450">
                <a:buFont typeface="Arial" panose="020B0604020202020204" pitchFamily="34" charset="0"/>
                <a:buChar char="•"/>
              </a:pPr>
              <a:r>
                <a:rPr lang="fr-FR" sz="1000" dirty="0"/>
                <a:t>Entretien et vérification du matériel et des équipements d'intervention</a:t>
              </a:r>
            </a:p>
            <a:p>
              <a:pPr marL="171450" indent="-171450">
                <a:buFont typeface="Arial" panose="020B0604020202020204" pitchFamily="34" charset="0"/>
                <a:buChar char="•"/>
              </a:pPr>
              <a:r>
                <a:rPr lang="fr-FR" sz="1000" dirty="0"/>
                <a:t>Participation aux exercices et formations réguliers pour maintenir et améliorer les compétences</a:t>
              </a:r>
            </a:p>
            <a:p>
              <a:pPr marL="171450" indent="-171450">
                <a:buFont typeface="Arial" panose="020B0604020202020204" pitchFamily="34" charset="0"/>
                <a:buChar char="•"/>
              </a:pPr>
              <a:r>
                <a:rPr lang="fr-FR" sz="1000" dirty="0"/>
                <a:t>Collaboration avec les autres membres de l'équipe et les services d'urgence (police, SAMU)</a:t>
              </a:r>
            </a:p>
            <a:p>
              <a:pPr marL="171450" indent="-171450">
                <a:buFont typeface="Arial" panose="020B0604020202020204" pitchFamily="34" charset="0"/>
                <a:buChar char="•"/>
              </a:pPr>
              <a:r>
                <a:rPr lang="fr-FR" sz="1000" dirty="0"/>
                <a:t>Sensibilisation du public aux risques et aux mesures de prévention</a:t>
              </a:r>
            </a:p>
          </p:txBody>
        </p:sp>
      </p:grpSp>
      <p:sp>
        <p:nvSpPr>
          <p:cNvPr id="33" name="TextBox 32">
            <a:extLst>
              <a:ext uri="{FF2B5EF4-FFF2-40B4-BE49-F238E27FC236}">
                <a16:creationId xmlns:a16="http://schemas.microsoft.com/office/drawing/2014/main" id="{51F3582C-D313-C147-944A-F6132115005E}"/>
              </a:ext>
            </a:extLst>
          </p:cNvPr>
          <p:cNvSpPr txBox="1"/>
          <p:nvPr/>
        </p:nvSpPr>
        <p:spPr>
          <a:xfrm>
            <a:off x="693434" y="375729"/>
            <a:ext cx="2619376"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BA989"/>
                </a:solidFill>
                <a:effectLst/>
                <a:uLnTx/>
                <a:uFillTx/>
                <a:ea typeface="Open Sans" panose="020B0606030504020204" pitchFamily="34" charset="0"/>
                <a:cs typeface="Open Sans" panose="020B0606030504020204" pitchFamily="34" charset="0"/>
              </a:rPr>
              <a:t>Alan POMPIER</a:t>
            </a:r>
            <a:endParaRPr kumimoji="0" lang="uk-UA" sz="2400" b="1" i="0" u="none" strike="noStrike" kern="1200" cap="none" spc="0" normalizeH="0" baseline="0" noProof="0" dirty="0">
              <a:ln>
                <a:noFill/>
              </a:ln>
              <a:solidFill>
                <a:srgbClr val="8BA989"/>
              </a:solidFill>
              <a:effectLst/>
              <a:uLnTx/>
              <a:uFillTx/>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599FD888-EF71-0D4E-878D-4293D3F9890D}"/>
              </a:ext>
            </a:extLst>
          </p:cNvPr>
          <p:cNvSpPr txBox="1"/>
          <p:nvPr/>
        </p:nvSpPr>
        <p:spPr>
          <a:xfrm>
            <a:off x="359979" y="998033"/>
            <a:ext cx="2894697" cy="629788"/>
          </a:xfrm>
          <a:prstGeom prst="rect">
            <a:avLst/>
          </a:prstGeom>
          <a:noFill/>
        </p:spPr>
        <p:txBody>
          <a:bodyPr wrap="square" rtlCol="0">
            <a:spAutoFit/>
          </a:bodyPr>
          <a:lstStyle/>
          <a:p>
            <a:pPr marL="0" marR="0" lvl="0" indent="0" algn="r" defTabSz="457200" rtl="0" eaLnBrk="1" fontAlgn="auto" latinLnBrk="0" hangingPunct="1">
              <a:lnSpc>
                <a:spcPct val="130000"/>
              </a:lnSpc>
              <a:spcBef>
                <a:spcPts val="0"/>
              </a:spcBef>
              <a:spcAft>
                <a:spcPts val="0"/>
              </a:spcAft>
              <a:buClr>
                <a:srgbClr val="00B0F0"/>
              </a:buClr>
              <a:buSzTx/>
              <a:buFontTx/>
              <a:buNone/>
              <a:tabLst/>
              <a:defRPr/>
            </a:pPr>
            <a:r>
              <a:rPr lang="fr-FR" sz="1400" dirty="0"/>
              <a:t>Sapeur-pompier volontaire motivé et engagé.</a:t>
            </a:r>
            <a:endParaRPr kumimoji="0" lang="uk-UA" sz="14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cxnSp>
        <p:nvCxnSpPr>
          <p:cNvPr id="65" name="Straight Connector 64">
            <a:extLst>
              <a:ext uri="{FF2B5EF4-FFF2-40B4-BE49-F238E27FC236}">
                <a16:creationId xmlns:a16="http://schemas.microsoft.com/office/drawing/2014/main" id="{5F54E3D9-E2CD-7E4B-8EF6-F7B8CC5ED7AF}"/>
              </a:ext>
            </a:extLst>
          </p:cNvPr>
          <p:cNvCxnSpPr>
            <a:cxnSpLocks/>
          </p:cNvCxnSpPr>
          <p:nvPr/>
        </p:nvCxnSpPr>
        <p:spPr>
          <a:xfrm>
            <a:off x="359979" y="909678"/>
            <a:ext cx="2846544" cy="0"/>
          </a:xfrm>
          <a:prstGeom prst="line">
            <a:avLst/>
          </a:prstGeom>
          <a:ln w="19050">
            <a:solidFill>
              <a:srgbClr val="49654D"/>
            </a:solidFill>
          </a:ln>
        </p:spPr>
        <p:style>
          <a:lnRef idx="1">
            <a:schemeClr val="accent1"/>
          </a:lnRef>
          <a:fillRef idx="0">
            <a:schemeClr val="accent1"/>
          </a:fillRef>
          <a:effectRef idx="0">
            <a:schemeClr val="accent1"/>
          </a:effectRef>
          <a:fontRef idx="minor">
            <a:schemeClr val="tx1"/>
          </a:fontRef>
        </p:style>
      </p:cxnSp>
      <p:cxnSp>
        <p:nvCxnSpPr>
          <p:cNvPr id="50" name="Straight Connector 64">
            <a:extLst>
              <a:ext uri="{FF2B5EF4-FFF2-40B4-BE49-F238E27FC236}">
                <a16:creationId xmlns:a16="http://schemas.microsoft.com/office/drawing/2014/main" id="{5F54E3D9-E2CD-7E4B-8EF6-F7B8CC5ED7AF}"/>
              </a:ext>
            </a:extLst>
          </p:cNvPr>
          <p:cNvCxnSpPr>
            <a:cxnSpLocks/>
          </p:cNvCxnSpPr>
          <p:nvPr/>
        </p:nvCxnSpPr>
        <p:spPr>
          <a:xfrm>
            <a:off x="5250146" y="909678"/>
            <a:ext cx="1274479" cy="0"/>
          </a:xfrm>
          <a:prstGeom prst="line">
            <a:avLst/>
          </a:prstGeom>
          <a:ln w="19050">
            <a:solidFill>
              <a:srgbClr val="E7E6E6"/>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486382" y="165651"/>
            <a:ext cx="1488055" cy="148805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ea typeface="+mn-ea"/>
              <a:cs typeface="+mn-cs"/>
            </a:endParaRPr>
          </a:p>
        </p:txBody>
      </p:sp>
      <p:pic>
        <p:nvPicPr>
          <p:cNvPr id="8" name="Image 7" descr="Une image contenant Visage humain, habits, personne, sourire&#10;&#10;Description générée automatiquement">
            <a:extLst>
              <a:ext uri="{FF2B5EF4-FFF2-40B4-BE49-F238E27FC236}">
                <a16:creationId xmlns:a16="http://schemas.microsoft.com/office/drawing/2014/main" id="{246E1F8B-4338-7688-1B7B-6BA556C0E23B}"/>
              </a:ext>
            </a:extLst>
          </p:cNvPr>
          <p:cNvPicPr>
            <a:picLocks noChangeAspect="1"/>
          </p:cNvPicPr>
          <p:nvPr/>
        </p:nvPicPr>
        <p:blipFill rotWithShape="1">
          <a:blip r:embed="rId2"/>
          <a:srcRect r="33746"/>
          <a:stretch/>
        </p:blipFill>
        <p:spPr>
          <a:xfrm>
            <a:off x="3544516" y="205639"/>
            <a:ext cx="1397711" cy="1408078"/>
          </a:xfrm>
          <a:prstGeom prst="ellipse">
            <a:avLst/>
          </a:prstGeom>
        </p:spPr>
      </p:pic>
      <p:sp>
        <p:nvSpPr>
          <p:cNvPr id="9" name="TextBox 81">
            <a:extLst>
              <a:ext uri="{FF2B5EF4-FFF2-40B4-BE49-F238E27FC236}">
                <a16:creationId xmlns:a16="http://schemas.microsoft.com/office/drawing/2014/main" id="{F59D9922-8E53-2962-957A-665C9A177CF9}"/>
              </a:ext>
            </a:extLst>
          </p:cNvPr>
          <p:cNvSpPr txBox="1"/>
          <p:nvPr/>
        </p:nvSpPr>
        <p:spPr>
          <a:xfrm>
            <a:off x="4398899" y="3401554"/>
            <a:ext cx="2109769" cy="3703321"/>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kumimoji="0" lang="en-US" sz="1400" b="1"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rPr>
              <a:t>COMPETENCES</a:t>
            </a:r>
          </a:p>
          <a:p>
            <a:pPr marL="171450" indent="-171450">
              <a:lnSpc>
                <a:spcPct val="130000"/>
              </a:lnSpc>
              <a:spcAft>
                <a:spcPts val="300"/>
              </a:spcAft>
              <a:buClr>
                <a:srgbClr val="00B0F0"/>
              </a:buClr>
              <a:buFont typeface="Arial" panose="020B0604020202020204" pitchFamily="34" charset="0"/>
              <a:buChar char="•"/>
              <a:defRPr/>
            </a:pPr>
            <a:r>
              <a:rPr lang="fr-FR" sz="1000" dirty="0">
                <a:solidFill>
                  <a:prstClr val="white"/>
                </a:solidFill>
              </a:rPr>
              <a:t>Premiers secours et secours à personne</a:t>
            </a:r>
          </a:p>
          <a:p>
            <a:pPr marL="171450" indent="-171450">
              <a:lnSpc>
                <a:spcPct val="130000"/>
              </a:lnSpc>
              <a:spcAft>
                <a:spcPts val="300"/>
              </a:spcAft>
              <a:buClr>
                <a:srgbClr val="00B0F0"/>
              </a:buClr>
              <a:buFont typeface="Arial" panose="020B0604020202020204" pitchFamily="34" charset="0"/>
              <a:buChar char="•"/>
              <a:defRPr/>
            </a:pPr>
            <a:r>
              <a:rPr lang="fr-FR" sz="1000" dirty="0">
                <a:solidFill>
                  <a:prstClr val="white"/>
                </a:solidFill>
              </a:rPr>
              <a:t>Lutte contre l'incendie et sauvetage</a:t>
            </a:r>
          </a:p>
          <a:p>
            <a:pPr marL="171450" indent="-171450">
              <a:lnSpc>
                <a:spcPct val="130000"/>
              </a:lnSpc>
              <a:spcAft>
                <a:spcPts val="300"/>
              </a:spcAft>
              <a:buClr>
                <a:srgbClr val="00B0F0"/>
              </a:buClr>
              <a:buFont typeface="Arial" panose="020B0604020202020204" pitchFamily="34" charset="0"/>
              <a:buChar char="•"/>
              <a:defRPr/>
            </a:pPr>
            <a:r>
              <a:rPr lang="fr-FR" sz="1000" dirty="0">
                <a:solidFill>
                  <a:prstClr val="white"/>
                </a:solidFill>
              </a:rPr>
              <a:t>Techniques de secours routier et désincarcération</a:t>
            </a:r>
          </a:p>
          <a:p>
            <a:pPr marL="171450" indent="-171450">
              <a:lnSpc>
                <a:spcPct val="130000"/>
              </a:lnSpc>
              <a:spcAft>
                <a:spcPts val="300"/>
              </a:spcAft>
              <a:buClr>
                <a:srgbClr val="00B0F0"/>
              </a:buClr>
              <a:buFont typeface="Arial" panose="020B0604020202020204" pitchFamily="34" charset="0"/>
              <a:buChar char="•"/>
              <a:defRPr/>
            </a:pPr>
            <a:r>
              <a:rPr lang="fr-FR" sz="1000" dirty="0">
                <a:solidFill>
                  <a:prstClr val="white"/>
                </a:solidFill>
              </a:rPr>
              <a:t>Entretien et vérification du matériel d'intervention</a:t>
            </a:r>
          </a:p>
          <a:p>
            <a:pPr marL="171450" indent="-171450">
              <a:lnSpc>
                <a:spcPct val="130000"/>
              </a:lnSpc>
              <a:spcAft>
                <a:spcPts val="300"/>
              </a:spcAft>
              <a:buClr>
                <a:srgbClr val="00B0F0"/>
              </a:buClr>
              <a:buFont typeface="Arial" panose="020B0604020202020204" pitchFamily="34" charset="0"/>
              <a:buChar char="•"/>
              <a:defRPr/>
            </a:pPr>
            <a:r>
              <a:rPr lang="fr-FR" sz="1000" dirty="0">
                <a:solidFill>
                  <a:prstClr val="white"/>
                </a:solidFill>
              </a:rPr>
              <a:t>Travail en équipe et communication efficace</a:t>
            </a:r>
          </a:p>
          <a:p>
            <a:pPr marL="171450" indent="-171450">
              <a:lnSpc>
                <a:spcPct val="130000"/>
              </a:lnSpc>
              <a:spcAft>
                <a:spcPts val="300"/>
              </a:spcAft>
              <a:buClr>
                <a:srgbClr val="00B0F0"/>
              </a:buClr>
              <a:buFont typeface="Arial" panose="020B0604020202020204" pitchFamily="34" charset="0"/>
              <a:buChar char="•"/>
              <a:defRPr/>
            </a:pPr>
            <a:r>
              <a:rPr lang="fr-FR" sz="1000" dirty="0">
                <a:solidFill>
                  <a:prstClr val="white"/>
                </a:solidFill>
              </a:rPr>
              <a:t>Adaptabilité et réactivité en situation d'urgence</a:t>
            </a:r>
          </a:p>
          <a:p>
            <a:pPr marL="171450" indent="-171450">
              <a:lnSpc>
                <a:spcPct val="130000"/>
              </a:lnSpc>
              <a:spcAft>
                <a:spcPts val="300"/>
              </a:spcAft>
              <a:buClr>
                <a:srgbClr val="00B0F0"/>
              </a:buClr>
              <a:buFont typeface="Arial" panose="020B0604020202020204" pitchFamily="34" charset="0"/>
              <a:buChar char="•"/>
              <a:defRPr/>
            </a:pPr>
            <a:r>
              <a:rPr lang="fr-FR" sz="1000" dirty="0">
                <a:solidFill>
                  <a:prstClr val="white"/>
                </a:solidFill>
              </a:rPr>
              <a:t>Sensibilisation du public et prévention des risques</a:t>
            </a:r>
          </a:p>
          <a:p>
            <a:pPr marL="171450" marR="0" lvl="0" indent="-171450" algn="l" defTabSz="457200" rtl="0" eaLnBrk="1" fontAlgn="auto" latinLnBrk="0" hangingPunct="1">
              <a:lnSpc>
                <a:spcPct val="130000"/>
              </a:lnSpc>
              <a:spcBef>
                <a:spcPts val="0"/>
              </a:spcBef>
              <a:spcAft>
                <a:spcPts val="0"/>
              </a:spcAft>
              <a:buClr>
                <a:prstClr val="white"/>
              </a:buClr>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endParaRPr>
          </a:p>
        </p:txBody>
      </p:sp>
      <p:sp>
        <p:nvSpPr>
          <p:cNvPr id="10" name="TextBox 81">
            <a:extLst>
              <a:ext uri="{FF2B5EF4-FFF2-40B4-BE49-F238E27FC236}">
                <a16:creationId xmlns:a16="http://schemas.microsoft.com/office/drawing/2014/main" id="{2E82A96F-98B5-0EE8-3BBD-FECD94BE7825}"/>
              </a:ext>
            </a:extLst>
          </p:cNvPr>
          <p:cNvSpPr txBox="1"/>
          <p:nvPr/>
        </p:nvSpPr>
        <p:spPr>
          <a:xfrm>
            <a:off x="359979" y="8360509"/>
            <a:ext cx="3188951" cy="1094915"/>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600"/>
              </a:spcAft>
              <a:buClr>
                <a:srgbClr val="00B0F0"/>
              </a:buClr>
              <a:buSzTx/>
              <a:buFontTx/>
              <a:buNone/>
              <a:tabLst/>
              <a:defRPr/>
            </a:pPr>
            <a:r>
              <a:rPr lang="en-US" sz="1400" b="1" dirty="0">
                <a:solidFill>
                  <a:srgbClr val="49654D"/>
                </a:solidFill>
              </a:rPr>
              <a:t>HOBBIES</a:t>
            </a:r>
          </a:p>
          <a:p>
            <a:pPr marL="171450" indent="-171450">
              <a:buFont typeface="Arial" panose="020B0604020202020204" pitchFamily="34" charset="0"/>
              <a:buChar char="•"/>
            </a:pPr>
            <a:r>
              <a:rPr lang="fr-FR" sz="1000" dirty="0"/>
              <a:t>Sport (préciser le(s) sport(s) pratiqué(s))</a:t>
            </a:r>
          </a:p>
          <a:p>
            <a:pPr marL="171450" indent="-171450">
              <a:buFont typeface="Arial" panose="020B0604020202020204" pitchFamily="34" charset="0"/>
              <a:buChar char="•"/>
            </a:pPr>
            <a:r>
              <a:rPr lang="fr-FR" sz="1000" dirty="0"/>
              <a:t>Bénévolat auprès d'associations locales</a:t>
            </a:r>
          </a:p>
          <a:p>
            <a:pPr marL="171450" indent="-171450">
              <a:buFont typeface="Arial" panose="020B0604020202020204" pitchFamily="34" charset="0"/>
              <a:buChar char="•"/>
            </a:pPr>
            <a:r>
              <a:rPr lang="fr-FR" sz="1000" dirty="0"/>
              <a:t>Activités de plein air et randonnées</a:t>
            </a:r>
          </a:p>
          <a:p>
            <a:pPr marL="171450" marR="0" lvl="0" indent="-171450" algn="l" defTabSz="457200" rtl="0" eaLnBrk="1" fontAlgn="auto" latinLnBrk="0" hangingPunct="1">
              <a:lnSpc>
                <a:spcPct val="130000"/>
              </a:lnSpc>
              <a:spcBef>
                <a:spcPts val="0"/>
              </a:spcBef>
              <a:spcAft>
                <a:spcPts val="0"/>
              </a:spcAft>
              <a:buClr>
                <a:prstClr val="white"/>
              </a:buClr>
              <a:buSzTx/>
              <a:buFont typeface="Arial" panose="020B0604020202020204" pitchFamily="34" charset="0"/>
              <a:buChar char="•"/>
              <a:tabLst/>
              <a:defRPr/>
            </a:pPr>
            <a:endParaRPr kumimoji="0" lang="en-US" sz="1000" b="0" i="0" u="none" strike="noStrike" kern="1200" cap="none" spc="0" normalizeH="0" baseline="0" noProof="0" dirty="0">
              <a:ln>
                <a:noFill/>
              </a:ln>
              <a:effectLst/>
              <a:uLnTx/>
              <a:uFillTx/>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8107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3993</TotalTime>
  <Words>618</Words>
  <Application>Microsoft Macintosh PowerPoint</Application>
  <PresentationFormat>Format A4 (210 x 297 mm)</PresentationFormat>
  <Paragraphs>79</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453</cp:revision>
  <dcterms:created xsi:type="dcterms:W3CDTF">2019-07-01T12:35:06Z</dcterms:created>
  <dcterms:modified xsi:type="dcterms:W3CDTF">2023-05-12T10:33:10Z</dcterms:modified>
</cp:coreProperties>
</file>