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sldIdLst>
    <p:sldId id="256" r:id="rId2"/>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4D9C6"/>
    <a:srgbClr val="CA9CA9"/>
    <a:srgbClr val="73D1D7"/>
    <a:srgbClr val="D9B4C1"/>
    <a:srgbClr val="FDF2E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6561"/>
    <p:restoredTop sz="92135"/>
  </p:normalViewPr>
  <p:slideViewPr>
    <p:cSldViewPr snapToGrid="0" snapToObjects="1" showGuides="1">
      <p:cViewPr varScale="1">
        <p:scale>
          <a:sx n="184" d="100"/>
          <a:sy n="184" d="100"/>
        </p:scale>
        <p:origin x="5952" y="184"/>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fr-FR"/>
              <a:t>Modifiez le style du titre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E89A196F-2B0A-924F-9F94-33DF8C253705}" type="datetimeFigureOut">
              <a:rPr lang="fr-FR" smtClean="0"/>
              <a:t>03/07/2023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86C6B50E-7BDC-DD40-A92B-E828D8F35DF9}" type="slidenum">
              <a:rPr lang="fr-FR" smtClean="0"/>
              <a:t>‹N°›</a:t>
            </a:fld>
            <a:endParaRPr lang="fr-FR"/>
          </a:p>
        </p:txBody>
      </p:sp>
    </p:spTree>
    <p:extLst>
      <p:ext uri="{BB962C8B-B14F-4D97-AF65-F5344CB8AC3E}">
        <p14:creationId xmlns:p14="http://schemas.microsoft.com/office/powerpoint/2010/main" val="26258245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89A196F-2B0A-924F-9F94-33DF8C253705}" type="datetimeFigureOut">
              <a:rPr lang="fr-FR" smtClean="0"/>
              <a:t>03/07/2023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86C6B50E-7BDC-DD40-A92B-E828D8F35DF9}" type="slidenum">
              <a:rPr lang="fr-FR" smtClean="0"/>
              <a:t>‹N°›</a:t>
            </a:fld>
            <a:endParaRPr lang="fr-FR"/>
          </a:p>
        </p:txBody>
      </p:sp>
    </p:spTree>
    <p:extLst>
      <p:ext uri="{BB962C8B-B14F-4D97-AF65-F5344CB8AC3E}">
        <p14:creationId xmlns:p14="http://schemas.microsoft.com/office/powerpoint/2010/main" val="26870560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89A196F-2B0A-924F-9F94-33DF8C253705}" type="datetimeFigureOut">
              <a:rPr lang="fr-FR" smtClean="0"/>
              <a:t>03/07/2023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86C6B50E-7BDC-DD40-A92B-E828D8F35DF9}" type="slidenum">
              <a:rPr lang="fr-FR" smtClean="0"/>
              <a:t>‹N°›</a:t>
            </a:fld>
            <a:endParaRPr lang="fr-FR"/>
          </a:p>
        </p:txBody>
      </p:sp>
    </p:spTree>
    <p:extLst>
      <p:ext uri="{BB962C8B-B14F-4D97-AF65-F5344CB8AC3E}">
        <p14:creationId xmlns:p14="http://schemas.microsoft.com/office/powerpoint/2010/main" val="17168553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89A196F-2B0A-924F-9F94-33DF8C253705}" type="datetimeFigureOut">
              <a:rPr lang="fr-FR" smtClean="0"/>
              <a:t>03/07/2023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86C6B50E-7BDC-DD40-A92B-E828D8F35DF9}" type="slidenum">
              <a:rPr lang="fr-FR" smtClean="0"/>
              <a:t>‹N°›</a:t>
            </a:fld>
            <a:endParaRPr lang="fr-FR"/>
          </a:p>
        </p:txBody>
      </p:sp>
    </p:spTree>
    <p:extLst>
      <p:ext uri="{BB962C8B-B14F-4D97-AF65-F5344CB8AC3E}">
        <p14:creationId xmlns:p14="http://schemas.microsoft.com/office/powerpoint/2010/main" val="36492380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fr-FR"/>
              <a:t>Modifiez le style du titre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E89A196F-2B0A-924F-9F94-33DF8C253705}" type="datetimeFigureOut">
              <a:rPr lang="fr-FR" smtClean="0"/>
              <a:t>03/07/2023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86C6B50E-7BDC-DD40-A92B-E828D8F35DF9}" type="slidenum">
              <a:rPr lang="fr-FR" smtClean="0"/>
              <a:t>‹N°›</a:t>
            </a:fld>
            <a:endParaRPr lang="fr-FR"/>
          </a:p>
        </p:txBody>
      </p:sp>
    </p:spTree>
    <p:extLst>
      <p:ext uri="{BB962C8B-B14F-4D97-AF65-F5344CB8AC3E}">
        <p14:creationId xmlns:p14="http://schemas.microsoft.com/office/powerpoint/2010/main" val="693871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E89A196F-2B0A-924F-9F94-33DF8C253705}" type="datetimeFigureOut">
              <a:rPr lang="fr-FR" smtClean="0"/>
              <a:t>03/07/2023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86C6B50E-7BDC-DD40-A92B-E828D8F35DF9}" type="slidenum">
              <a:rPr lang="fr-FR" smtClean="0"/>
              <a:t>‹N°›</a:t>
            </a:fld>
            <a:endParaRPr lang="fr-FR"/>
          </a:p>
        </p:txBody>
      </p:sp>
    </p:spTree>
    <p:extLst>
      <p:ext uri="{BB962C8B-B14F-4D97-AF65-F5344CB8AC3E}">
        <p14:creationId xmlns:p14="http://schemas.microsoft.com/office/powerpoint/2010/main" val="39969671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fr-FR"/>
              <a:t>Modifiez le style du titre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4" name="Content Placeholder 3"/>
          <p:cNvSpPr>
            <a:spLocks noGrp="1"/>
          </p:cNvSpPr>
          <p:nvPr>
            <p:ph sz="half" idx="2"/>
          </p:nvPr>
        </p:nvSpPr>
        <p:spPr>
          <a:xfrm>
            <a:off x="472381" y="3618442"/>
            <a:ext cx="2901255" cy="532218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6" name="Content Placeholder 5"/>
          <p:cNvSpPr>
            <a:spLocks noGrp="1"/>
          </p:cNvSpPr>
          <p:nvPr>
            <p:ph sz="quarter" idx="4"/>
          </p:nvPr>
        </p:nvSpPr>
        <p:spPr>
          <a:xfrm>
            <a:off x="3471863" y="3618442"/>
            <a:ext cx="2915543" cy="532218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E89A196F-2B0A-924F-9F94-33DF8C253705}" type="datetimeFigureOut">
              <a:rPr lang="fr-FR" smtClean="0"/>
              <a:t>03/07/2023</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86C6B50E-7BDC-DD40-A92B-E828D8F35DF9}" type="slidenum">
              <a:rPr lang="fr-FR" smtClean="0"/>
              <a:t>‹N°›</a:t>
            </a:fld>
            <a:endParaRPr lang="fr-FR"/>
          </a:p>
        </p:txBody>
      </p:sp>
    </p:spTree>
    <p:extLst>
      <p:ext uri="{BB962C8B-B14F-4D97-AF65-F5344CB8AC3E}">
        <p14:creationId xmlns:p14="http://schemas.microsoft.com/office/powerpoint/2010/main" val="12494348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E89A196F-2B0A-924F-9F94-33DF8C253705}" type="datetimeFigureOut">
              <a:rPr lang="fr-FR" smtClean="0"/>
              <a:t>03/07/2023</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86C6B50E-7BDC-DD40-A92B-E828D8F35DF9}" type="slidenum">
              <a:rPr lang="fr-FR" smtClean="0"/>
              <a:t>‹N°›</a:t>
            </a:fld>
            <a:endParaRPr lang="fr-FR"/>
          </a:p>
        </p:txBody>
      </p:sp>
    </p:spTree>
    <p:extLst>
      <p:ext uri="{BB962C8B-B14F-4D97-AF65-F5344CB8AC3E}">
        <p14:creationId xmlns:p14="http://schemas.microsoft.com/office/powerpoint/2010/main" val="22755492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9A196F-2B0A-924F-9F94-33DF8C253705}" type="datetimeFigureOut">
              <a:rPr lang="fr-FR" smtClean="0"/>
              <a:t>03/07/2023</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86C6B50E-7BDC-DD40-A92B-E828D8F35DF9}" type="slidenum">
              <a:rPr lang="fr-FR" smtClean="0"/>
              <a:t>‹N°›</a:t>
            </a:fld>
            <a:endParaRPr lang="fr-FR"/>
          </a:p>
        </p:txBody>
      </p:sp>
    </p:spTree>
    <p:extLst>
      <p:ext uri="{BB962C8B-B14F-4D97-AF65-F5344CB8AC3E}">
        <p14:creationId xmlns:p14="http://schemas.microsoft.com/office/powerpoint/2010/main" val="4493928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fr-FR"/>
              <a:t>Modifiez le style du titre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E89A196F-2B0A-924F-9F94-33DF8C253705}" type="datetimeFigureOut">
              <a:rPr lang="fr-FR" smtClean="0"/>
              <a:t>03/07/2023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86C6B50E-7BDC-DD40-A92B-E828D8F35DF9}" type="slidenum">
              <a:rPr lang="fr-FR" smtClean="0"/>
              <a:t>‹N°›</a:t>
            </a:fld>
            <a:endParaRPr lang="fr-FR"/>
          </a:p>
        </p:txBody>
      </p:sp>
    </p:spTree>
    <p:extLst>
      <p:ext uri="{BB962C8B-B14F-4D97-AF65-F5344CB8AC3E}">
        <p14:creationId xmlns:p14="http://schemas.microsoft.com/office/powerpoint/2010/main" val="9325281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fr-FR"/>
              <a:t>Modifiez le style du titre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fr-FR"/>
              <a:t>Cliquez sur l'icône pour ajouter une image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E89A196F-2B0A-924F-9F94-33DF8C253705}" type="datetimeFigureOut">
              <a:rPr lang="fr-FR" smtClean="0"/>
              <a:t>03/07/2023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86C6B50E-7BDC-DD40-A92B-E828D8F35DF9}" type="slidenum">
              <a:rPr lang="fr-FR" smtClean="0"/>
              <a:t>‹N°›</a:t>
            </a:fld>
            <a:endParaRPr lang="fr-FR"/>
          </a:p>
        </p:txBody>
      </p:sp>
    </p:spTree>
    <p:extLst>
      <p:ext uri="{BB962C8B-B14F-4D97-AF65-F5344CB8AC3E}">
        <p14:creationId xmlns:p14="http://schemas.microsoft.com/office/powerpoint/2010/main" val="36278604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E89A196F-2B0A-924F-9F94-33DF8C253705}" type="datetimeFigureOut">
              <a:rPr lang="fr-FR" smtClean="0"/>
              <a:t>03/07/2023</a:t>
            </a:fld>
            <a:endParaRPr lang="fr-FR"/>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86C6B50E-7BDC-DD40-A92B-E828D8F35DF9}" type="slidenum">
              <a:rPr lang="fr-FR" smtClean="0"/>
              <a:t>‹N°›</a:t>
            </a:fld>
            <a:endParaRPr lang="fr-FR"/>
          </a:p>
        </p:txBody>
      </p:sp>
    </p:spTree>
    <p:extLst>
      <p:ext uri="{BB962C8B-B14F-4D97-AF65-F5344CB8AC3E}">
        <p14:creationId xmlns:p14="http://schemas.microsoft.com/office/powerpoint/2010/main" val="237892605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jp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27">
            <a:extLst>
              <a:ext uri="{FF2B5EF4-FFF2-40B4-BE49-F238E27FC236}">
                <a16:creationId xmlns:a16="http://schemas.microsoft.com/office/drawing/2014/main" id="{1F12A5C4-5DEF-0572-95A1-D02E6A5F007B}"/>
              </a:ext>
            </a:extLst>
          </p:cNvPr>
          <p:cNvSpPr>
            <a:spLocks noChangeArrowheads="1"/>
          </p:cNvSpPr>
          <p:nvPr/>
        </p:nvSpPr>
        <p:spPr bwMode="auto">
          <a:xfrm>
            <a:off x="0" y="0"/>
            <a:ext cx="6858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sp>
        <p:nvSpPr>
          <p:cNvPr id="53" name="Rectángulo 39">
            <a:extLst>
              <a:ext uri="{FF2B5EF4-FFF2-40B4-BE49-F238E27FC236}">
                <a16:creationId xmlns:a16="http://schemas.microsoft.com/office/drawing/2014/main" id="{584E78DD-7286-A14F-E91E-B6126A99B3B7}"/>
              </a:ext>
            </a:extLst>
          </p:cNvPr>
          <p:cNvSpPr>
            <a:spLocks noChangeArrowheads="1"/>
          </p:cNvSpPr>
          <p:nvPr/>
        </p:nvSpPr>
        <p:spPr bwMode="auto">
          <a:xfrm rot="10800000" flipH="1">
            <a:off x="4427852" y="0"/>
            <a:ext cx="2430148" cy="9905994"/>
          </a:xfrm>
          <a:prstGeom prst="rect">
            <a:avLst/>
          </a:prstGeom>
          <a:solidFill>
            <a:schemeClr val="bg1">
              <a:lumMod val="95000"/>
            </a:schemeClr>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fr-FR" sz="1400" b="1" i="0" u="none" strike="noStrike" cap="none" normalizeH="0" baseline="0" dirty="0">
                <a:ln>
                  <a:noFill/>
                </a:ln>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         </a:t>
            </a:r>
            <a:endParaRPr kumimoji="0" lang="en-US" altLang="fr-FR" sz="2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fr-FR" sz="1400" b="1" i="0" u="none" strike="noStrike" cap="none" normalizeH="0" baseline="0" dirty="0">
                <a:ln>
                  <a:noFill/>
                </a:ln>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     </a:t>
            </a:r>
            <a:endParaRPr kumimoji="0" lang="en-US" altLang="fr-FR" sz="1800" b="0" i="0" u="none" strike="noStrike" cap="none" normalizeH="0" baseline="0" dirty="0">
              <a:ln>
                <a:noFill/>
              </a:ln>
              <a:solidFill>
                <a:schemeClr val="tx1"/>
              </a:solidFill>
              <a:effectLst/>
              <a:latin typeface="Arial" panose="020B0604020202020204" pitchFamily="34" charset="0"/>
            </a:endParaRPr>
          </a:p>
        </p:txBody>
      </p:sp>
      <p:sp>
        <p:nvSpPr>
          <p:cNvPr id="56" name="Zone de texte 3">
            <a:extLst>
              <a:ext uri="{FF2B5EF4-FFF2-40B4-BE49-F238E27FC236}">
                <a16:creationId xmlns:a16="http://schemas.microsoft.com/office/drawing/2014/main" id="{9924E22F-00DB-7BE4-1952-518722F95ABA}"/>
              </a:ext>
            </a:extLst>
          </p:cNvPr>
          <p:cNvSpPr txBox="1">
            <a:spLocks noChangeArrowheads="1"/>
          </p:cNvSpPr>
          <p:nvPr/>
        </p:nvSpPr>
        <p:spPr bwMode="auto">
          <a:xfrm>
            <a:off x="149153" y="658484"/>
            <a:ext cx="4198163"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fr-FR" sz="1600" b="1" dirty="0"/>
              <a:t>Responsable Communication Expérimentée avec 14 ans d'expérience</a:t>
            </a:r>
            <a:endParaRPr lang="fr-FR" sz="1600" dirty="0"/>
          </a:p>
        </p:txBody>
      </p:sp>
      <p:sp>
        <p:nvSpPr>
          <p:cNvPr id="63" name="Google Shape;61;p14">
            <a:extLst>
              <a:ext uri="{FF2B5EF4-FFF2-40B4-BE49-F238E27FC236}">
                <a16:creationId xmlns:a16="http://schemas.microsoft.com/office/drawing/2014/main" id="{4291EC86-6739-24A3-D0C6-49F4137ADE81}"/>
              </a:ext>
            </a:extLst>
          </p:cNvPr>
          <p:cNvSpPr/>
          <p:nvPr/>
        </p:nvSpPr>
        <p:spPr>
          <a:xfrm>
            <a:off x="212539" y="514560"/>
            <a:ext cx="1102995" cy="45085"/>
          </a:xfrm>
          <a:prstGeom prst="rect">
            <a:avLst/>
          </a:prstGeom>
          <a:solidFill>
            <a:srgbClr val="000000"/>
          </a:solidFill>
          <a:ln>
            <a:noFill/>
          </a:ln>
        </p:spPr>
        <p:txBody>
          <a:bodyPr spcFirstLastPara="1" wrap="square" lIns="0" tIns="91425" rIns="91425" bIns="91425" anchor="ctr" anchorCtr="0">
            <a:noAutofit/>
          </a:bodyPr>
          <a:lstStyle/>
          <a:p>
            <a:endParaRPr lang="fr-FR"/>
          </a:p>
        </p:txBody>
      </p:sp>
      <p:sp>
        <p:nvSpPr>
          <p:cNvPr id="58" name="Zone de texte 4">
            <a:extLst>
              <a:ext uri="{FF2B5EF4-FFF2-40B4-BE49-F238E27FC236}">
                <a16:creationId xmlns:a16="http://schemas.microsoft.com/office/drawing/2014/main" id="{EA9D39AA-264B-36CF-F358-A9BDC2F499F0}"/>
              </a:ext>
            </a:extLst>
          </p:cNvPr>
          <p:cNvSpPr txBox="1">
            <a:spLocks noChangeArrowheads="1"/>
          </p:cNvSpPr>
          <p:nvPr/>
        </p:nvSpPr>
        <p:spPr bwMode="auto">
          <a:xfrm>
            <a:off x="171286" y="1700942"/>
            <a:ext cx="4094382" cy="11643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fr-FR" sz="1100" dirty="0"/>
              <a:t>Spécialiste en communication avec 14 ans d'expérience dans la création et la mise en œuvre de stratégies de communication efficaces. Expertise en gestion de projets, relations presse et communication digitale. Reconnue pour ma capacité à renforcer l'image de marque et à stimuler la croissance grâce à des campagnes de communication innovantes.</a:t>
            </a:r>
          </a:p>
        </p:txBody>
      </p:sp>
      <p:sp>
        <p:nvSpPr>
          <p:cNvPr id="59" name="Zone de texte 5">
            <a:extLst>
              <a:ext uri="{FF2B5EF4-FFF2-40B4-BE49-F238E27FC236}">
                <a16:creationId xmlns:a16="http://schemas.microsoft.com/office/drawing/2014/main" id="{B86FADAA-6444-3D45-A8CA-67C974D05A68}"/>
              </a:ext>
            </a:extLst>
          </p:cNvPr>
          <p:cNvSpPr txBox="1">
            <a:spLocks noChangeArrowheads="1"/>
          </p:cNvSpPr>
          <p:nvPr/>
        </p:nvSpPr>
        <p:spPr bwMode="auto">
          <a:xfrm>
            <a:off x="149153" y="1329828"/>
            <a:ext cx="3175001" cy="3437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6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 propos de moi</a:t>
            </a: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
        <p:nvSpPr>
          <p:cNvPr id="60" name="Zone de texte 6">
            <a:extLst>
              <a:ext uri="{FF2B5EF4-FFF2-40B4-BE49-F238E27FC236}">
                <a16:creationId xmlns:a16="http://schemas.microsoft.com/office/drawing/2014/main" id="{D6C5ECB5-2076-1735-6C82-146FAEAE0A4E}"/>
              </a:ext>
            </a:extLst>
          </p:cNvPr>
          <p:cNvSpPr txBox="1">
            <a:spLocks noChangeArrowheads="1"/>
          </p:cNvSpPr>
          <p:nvPr/>
        </p:nvSpPr>
        <p:spPr bwMode="auto">
          <a:xfrm>
            <a:off x="157929" y="2870325"/>
            <a:ext cx="3175000" cy="3535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6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Expériences Professionnelles</a:t>
            </a: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
        <p:nvSpPr>
          <p:cNvPr id="61" name="Zone de texte 7">
            <a:extLst>
              <a:ext uri="{FF2B5EF4-FFF2-40B4-BE49-F238E27FC236}">
                <a16:creationId xmlns:a16="http://schemas.microsoft.com/office/drawing/2014/main" id="{DD91498B-BE4C-B4C0-08BB-1848B228C709}"/>
              </a:ext>
            </a:extLst>
          </p:cNvPr>
          <p:cNvSpPr txBox="1">
            <a:spLocks noChangeArrowheads="1"/>
          </p:cNvSpPr>
          <p:nvPr/>
        </p:nvSpPr>
        <p:spPr bwMode="auto">
          <a:xfrm>
            <a:off x="175477" y="3261026"/>
            <a:ext cx="4117500" cy="63050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fr-FR" sz="1100" b="1" dirty="0"/>
              <a:t>Responsable de la Communication - Entreprise Tech A, Paris (2009 - 2015)</a:t>
            </a:r>
            <a:endParaRPr lang="fr-FR" sz="1100" dirty="0"/>
          </a:p>
          <a:p>
            <a:pPr marL="171450" indent="-171450">
              <a:buFont typeface="Arial" panose="020B0604020202020204" pitchFamily="34" charset="0"/>
              <a:buChar char="•"/>
            </a:pPr>
            <a:r>
              <a:rPr lang="fr-FR" sz="1100" dirty="0"/>
              <a:t>Développement et mise en œuvre de stratégies de communication intégrées pour renforcer l'image de marque, augmenter la visibilité et soutenir la croissance des affaires.</a:t>
            </a:r>
          </a:p>
          <a:p>
            <a:pPr marL="171450" indent="-171450">
              <a:buFont typeface="Arial" panose="020B0604020202020204" pitchFamily="34" charset="0"/>
              <a:buChar char="•"/>
            </a:pPr>
            <a:r>
              <a:rPr lang="fr-FR" sz="1100" dirty="0"/>
              <a:t>Coordination de la création et de la diffusion de communiqués de presse, bulletins d'information, discours et présentations.</a:t>
            </a:r>
          </a:p>
          <a:p>
            <a:pPr marL="171450" indent="-171450">
              <a:buFont typeface="Arial" panose="020B0604020202020204" pitchFamily="34" charset="0"/>
              <a:buChar char="•"/>
            </a:pPr>
            <a:r>
              <a:rPr lang="fr-FR" sz="1100" dirty="0"/>
              <a:t>Gestion des relations avec les médias, y compris les conférences de presse, les interviews et les réponses aux demandes des médias.</a:t>
            </a:r>
          </a:p>
          <a:p>
            <a:pPr marL="171450" indent="-171450">
              <a:buFont typeface="Arial" panose="020B0604020202020204" pitchFamily="34" charset="0"/>
              <a:buChar char="•"/>
            </a:pPr>
            <a:r>
              <a:rPr lang="fr-FR" sz="1100" dirty="0"/>
              <a:t>Supervision d'une équipe de 5 professionnels de la communication, favorisant un environnement de travail collaboratif et productif.</a:t>
            </a:r>
          </a:p>
          <a:p>
            <a:pPr marL="171450" indent="-171450">
              <a:buFont typeface="Arial" panose="020B0604020202020204" pitchFamily="34" charset="0"/>
              <a:buChar char="•"/>
            </a:pPr>
            <a:r>
              <a:rPr lang="fr-FR" sz="1100" dirty="0"/>
              <a:t>Augmentation de 20 % de la visibilité de la marque dans les médias nationaux et de 30 % dans les médias spécialisés en tech.</a:t>
            </a:r>
          </a:p>
          <a:p>
            <a:endParaRPr lang="fr-FR" sz="1100" b="1" dirty="0"/>
          </a:p>
          <a:p>
            <a:r>
              <a:rPr lang="fr-FR" sz="1100" b="1" dirty="0"/>
              <a:t>Responsable de la Communication - Organisation à But Non Lucratif B, Lyon (2016 - 2022)</a:t>
            </a:r>
            <a:endParaRPr lang="fr-FR" sz="1100" dirty="0"/>
          </a:p>
          <a:p>
            <a:pPr marL="171450" indent="-171450">
              <a:buFont typeface="Arial" panose="020B0604020202020204" pitchFamily="34" charset="0"/>
              <a:buChar char="•"/>
            </a:pPr>
            <a:r>
              <a:rPr lang="fr-FR" sz="1100" dirty="0"/>
              <a:t>Dirigé les efforts de communication pour promouvoir les programmes et les initiatives de l'organisation auprès des donateurs, des bénéficiaires et du grand public.</a:t>
            </a:r>
          </a:p>
          <a:p>
            <a:pPr marL="171450" indent="-171450">
              <a:buFont typeface="Arial" panose="020B0604020202020204" pitchFamily="34" charset="0"/>
              <a:buChar char="•"/>
            </a:pPr>
            <a:r>
              <a:rPr lang="fr-FR" sz="1100" dirty="0"/>
              <a:t>Conception et gestion du site web de l'organisation, des médias sociaux et d'autres plateformes de communication numérique.</a:t>
            </a:r>
          </a:p>
          <a:p>
            <a:pPr marL="171450" indent="-171450">
              <a:buFont typeface="Arial" panose="020B0604020202020204" pitchFamily="34" charset="0"/>
              <a:buChar char="•"/>
            </a:pPr>
            <a:r>
              <a:rPr lang="fr-FR" sz="1100" dirty="0"/>
              <a:t>Création de matériel de communication ciblé pour soutenir les efforts de collecte de fonds et les événements spéciaux.</a:t>
            </a:r>
          </a:p>
          <a:p>
            <a:pPr marL="171450" indent="-171450">
              <a:buFont typeface="Arial" panose="020B0604020202020204" pitchFamily="34" charset="0"/>
              <a:buChar char="•"/>
            </a:pPr>
            <a:r>
              <a:rPr lang="fr-FR" sz="1100" dirty="0"/>
              <a:t>Collaboration étroite avec le directeur exécutif et le conseil d'administration pour aligner les stratégies de communication sur les objectifs stratégiques de l'organisation.</a:t>
            </a:r>
          </a:p>
          <a:p>
            <a:pPr marL="171450" indent="-171450">
              <a:buFont typeface="Arial" panose="020B0604020202020204" pitchFamily="34" charset="0"/>
              <a:buChar char="•"/>
            </a:pPr>
            <a:r>
              <a:rPr lang="fr-FR" sz="1100" dirty="0"/>
              <a:t>Réussi à augmenter la sensibilisation du public aux programmes de l'organisation de 25 % et les dons annuels de 15 %.</a:t>
            </a:r>
          </a:p>
        </p:txBody>
      </p:sp>
      <p:cxnSp>
        <p:nvCxnSpPr>
          <p:cNvPr id="68" name="Conector recto 36">
            <a:extLst>
              <a:ext uri="{FF2B5EF4-FFF2-40B4-BE49-F238E27FC236}">
                <a16:creationId xmlns:a16="http://schemas.microsoft.com/office/drawing/2014/main" id="{115231C2-147C-8444-E46C-4E917EBB53E3}"/>
              </a:ext>
            </a:extLst>
          </p:cNvPr>
          <p:cNvCxnSpPr>
            <a:cxnSpLocks/>
          </p:cNvCxnSpPr>
          <p:nvPr/>
        </p:nvCxnSpPr>
        <p:spPr>
          <a:xfrm>
            <a:off x="234672" y="1673575"/>
            <a:ext cx="4010235" cy="0"/>
          </a:xfrm>
          <a:prstGeom prst="line">
            <a:avLst/>
          </a:prstGeom>
          <a:ln/>
        </p:spPr>
        <p:style>
          <a:lnRef idx="2">
            <a:schemeClr val="dk1"/>
          </a:lnRef>
          <a:fillRef idx="0">
            <a:schemeClr val="dk1"/>
          </a:fillRef>
          <a:effectRef idx="1">
            <a:schemeClr val="dk1"/>
          </a:effectRef>
          <a:fontRef idx="minor">
            <a:schemeClr val="tx1"/>
          </a:fontRef>
        </p:style>
      </p:cxnSp>
      <p:cxnSp>
        <p:nvCxnSpPr>
          <p:cNvPr id="69" name="Conector recto 36">
            <a:extLst>
              <a:ext uri="{FF2B5EF4-FFF2-40B4-BE49-F238E27FC236}">
                <a16:creationId xmlns:a16="http://schemas.microsoft.com/office/drawing/2014/main" id="{5B1F6D52-F88E-C7C2-7292-5FC5E9592E6E}"/>
              </a:ext>
            </a:extLst>
          </p:cNvPr>
          <p:cNvCxnSpPr>
            <a:cxnSpLocks/>
          </p:cNvCxnSpPr>
          <p:nvPr/>
        </p:nvCxnSpPr>
        <p:spPr>
          <a:xfrm>
            <a:off x="244298" y="3223880"/>
            <a:ext cx="3976863" cy="0"/>
          </a:xfrm>
          <a:prstGeom prst="line">
            <a:avLst/>
          </a:prstGeom>
          <a:ln/>
        </p:spPr>
        <p:style>
          <a:lnRef idx="2">
            <a:schemeClr val="dk1"/>
          </a:lnRef>
          <a:fillRef idx="0">
            <a:schemeClr val="dk1"/>
          </a:fillRef>
          <a:effectRef idx="1">
            <a:schemeClr val="dk1"/>
          </a:effectRef>
          <a:fontRef idx="minor">
            <a:schemeClr val="tx1"/>
          </a:fontRef>
        </p:style>
      </p:cxnSp>
      <p:sp>
        <p:nvSpPr>
          <p:cNvPr id="62" name="Cuadro de texto 24">
            <a:extLst>
              <a:ext uri="{FF2B5EF4-FFF2-40B4-BE49-F238E27FC236}">
                <a16:creationId xmlns:a16="http://schemas.microsoft.com/office/drawing/2014/main" id="{08A3BFC9-9871-69B1-ACEB-FFB2493C0C1F}"/>
              </a:ext>
            </a:extLst>
          </p:cNvPr>
          <p:cNvSpPr txBox="1">
            <a:spLocks noChangeArrowheads="1"/>
          </p:cNvSpPr>
          <p:nvPr/>
        </p:nvSpPr>
        <p:spPr bwMode="auto">
          <a:xfrm>
            <a:off x="4817709" y="2184295"/>
            <a:ext cx="2120900" cy="9037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50000"/>
              </a:lnSpc>
              <a:spcBef>
                <a:spcPct val="0"/>
              </a:spcBef>
              <a:spcAft>
                <a:spcPct val="0"/>
              </a:spcAft>
              <a:buClrTx/>
              <a:buSzTx/>
              <a:buFontTx/>
              <a:buNone/>
              <a:tabLst/>
            </a:pPr>
            <a:r>
              <a:rPr kumimoji="0" lang="fr-FR" altLang="fr-FR" sz="11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+336 01 02 03 04</a:t>
            </a:r>
            <a:endParaRPr kumimoji="0" lang="fr-FR" altLang="fr-FR" sz="200" b="0" i="0" u="none" strike="noStrike" cap="none" normalizeH="0" baseline="0" dirty="0">
              <a:ln>
                <a:noFill/>
              </a:ln>
              <a:solidFill>
                <a:schemeClr val="tx1"/>
              </a:solidFill>
              <a:effectLst/>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fr-FR" altLang="fr-FR" sz="1100" b="0" i="0" u="none" strike="noStrike" cap="none" normalizeH="0" baseline="0" dirty="0" err="1">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votre.nom.prenom@gnail.com</a:t>
            </a:r>
            <a:endParaRPr kumimoji="0" lang="fr-FR" altLang="fr-FR" sz="200" b="0" i="0" u="none" strike="noStrike" cap="none" normalizeH="0" baseline="0" dirty="0">
              <a:ln>
                <a:noFill/>
              </a:ln>
              <a:solidFill>
                <a:schemeClr val="tx1"/>
              </a:solidFill>
              <a:effectLst/>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fr-FR" altLang="fr-FR" sz="11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Marseille, France</a:t>
            </a:r>
            <a:endParaRPr kumimoji="0" lang="fr-FR" altLang="fr-FR" sz="200" b="0" i="0" u="none" strike="noStrike" cap="none" normalizeH="0" baseline="0" dirty="0">
              <a:ln>
                <a:noFill/>
              </a:ln>
              <a:solidFill>
                <a:schemeClr val="tx1"/>
              </a:solidFill>
              <a:effectLst/>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fr-FR" altLang="fr-FR" sz="1100" b="0" i="0" u="none" strike="noStrike" cap="none" normalizeH="0" baseline="0" dirty="0" err="1">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linkedin.com</a:t>
            </a:r>
            <a:r>
              <a:rPr kumimoji="0" lang="fr-FR" altLang="fr-FR" sz="11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/votre-profil</a:t>
            </a:r>
            <a:endParaRPr kumimoji="0" lang="fr-FR" altLang="fr-FR" sz="200" b="0" i="0" u="none" strike="noStrike" cap="none" normalizeH="0" baseline="0" dirty="0">
              <a:ln>
                <a:noFill/>
              </a:ln>
              <a:solidFill>
                <a:schemeClr val="tx1"/>
              </a:solidFill>
              <a:effectLst/>
            </a:endParaRPr>
          </a:p>
        </p:txBody>
      </p:sp>
      <p:pic>
        <p:nvPicPr>
          <p:cNvPr id="71" name="Gráfico 15" descr="Marcador">
            <a:extLst>
              <a:ext uri="{FF2B5EF4-FFF2-40B4-BE49-F238E27FC236}">
                <a16:creationId xmlns:a16="http://schemas.microsoft.com/office/drawing/2014/main" id="{3A4C11B5-9AC5-6B32-E108-8D1D24AFF929}"/>
              </a:ext>
            </a:extLst>
          </p:cNvPr>
          <p:cNvPicPr/>
          <p:nvPr/>
        </p:nvPicPr>
        <p:blipFill>
          <a:blip r:embed="rId2">
            <a:extLst>
              <a:ext uri="{96DAC541-7B7A-43D3-8B79-37D633B846F1}">
                <asvg:svgBlip xmlns:asvg="http://schemas.microsoft.com/office/drawing/2016/SVG/main" r:embed="rId3"/>
              </a:ext>
            </a:extLst>
          </a:blip>
          <a:stretch>
            <a:fillRect/>
          </a:stretch>
        </p:blipFill>
        <p:spPr>
          <a:xfrm>
            <a:off x="4571705" y="2788938"/>
            <a:ext cx="219710" cy="219710"/>
          </a:xfrm>
          <a:prstGeom prst="rect">
            <a:avLst/>
          </a:prstGeom>
        </p:spPr>
      </p:pic>
      <p:pic>
        <p:nvPicPr>
          <p:cNvPr id="1073" name="Image 13">
            <a:extLst>
              <a:ext uri="{FF2B5EF4-FFF2-40B4-BE49-F238E27FC236}">
                <a16:creationId xmlns:a16="http://schemas.microsoft.com/office/drawing/2014/main" id="{7BCAF843-0D5A-0DC1-043D-318733DC2CE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85876" y="2221261"/>
            <a:ext cx="201613" cy="201613"/>
          </a:xfrm>
          <a:prstGeom prst="rect">
            <a:avLst/>
          </a:prstGeom>
          <a:noFill/>
          <a:extLst>
            <a:ext uri="{909E8E84-426E-40DD-AFC4-6F175D3DCCD1}">
              <a14:hiddenFill xmlns:a14="http://schemas.microsoft.com/office/drawing/2010/main">
                <a:solidFill>
                  <a:srgbClr val="FFFFFF"/>
                </a:solidFill>
              </a14:hiddenFill>
            </a:ext>
          </a:extLst>
        </p:spPr>
      </p:pic>
      <p:pic>
        <p:nvPicPr>
          <p:cNvPr id="1072" name="Image 14">
            <a:extLst>
              <a:ext uri="{FF2B5EF4-FFF2-40B4-BE49-F238E27FC236}">
                <a16:creationId xmlns:a16="http://schemas.microsoft.com/office/drawing/2014/main" id="{DBF25F29-1436-2EC9-7C36-9D6DF32B820C}"/>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04195" y="2548307"/>
            <a:ext cx="171450" cy="171450"/>
          </a:xfrm>
          <a:prstGeom prst="rect">
            <a:avLst/>
          </a:prstGeom>
          <a:noFill/>
          <a:extLst>
            <a:ext uri="{909E8E84-426E-40DD-AFC4-6F175D3DCCD1}">
              <a14:hiddenFill xmlns:a14="http://schemas.microsoft.com/office/drawing/2010/main">
                <a:solidFill>
                  <a:srgbClr val="FFFFFF"/>
                </a:solidFill>
              </a14:hiddenFill>
            </a:ext>
          </a:extLst>
        </p:spPr>
      </p:pic>
      <p:pic>
        <p:nvPicPr>
          <p:cNvPr id="1071" name="Image 17">
            <a:extLst>
              <a:ext uri="{FF2B5EF4-FFF2-40B4-BE49-F238E27FC236}">
                <a16:creationId xmlns:a16="http://schemas.microsoft.com/office/drawing/2014/main" id="{E7C33CDC-6E53-37AE-74D9-15B38733C7CC}"/>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608129" y="3076766"/>
            <a:ext cx="169863" cy="169862"/>
          </a:xfrm>
          <a:prstGeom prst="rect">
            <a:avLst/>
          </a:prstGeom>
          <a:noFill/>
          <a:extLst>
            <a:ext uri="{909E8E84-426E-40DD-AFC4-6F175D3DCCD1}">
              <a14:hiddenFill xmlns:a14="http://schemas.microsoft.com/office/drawing/2010/main">
                <a:solidFill>
                  <a:srgbClr val="FFFFFF"/>
                </a:solidFill>
              </a14:hiddenFill>
            </a:ext>
          </a:extLst>
        </p:spPr>
      </p:pic>
      <p:sp>
        <p:nvSpPr>
          <p:cNvPr id="64" name="Zone de texte 18">
            <a:extLst>
              <a:ext uri="{FF2B5EF4-FFF2-40B4-BE49-F238E27FC236}">
                <a16:creationId xmlns:a16="http://schemas.microsoft.com/office/drawing/2014/main" id="{9F1C7274-FADE-921B-3C45-BA0F2DEB815A}"/>
              </a:ext>
            </a:extLst>
          </p:cNvPr>
          <p:cNvSpPr txBox="1">
            <a:spLocks noChangeArrowheads="1"/>
          </p:cNvSpPr>
          <p:nvPr/>
        </p:nvSpPr>
        <p:spPr bwMode="auto">
          <a:xfrm>
            <a:off x="4476973" y="1779298"/>
            <a:ext cx="2341563" cy="334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6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Contact</a:t>
            </a: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
        <p:nvSpPr>
          <p:cNvPr id="65" name="Zone de texte 20">
            <a:extLst>
              <a:ext uri="{FF2B5EF4-FFF2-40B4-BE49-F238E27FC236}">
                <a16:creationId xmlns:a16="http://schemas.microsoft.com/office/drawing/2014/main" id="{68034D91-D382-3663-DF0C-6B5FBE1C8249}"/>
              </a:ext>
            </a:extLst>
          </p:cNvPr>
          <p:cNvSpPr txBox="1">
            <a:spLocks noChangeArrowheads="1"/>
          </p:cNvSpPr>
          <p:nvPr/>
        </p:nvSpPr>
        <p:spPr bwMode="auto">
          <a:xfrm>
            <a:off x="117276" y="8395493"/>
            <a:ext cx="2341563" cy="334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6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Compétences</a:t>
            </a: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
        <p:nvSpPr>
          <p:cNvPr id="66" name="Zone de texte 22">
            <a:extLst>
              <a:ext uri="{FF2B5EF4-FFF2-40B4-BE49-F238E27FC236}">
                <a16:creationId xmlns:a16="http://schemas.microsoft.com/office/drawing/2014/main" id="{ABC2E45C-422E-ED57-A4E9-3B4D252DA6CC}"/>
              </a:ext>
            </a:extLst>
          </p:cNvPr>
          <p:cNvSpPr txBox="1">
            <a:spLocks noChangeArrowheads="1"/>
          </p:cNvSpPr>
          <p:nvPr/>
        </p:nvSpPr>
        <p:spPr bwMode="auto">
          <a:xfrm>
            <a:off x="129922" y="8821613"/>
            <a:ext cx="4198163" cy="966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171450" indent="-171450">
              <a:buFont typeface="Arial" panose="020B0604020202020204" pitchFamily="34" charset="0"/>
              <a:buChar char="•"/>
            </a:pPr>
            <a:r>
              <a:rPr lang="fr-FR" sz="1100" dirty="0"/>
              <a:t>Création de stratégie de communication</a:t>
            </a:r>
          </a:p>
          <a:p>
            <a:pPr marL="171450" indent="-171450">
              <a:buFont typeface="Arial" panose="020B0604020202020204" pitchFamily="34" charset="0"/>
              <a:buChar char="•"/>
            </a:pPr>
            <a:r>
              <a:rPr lang="fr-FR" sz="1100" dirty="0"/>
              <a:t>Relations presse</a:t>
            </a:r>
          </a:p>
          <a:p>
            <a:pPr marL="171450" indent="-171450">
              <a:buFont typeface="Arial" panose="020B0604020202020204" pitchFamily="34" charset="0"/>
              <a:buChar char="•"/>
            </a:pPr>
            <a:r>
              <a:rPr lang="fr-FR" sz="1100" dirty="0"/>
              <a:t>Communication digitale et médias sociaux</a:t>
            </a:r>
          </a:p>
          <a:p>
            <a:pPr marL="171450" indent="-171450">
              <a:buFont typeface="Arial" panose="020B0604020202020204" pitchFamily="34" charset="0"/>
              <a:buChar char="•"/>
            </a:pPr>
            <a:r>
              <a:rPr lang="fr-FR" sz="1100" dirty="0"/>
              <a:t>Organisation d'événements</a:t>
            </a:r>
          </a:p>
          <a:p>
            <a:pPr marL="171450" indent="-171450">
              <a:buFont typeface="Arial" panose="020B0604020202020204" pitchFamily="34" charset="0"/>
              <a:buChar char="•"/>
            </a:pPr>
            <a:r>
              <a:rPr lang="fr-FR" sz="1100" dirty="0"/>
              <a:t>Gestion de crise</a:t>
            </a:r>
          </a:p>
        </p:txBody>
      </p:sp>
      <p:sp>
        <p:nvSpPr>
          <p:cNvPr id="67" name="Zone de texte 23">
            <a:extLst>
              <a:ext uri="{FF2B5EF4-FFF2-40B4-BE49-F238E27FC236}">
                <a16:creationId xmlns:a16="http://schemas.microsoft.com/office/drawing/2014/main" id="{54B5DD80-3045-0C54-CC4C-4E69E883F017}"/>
              </a:ext>
            </a:extLst>
          </p:cNvPr>
          <p:cNvSpPr txBox="1">
            <a:spLocks noChangeArrowheads="1"/>
          </p:cNvSpPr>
          <p:nvPr/>
        </p:nvSpPr>
        <p:spPr bwMode="auto">
          <a:xfrm>
            <a:off x="4510740" y="3348712"/>
            <a:ext cx="2341562" cy="334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6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Qualités</a:t>
            </a: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
        <p:nvSpPr>
          <p:cNvPr id="70" name="Zone de texte 25">
            <a:extLst>
              <a:ext uri="{FF2B5EF4-FFF2-40B4-BE49-F238E27FC236}">
                <a16:creationId xmlns:a16="http://schemas.microsoft.com/office/drawing/2014/main" id="{0C2AE023-9517-053D-895D-F0D0FAB98130}"/>
              </a:ext>
            </a:extLst>
          </p:cNvPr>
          <p:cNvSpPr txBox="1">
            <a:spLocks noChangeArrowheads="1"/>
          </p:cNvSpPr>
          <p:nvPr/>
        </p:nvSpPr>
        <p:spPr bwMode="auto">
          <a:xfrm>
            <a:off x="4493672" y="3739243"/>
            <a:ext cx="2246837" cy="115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171450" indent="-171450">
              <a:buFont typeface="Arial" panose="020B0604020202020204" pitchFamily="34" charset="0"/>
              <a:buChar char="•"/>
            </a:pPr>
            <a:r>
              <a:rPr lang="fr-FR" sz="1100" dirty="0"/>
              <a:t>Excellentes compétences en communication</a:t>
            </a:r>
          </a:p>
          <a:p>
            <a:pPr marL="171450" indent="-171450">
              <a:buFont typeface="Arial" panose="020B0604020202020204" pitchFamily="34" charset="0"/>
              <a:buChar char="•"/>
            </a:pPr>
            <a:r>
              <a:rPr lang="fr-FR" sz="1100" dirty="0"/>
              <a:t>Créativité et capacité à innover</a:t>
            </a:r>
          </a:p>
          <a:p>
            <a:pPr marL="171450" indent="-171450">
              <a:buFont typeface="Arial" panose="020B0604020202020204" pitchFamily="34" charset="0"/>
              <a:buChar char="•"/>
            </a:pPr>
            <a:r>
              <a:rPr lang="fr-FR" sz="1100" dirty="0"/>
              <a:t>Sens de l'organisation</a:t>
            </a:r>
          </a:p>
          <a:p>
            <a:pPr marL="171450" indent="-171450">
              <a:buFont typeface="Arial" panose="020B0604020202020204" pitchFamily="34" charset="0"/>
              <a:buChar char="•"/>
            </a:pPr>
            <a:r>
              <a:rPr lang="fr-FR" sz="1100" dirty="0"/>
              <a:t>Capacité à travailler en équipe</a:t>
            </a:r>
          </a:p>
          <a:p>
            <a:pPr marL="171450" indent="-171450">
              <a:buFont typeface="Arial" panose="020B0604020202020204" pitchFamily="34" charset="0"/>
              <a:buChar char="•"/>
            </a:pPr>
            <a:r>
              <a:rPr lang="fr-FR" sz="1100" dirty="0"/>
              <a:t>Esprit d'initiative</a:t>
            </a:r>
          </a:p>
        </p:txBody>
      </p:sp>
      <p:sp>
        <p:nvSpPr>
          <p:cNvPr id="74" name="Zone de texte 28">
            <a:extLst>
              <a:ext uri="{FF2B5EF4-FFF2-40B4-BE49-F238E27FC236}">
                <a16:creationId xmlns:a16="http://schemas.microsoft.com/office/drawing/2014/main" id="{62BBDFF0-B1D7-18C2-A42C-C2A0FAD102E7}"/>
              </a:ext>
            </a:extLst>
          </p:cNvPr>
          <p:cNvSpPr txBox="1">
            <a:spLocks noChangeArrowheads="1"/>
          </p:cNvSpPr>
          <p:nvPr/>
        </p:nvSpPr>
        <p:spPr bwMode="auto">
          <a:xfrm>
            <a:off x="4503188" y="8672100"/>
            <a:ext cx="2374262" cy="334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6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Formation</a:t>
            </a: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cxnSp>
        <p:nvCxnSpPr>
          <p:cNvPr id="83" name="Conector recto 36">
            <a:extLst>
              <a:ext uri="{FF2B5EF4-FFF2-40B4-BE49-F238E27FC236}">
                <a16:creationId xmlns:a16="http://schemas.microsoft.com/office/drawing/2014/main" id="{B2CAE3A5-958C-F1BC-C593-5BAC07D0F8A4}"/>
              </a:ext>
            </a:extLst>
          </p:cNvPr>
          <p:cNvCxnSpPr>
            <a:cxnSpLocks/>
          </p:cNvCxnSpPr>
          <p:nvPr/>
        </p:nvCxnSpPr>
        <p:spPr>
          <a:xfrm>
            <a:off x="4535888" y="9013381"/>
            <a:ext cx="2230827" cy="0"/>
          </a:xfrm>
          <a:prstGeom prst="line">
            <a:avLst/>
          </a:prstGeom>
          <a:ln/>
        </p:spPr>
        <p:style>
          <a:lnRef idx="2">
            <a:schemeClr val="dk1"/>
          </a:lnRef>
          <a:fillRef idx="0">
            <a:schemeClr val="dk1"/>
          </a:fillRef>
          <a:effectRef idx="1">
            <a:schemeClr val="dk1"/>
          </a:effectRef>
          <a:fontRef idx="minor">
            <a:schemeClr val="tx1"/>
          </a:fontRef>
        </p:style>
      </p:cxnSp>
      <p:sp>
        <p:nvSpPr>
          <p:cNvPr id="76" name="Rectangle 70">
            <a:extLst>
              <a:ext uri="{FF2B5EF4-FFF2-40B4-BE49-F238E27FC236}">
                <a16:creationId xmlns:a16="http://schemas.microsoft.com/office/drawing/2014/main" id="{DF8A4306-26C7-3A2C-8595-D18A48729016}"/>
              </a:ext>
            </a:extLst>
          </p:cNvPr>
          <p:cNvSpPr>
            <a:spLocks noChangeArrowheads="1"/>
          </p:cNvSpPr>
          <p:nvPr/>
        </p:nvSpPr>
        <p:spPr bwMode="auto">
          <a:xfrm>
            <a:off x="0" y="0"/>
            <a:ext cx="6858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sp>
        <p:nvSpPr>
          <p:cNvPr id="77" name="Rectangle 86">
            <a:extLst>
              <a:ext uri="{FF2B5EF4-FFF2-40B4-BE49-F238E27FC236}">
                <a16:creationId xmlns:a16="http://schemas.microsoft.com/office/drawing/2014/main" id="{F51AC160-E4B4-BF0E-2D66-1F9A762B63F1}"/>
              </a:ext>
            </a:extLst>
          </p:cNvPr>
          <p:cNvSpPr>
            <a:spLocks noChangeArrowheads="1"/>
          </p:cNvSpPr>
          <p:nvPr/>
        </p:nvSpPr>
        <p:spPr bwMode="auto">
          <a:xfrm>
            <a:off x="0" y="457200"/>
            <a:ext cx="6858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cxnSp>
        <p:nvCxnSpPr>
          <p:cNvPr id="3" name="Conector recto 36">
            <a:extLst>
              <a:ext uri="{FF2B5EF4-FFF2-40B4-BE49-F238E27FC236}">
                <a16:creationId xmlns:a16="http://schemas.microsoft.com/office/drawing/2014/main" id="{D69FD046-5797-81EA-5302-D96DB89761DA}"/>
              </a:ext>
            </a:extLst>
          </p:cNvPr>
          <p:cNvCxnSpPr>
            <a:cxnSpLocks/>
          </p:cNvCxnSpPr>
          <p:nvPr/>
        </p:nvCxnSpPr>
        <p:spPr>
          <a:xfrm>
            <a:off x="4539701" y="2104745"/>
            <a:ext cx="2255975" cy="0"/>
          </a:xfrm>
          <a:prstGeom prst="line">
            <a:avLst/>
          </a:prstGeom>
          <a:ln/>
        </p:spPr>
        <p:style>
          <a:lnRef idx="2">
            <a:schemeClr val="dk1"/>
          </a:lnRef>
          <a:fillRef idx="0">
            <a:schemeClr val="dk1"/>
          </a:fillRef>
          <a:effectRef idx="1">
            <a:schemeClr val="dk1"/>
          </a:effectRef>
          <a:fontRef idx="minor">
            <a:schemeClr val="tx1"/>
          </a:fontRef>
        </p:style>
      </p:cxnSp>
      <p:cxnSp>
        <p:nvCxnSpPr>
          <p:cNvPr id="5" name="Conector recto 36">
            <a:extLst>
              <a:ext uri="{FF2B5EF4-FFF2-40B4-BE49-F238E27FC236}">
                <a16:creationId xmlns:a16="http://schemas.microsoft.com/office/drawing/2014/main" id="{255F5C53-8D54-DD6D-24CB-6125E2CAE08E}"/>
              </a:ext>
            </a:extLst>
          </p:cNvPr>
          <p:cNvCxnSpPr>
            <a:cxnSpLocks/>
          </p:cNvCxnSpPr>
          <p:nvPr/>
        </p:nvCxnSpPr>
        <p:spPr>
          <a:xfrm>
            <a:off x="188567" y="8760840"/>
            <a:ext cx="4064607" cy="0"/>
          </a:xfrm>
          <a:prstGeom prst="line">
            <a:avLst/>
          </a:prstGeom>
          <a:ln/>
        </p:spPr>
        <p:style>
          <a:lnRef idx="2">
            <a:schemeClr val="dk1"/>
          </a:lnRef>
          <a:fillRef idx="0">
            <a:schemeClr val="dk1"/>
          </a:fillRef>
          <a:effectRef idx="1">
            <a:schemeClr val="dk1"/>
          </a:effectRef>
          <a:fontRef idx="minor">
            <a:schemeClr val="tx1"/>
          </a:fontRef>
        </p:style>
      </p:cxnSp>
      <p:cxnSp>
        <p:nvCxnSpPr>
          <p:cNvPr id="6" name="Conector recto 36">
            <a:extLst>
              <a:ext uri="{FF2B5EF4-FFF2-40B4-BE49-F238E27FC236}">
                <a16:creationId xmlns:a16="http://schemas.microsoft.com/office/drawing/2014/main" id="{295D4B8E-170D-C0AC-CFDF-DF59F8740F04}"/>
              </a:ext>
            </a:extLst>
          </p:cNvPr>
          <p:cNvCxnSpPr>
            <a:cxnSpLocks/>
          </p:cNvCxnSpPr>
          <p:nvPr/>
        </p:nvCxnSpPr>
        <p:spPr>
          <a:xfrm>
            <a:off x="4510740" y="3702618"/>
            <a:ext cx="2255975" cy="0"/>
          </a:xfrm>
          <a:prstGeom prst="line">
            <a:avLst/>
          </a:prstGeom>
          <a:ln/>
        </p:spPr>
        <p:style>
          <a:lnRef idx="2">
            <a:schemeClr val="dk1"/>
          </a:lnRef>
          <a:fillRef idx="0">
            <a:schemeClr val="dk1"/>
          </a:fillRef>
          <a:effectRef idx="1">
            <a:schemeClr val="dk1"/>
          </a:effectRef>
          <a:fontRef idx="minor">
            <a:schemeClr val="tx1"/>
          </a:fontRef>
        </p:style>
      </p:cxnSp>
      <p:sp>
        <p:nvSpPr>
          <p:cNvPr id="4" name="ZoneTexte 3">
            <a:extLst>
              <a:ext uri="{FF2B5EF4-FFF2-40B4-BE49-F238E27FC236}">
                <a16:creationId xmlns:a16="http://schemas.microsoft.com/office/drawing/2014/main" id="{EC434EA1-BBEB-F341-E243-762F9020BF0A}"/>
              </a:ext>
            </a:extLst>
          </p:cNvPr>
          <p:cNvSpPr txBox="1"/>
          <p:nvPr/>
        </p:nvSpPr>
        <p:spPr>
          <a:xfrm>
            <a:off x="4493672" y="9101904"/>
            <a:ext cx="2193466" cy="577081"/>
          </a:xfrm>
          <a:prstGeom prst="rect">
            <a:avLst/>
          </a:prstGeom>
          <a:noFill/>
        </p:spPr>
        <p:txBody>
          <a:bodyPr wrap="square">
            <a:spAutoFit/>
          </a:bodyPr>
          <a:lstStyle/>
          <a:p>
            <a:pPr marL="171450" indent="-171450">
              <a:buFont typeface="Arial" panose="020B0604020202020204" pitchFamily="34" charset="0"/>
              <a:buChar char="•"/>
            </a:pPr>
            <a:r>
              <a:rPr lang="fr-FR" sz="1050" dirty="0"/>
              <a:t>2007 : Master en Communication et Relations Publiques, Sciences Po Paris</a:t>
            </a:r>
          </a:p>
        </p:txBody>
      </p:sp>
      <p:sp>
        <p:nvSpPr>
          <p:cNvPr id="2" name="Zone de texte 1">
            <a:extLst>
              <a:ext uri="{FF2B5EF4-FFF2-40B4-BE49-F238E27FC236}">
                <a16:creationId xmlns:a16="http://schemas.microsoft.com/office/drawing/2014/main" id="{8B6BBFEE-3136-78BD-A46B-831018C18DBD}"/>
              </a:ext>
            </a:extLst>
          </p:cNvPr>
          <p:cNvSpPr txBox="1">
            <a:spLocks noChangeArrowheads="1"/>
          </p:cNvSpPr>
          <p:nvPr/>
        </p:nvSpPr>
        <p:spPr bwMode="auto">
          <a:xfrm>
            <a:off x="149153" y="-24926"/>
            <a:ext cx="4143824"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fr-FR" sz="2800" dirty="0"/>
              <a:t>Jacques</a:t>
            </a:r>
            <a:r>
              <a:rPr lang="fr-FR" sz="2800" b="1" dirty="0"/>
              <a:t> De La Com</a:t>
            </a:r>
            <a:endParaRPr lang="fr-FR" sz="2800" dirty="0"/>
          </a:p>
        </p:txBody>
      </p:sp>
      <p:sp>
        <p:nvSpPr>
          <p:cNvPr id="10" name="Zone de texte 28">
            <a:extLst>
              <a:ext uri="{FF2B5EF4-FFF2-40B4-BE49-F238E27FC236}">
                <a16:creationId xmlns:a16="http://schemas.microsoft.com/office/drawing/2014/main" id="{C2877AF7-5533-7C91-A60D-CD26B068F2EF}"/>
              </a:ext>
            </a:extLst>
          </p:cNvPr>
          <p:cNvSpPr txBox="1">
            <a:spLocks noChangeArrowheads="1"/>
          </p:cNvSpPr>
          <p:nvPr/>
        </p:nvSpPr>
        <p:spPr bwMode="auto">
          <a:xfrm>
            <a:off x="4476605" y="4895793"/>
            <a:ext cx="2341562" cy="334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6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Langues</a:t>
            </a: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cxnSp>
        <p:nvCxnSpPr>
          <p:cNvPr id="11" name="Conector recto 36">
            <a:extLst>
              <a:ext uri="{FF2B5EF4-FFF2-40B4-BE49-F238E27FC236}">
                <a16:creationId xmlns:a16="http://schemas.microsoft.com/office/drawing/2014/main" id="{0A061B27-FE63-F84E-0F9F-E2A5A03802FF}"/>
              </a:ext>
            </a:extLst>
          </p:cNvPr>
          <p:cNvCxnSpPr>
            <a:cxnSpLocks/>
          </p:cNvCxnSpPr>
          <p:nvPr/>
        </p:nvCxnSpPr>
        <p:spPr>
          <a:xfrm>
            <a:off x="4519399" y="5232620"/>
            <a:ext cx="2255975" cy="0"/>
          </a:xfrm>
          <a:prstGeom prst="line">
            <a:avLst/>
          </a:prstGeom>
          <a:ln/>
        </p:spPr>
        <p:style>
          <a:lnRef idx="2">
            <a:schemeClr val="dk1"/>
          </a:lnRef>
          <a:fillRef idx="0">
            <a:schemeClr val="dk1"/>
          </a:fillRef>
          <a:effectRef idx="1">
            <a:schemeClr val="dk1"/>
          </a:effectRef>
          <a:fontRef idx="minor">
            <a:schemeClr val="tx1"/>
          </a:fontRef>
        </p:style>
      </p:cxnSp>
      <p:sp>
        <p:nvSpPr>
          <p:cNvPr id="17" name="Zone de texte 22">
            <a:extLst>
              <a:ext uri="{FF2B5EF4-FFF2-40B4-BE49-F238E27FC236}">
                <a16:creationId xmlns:a16="http://schemas.microsoft.com/office/drawing/2014/main" id="{409CC41A-7AE3-F3FD-675B-91AD76552FB8}"/>
              </a:ext>
            </a:extLst>
          </p:cNvPr>
          <p:cNvSpPr txBox="1">
            <a:spLocks noChangeArrowheads="1"/>
          </p:cNvSpPr>
          <p:nvPr/>
        </p:nvSpPr>
        <p:spPr bwMode="auto">
          <a:xfrm>
            <a:off x="4505524" y="5286758"/>
            <a:ext cx="2190016" cy="594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171450" indent="-171450">
              <a:buFont typeface="Arial" panose="020B0604020202020204" pitchFamily="34" charset="0"/>
              <a:buChar char="•"/>
            </a:pPr>
            <a:r>
              <a:rPr lang="fr-FR" sz="1100" dirty="0"/>
              <a:t>Français : langue maternelle</a:t>
            </a:r>
          </a:p>
          <a:p>
            <a:pPr marL="171450" indent="-171450">
              <a:buFont typeface="Arial" panose="020B0604020202020204" pitchFamily="34" charset="0"/>
              <a:buChar char="•"/>
            </a:pPr>
            <a:r>
              <a:rPr lang="fr-FR" sz="1100" dirty="0"/>
              <a:t>Anglais : C1</a:t>
            </a:r>
          </a:p>
        </p:txBody>
      </p:sp>
      <p:sp>
        <p:nvSpPr>
          <p:cNvPr id="19" name="Triangle 18">
            <a:extLst>
              <a:ext uri="{FF2B5EF4-FFF2-40B4-BE49-F238E27FC236}">
                <a16:creationId xmlns:a16="http://schemas.microsoft.com/office/drawing/2014/main" id="{FC9B6108-CA72-3861-61AD-B0D24D8146FD}"/>
              </a:ext>
            </a:extLst>
          </p:cNvPr>
          <p:cNvSpPr/>
          <p:nvPr/>
        </p:nvSpPr>
        <p:spPr>
          <a:xfrm rot="16200000">
            <a:off x="5145843" y="720801"/>
            <a:ext cx="2430148" cy="982542"/>
          </a:xfrm>
          <a:prstGeom prst="triangle">
            <a:avLst>
              <a:gd name="adj" fmla="val 100000"/>
            </a:avLst>
          </a:prstGeom>
          <a:solidFill>
            <a:srgbClr val="E4D9C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1" name="Triangle 20">
            <a:extLst>
              <a:ext uri="{FF2B5EF4-FFF2-40B4-BE49-F238E27FC236}">
                <a16:creationId xmlns:a16="http://schemas.microsoft.com/office/drawing/2014/main" id="{28D5EEA7-A55F-7CD4-B2BE-980D07F33BBA}"/>
              </a:ext>
            </a:extLst>
          </p:cNvPr>
          <p:cNvSpPr/>
          <p:nvPr/>
        </p:nvSpPr>
        <p:spPr>
          <a:xfrm rot="10800000">
            <a:off x="4427381" y="-3003"/>
            <a:ext cx="2430148" cy="982542"/>
          </a:xfrm>
          <a:prstGeom prst="triangle">
            <a:avLst>
              <a:gd name="adj" fmla="val 100000"/>
            </a:avLst>
          </a:prstGeom>
          <a:solidFill>
            <a:srgbClr val="CA9CA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8" name="ZoneTexte 7">
            <a:extLst>
              <a:ext uri="{FF2B5EF4-FFF2-40B4-BE49-F238E27FC236}">
                <a16:creationId xmlns:a16="http://schemas.microsoft.com/office/drawing/2014/main" id="{11FC1F53-5664-2700-0A4E-A40982A52B61}"/>
              </a:ext>
            </a:extLst>
          </p:cNvPr>
          <p:cNvSpPr txBox="1"/>
          <p:nvPr/>
        </p:nvSpPr>
        <p:spPr>
          <a:xfrm>
            <a:off x="4493673" y="6207074"/>
            <a:ext cx="2220674" cy="2462213"/>
          </a:xfrm>
          <a:prstGeom prst="rect">
            <a:avLst/>
          </a:prstGeom>
          <a:noFill/>
        </p:spPr>
        <p:txBody>
          <a:bodyPr wrap="square">
            <a:spAutoFit/>
          </a:bodyPr>
          <a:lstStyle/>
          <a:p>
            <a:pPr marL="171450" indent="-171450">
              <a:buFont typeface="Arial" panose="020B0604020202020204" pitchFamily="34" charset="0"/>
              <a:buChar char="•"/>
            </a:pPr>
            <a:r>
              <a:rPr lang="fr-FR" sz="1100" dirty="0"/>
              <a:t>Lecture : surtout des livres sur la sociologie et la psychologie pour comprendre les comportements humains</a:t>
            </a:r>
          </a:p>
          <a:p>
            <a:pPr marL="171450" indent="-171450">
              <a:buFont typeface="Arial" panose="020B0604020202020204" pitchFamily="34" charset="0"/>
              <a:buChar char="•"/>
            </a:pPr>
            <a:r>
              <a:rPr lang="fr-FR" sz="1100" dirty="0"/>
              <a:t>Yoga : pour le bien-être physique et mental</a:t>
            </a:r>
          </a:p>
          <a:p>
            <a:pPr marL="171450" indent="-171450">
              <a:buFont typeface="Arial" panose="020B0604020202020204" pitchFamily="34" charset="0"/>
              <a:buChar char="•"/>
            </a:pPr>
            <a:r>
              <a:rPr lang="fr-FR" sz="1100" dirty="0"/>
              <a:t>Photographie : apprécie capturer des moments et raconter des histoires à travers des images</a:t>
            </a:r>
          </a:p>
          <a:p>
            <a:pPr marL="171450" indent="-171450">
              <a:buFont typeface="Arial" panose="020B0604020202020204" pitchFamily="34" charset="0"/>
              <a:buChar char="•"/>
            </a:pPr>
            <a:r>
              <a:rPr lang="fr-FR" sz="1100" dirty="0"/>
              <a:t>Voyage : a visité plus de 20 pays pour découvrir différentes cultures et modes de communication</a:t>
            </a:r>
          </a:p>
        </p:txBody>
      </p:sp>
      <p:sp>
        <p:nvSpPr>
          <p:cNvPr id="13" name="Zone de texte 28">
            <a:extLst>
              <a:ext uri="{FF2B5EF4-FFF2-40B4-BE49-F238E27FC236}">
                <a16:creationId xmlns:a16="http://schemas.microsoft.com/office/drawing/2014/main" id="{51E380C7-C6AE-4759-47AA-33A7B2350867}"/>
              </a:ext>
            </a:extLst>
          </p:cNvPr>
          <p:cNvSpPr txBox="1">
            <a:spLocks noChangeArrowheads="1"/>
          </p:cNvSpPr>
          <p:nvPr/>
        </p:nvSpPr>
        <p:spPr bwMode="auto">
          <a:xfrm>
            <a:off x="4516363" y="5767776"/>
            <a:ext cx="2278693" cy="334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6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Hobbies</a:t>
            </a: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cxnSp>
        <p:nvCxnSpPr>
          <p:cNvPr id="14" name="Conector recto 36">
            <a:extLst>
              <a:ext uri="{FF2B5EF4-FFF2-40B4-BE49-F238E27FC236}">
                <a16:creationId xmlns:a16="http://schemas.microsoft.com/office/drawing/2014/main" id="{F912DCC0-4E95-5133-0408-E65CF59E25FE}"/>
              </a:ext>
            </a:extLst>
          </p:cNvPr>
          <p:cNvCxnSpPr>
            <a:cxnSpLocks/>
          </p:cNvCxnSpPr>
          <p:nvPr/>
        </p:nvCxnSpPr>
        <p:spPr>
          <a:xfrm>
            <a:off x="4549063" y="6109057"/>
            <a:ext cx="2237150" cy="0"/>
          </a:xfrm>
          <a:prstGeom prst="line">
            <a:avLst/>
          </a:prstGeom>
          <a:ln/>
        </p:spPr>
        <p:style>
          <a:lnRef idx="2">
            <a:schemeClr val="dk1"/>
          </a:lnRef>
          <a:fillRef idx="0">
            <a:schemeClr val="dk1"/>
          </a:fillRef>
          <a:effectRef idx="1">
            <a:schemeClr val="dk1"/>
          </a:effectRef>
          <a:fontRef idx="minor">
            <a:schemeClr val="tx1"/>
          </a:fontRef>
        </p:style>
      </p:cxnSp>
      <p:pic>
        <p:nvPicPr>
          <p:cNvPr id="16" name="Image 15" descr="Une image contenant personne, Visage humain, sourire, vêtements habillés&#10;&#10;Description générée automatiquement">
            <a:extLst>
              <a:ext uri="{FF2B5EF4-FFF2-40B4-BE49-F238E27FC236}">
                <a16:creationId xmlns:a16="http://schemas.microsoft.com/office/drawing/2014/main" id="{15668520-7C85-2133-D3DC-6A39792C8A8D}"/>
              </a:ext>
            </a:extLst>
          </p:cNvPr>
          <p:cNvPicPr>
            <a:picLocks noChangeAspect="1"/>
          </p:cNvPicPr>
          <p:nvPr/>
        </p:nvPicPr>
        <p:blipFill rotWithShape="1">
          <a:blip r:embed="rId7"/>
          <a:srcRect r="33793"/>
          <a:stretch/>
        </p:blipFill>
        <p:spPr>
          <a:xfrm>
            <a:off x="4967993" y="134110"/>
            <a:ext cx="1622474" cy="1635673"/>
          </a:xfrm>
          <a:prstGeom prst="ellipse">
            <a:avLst/>
          </a:prstGeom>
        </p:spPr>
      </p:pic>
    </p:spTree>
    <p:extLst>
      <p:ext uri="{BB962C8B-B14F-4D97-AF65-F5344CB8AC3E}">
        <p14:creationId xmlns:p14="http://schemas.microsoft.com/office/powerpoint/2010/main" val="3514232554"/>
      </p:ext>
    </p:extLst>
  </p:cSld>
  <p:clrMapOvr>
    <a:masterClrMapping/>
  </p:clrMapOvr>
</p:sld>
</file>

<file path=ppt/theme/theme1.xml><?xml version="1.0" encoding="utf-8"?>
<a:theme xmlns:a="http://schemas.openxmlformats.org/drawingml/2006/main" name="Thème Office">
  <a:themeElements>
    <a:clrScheme name="Thèm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èm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1824</TotalTime>
  <Words>466</Words>
  <Application>Microsoft Macintosh PowerPoint</Application>
  <PresentationFormat>Format A4 (210 x 297 mm)</PresentationFormat>
  <Paragraphs>47</Paragraphs>
  <Slides>1</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vt:i4>
      </vt:variant>
    </vt:vector>
  </HeadingPairs>
  <TitlesOfParts>
    <vt:vector size="6" baseType="lpstr">
      <vt:lpstr>Arial</vt:lpstr>
      <vt:lpstr>Calibri</vt:lpstr>
      <vt:lpstr>Calibri Light</vt:lpstr>
      <vt:lpstr>Century Gothic</vt:lpstr>
      <vt:lpstr>Thème Office</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Axel Maille</dc:creator>
  <cp:lastModifiedBy>Axel Maille</cp:lastModifiedBy>
  <cp:revision>224</cp:revision>
  <cp:lastPrinted>2022-05-25T13:38:42Z</cp:lastPrinted>
  <dcterms:created xsi:type="dcterms:W3CDTF">2022-05-25T13:38:28Z</dcterms:created>
  <dcterms:modified xsi:type="dcterms:W3CDTF">2023-07-03T09:13:44Z</dcterms:modified>
</cp:coreProperties>
</file>