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6302"/>
    <p:restoredTop sz="96327"/>
  </p:normalViewPr>
  <p:slideViewPr>
    <p:cSldViewPr snapToGrid="0" snapToObjects="1" showGuides="1">
      <p:cViewPr varScale="1">
        <p:scale>
          <a:sx n="221" d="100"/>
          <a:sy n="221" d="100"/>
        </p:scale>
        <p:origin x="4232" y="18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06/07/2023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06/07/2023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06/07/2023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06/07/2023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06/07/2023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06/07/2023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06/07/2023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06/07/2023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06/07/2023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06/07/2023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06/07/2023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06/07/2023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2505568" y="1388011"/>
            <a:ext cx="3907970" cy="388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r"/>
            <a:r>
              <a:rPr lang="fr-FR" b="1" dirty="0"/>
              <a:t>Project Manager spécialisé en infrastructure, 15 ans d'expérience</a:t>
            </a:r>
            <a:endParaRPr lang="fr-FR" dirty="0"/>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212207" y="1774008"/>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168042" y="4031921"/>
            <a:ext cx="3871998" cy="3886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b="1" dirty="0"/>
              <a:t>Project Manager Senior</a:t>
            </a:r>
            <a:r>
              <a:rPr lang="fr-FR" sz="1100" dirty="0"/>
              <a:t>, </a:t>
            </a:r>
            <a:r>
              <a:rPr lang="fr-FR" sz="1100" dirty="0" err="1"/>
              <a:t>BigInfra</a:t>
            </a:r>
            <a:r>
              <a:rPr lang="fr-FR" sz="1100" dirty="0"/>
              <a:t>, Lyon — 2012-Présent</a:t>
            </a:r>
          </a:p>
          <a:p>
            <a:endParaRPr lang="fr-FR" sz="1100" dirty="0"/>
          </a:p>
          <a:p>
            <a:pPr marL="171450" indent="-171450">
              <a:buFont typeface="Arial" panose="020B0604020202020204" pitchFamily="34" charset="0"/>
              <a:buChar char="•"/>
            </a:pPr>
            <a:r>
              <a:rPr lang="fr-FR" sz="1100" dirty="0"/>
              <a:t>Responsable de la gestion de projets d'infrastructure d'envergure, de la phase de conception à la livraison.</a:t>
            </a:r>
          </a:p>
          <a:p>
            <a:pPr marL="171450" indent="-171450">
              <a:buFont typeface="Arial" panose="020B0604020202020204" pitchFamily="34" charset="0"/>
              <a:buChar char="•"/>
            </a:pPr>
            <a:r>
              <a:rPr lang="fr-FR" sz="1100" dirty="0"/>
              <a:t>Conduite des équipes d'ingénieurs, de techniciens et de sous-traitants pour atteindre les objectifs du projet.</a:t>
            </a:r>
          </a:p>
          <a:p>
            <a:pPr marL="171450" indent="-171450">
              <a:buFont typeface="Arial" panose="020B0604020202020204" pitchFamily="34" charset="0"/>
              <a:buChar char="•"/>
            </a:pPr>
            <a:r>
              <a:rPr lang="fr-FR" sz="1100" dirty="0"/>
              <a:t>Établissement et suivi du budget du projet, tout en garantissant le respect des délais.</a:t>
            </a:r>
          </a:p>
          <a:p>
            <a:pPr marL="171450" indent="-171450">
              <a:buFont typeface="Arial" panose="020B0604020202020204" pitchFamily="34" charset="0"/>
              <a:buChar char="•"/>
            </a:pPr>
            <a:r>
              <a:rPr lang="fr-FR" sz="1100" dirty="0"/>
              <a:t>Mise en œuvre de solutions innovantes pour surmonter les défis de construction.</a:t>
            </a:r>
          </a:p>
          <a:p>
            <a:pPr marL="171450" indent="-171450">
              <a:buFont typeface="Arial" panose="020B0604020202020204" pitchFamily="34" charset="0"/>
              <a:buChar char="•"/>
            </a:pPr>
            <a:r>
              <a:rPr lang="fr-FR" sz="1100" dirty="0"/>
              <a:t>Communication efficace avec les parties prenantes pour assurer une transparence totale sur l'avancement du projet.</a:t>
            </a:r>
          </a:p>
          <a:p>
            <a:endParaRPr lang="fr-FR" sz="1100" b="1" dirty="0"/>
          </a:p>
          <a:p>
            <a:r>
              <a:rPr lang="fr-FR" sz="1100" b="1" dirty="0"/>
              <a:t>Project Manager Junior</a:t>
            </a:r>
            <a:r>
              <a:rPr lang="fr-FR" sz="1100" dirty="0"/>
              <a:t>, </a:t>
            </a:r>
            <a:r>
              <a:rPr lang="fr-FR" sz="1100" dirty="0" err="1"/>
              <a:t>InfraStart</a:t>
            </a:r>
            <a:r>
              <a:rPr lang="fr-FR" sz="1100" dirty="0"/>
              <a:t>, Lyon — 2007-2012</a:t>
            </a:r>
          </a:p>
          <a:p>
            <a:endParaRPr lang="fr-FR" sz="1100" dirty="0"/>
          </a:p>
          <a:p>
            <a:pPr marL="171450" indent="-171450">
              <a:buFont typeface="Arial" panose="020B0604020202020204" pitchFamily="34" charset="0"/>
              <a:buChar char="•"/>
            </a:pPr>
            <a:r>
              <a:rPr lang="fr-FR" sz="1100" dirty="0"/>
              <a:t>Participé à la gestion de divers projets d'infrastructure, en apportant un soutien essentiel à l'équipe de gestion de projet.</a:t>
            </a:r>
          </a:p>
          <a:p>
            <a:pPr marL="171450" indent="-171450">
              <a:buFont typeface="Arial" panose="020B0604020202020204" pitchFamily="34" charset="0"/>
              <a:buChar char="•"/>
            </a:pPr>
            <a:r>
              <a:rPr lang="fr-FR" sz="1100" dirty="0"/>
              <a:t>Assisté le chef de projet dans la coordination des équipes pour atteindre les objectifs du projet.</a:t>
            </a:r>
          </a:p>
          <a:p>
            <a:pPr marL="171450" indent="-171450">
              <a:buFont typeface="Arial" panose="020B0604020202020204" pitchFamily="34" charset="0"/>
              <a:buChar char="•"/>
            </a:pPr>
            <a:r>
              <a:rPr lang="fr-FR" sz="1100" dirty="0"/>
              <a:t>Aidé à établir et à suivre le budget et le calendrier du projet.</a:t>
            </a:r>
          </a:p>
          <a:p>
            <a:pPr marL="171450" indent="-171450">
              <a:buFont typeface="Arial" panose="020B0604020202020204" pitchFamily="34" charset="0"/>
              <a:buChar char="•"/>
            </a:pPr>
            <a:r>
              <a:rPr lang="fr-FR" sz="1100" dirty="0"/>
              <a:t>Contribué à la communication avec les parties prenantes pour fournir des mises à jour sur l'avancement du projet.</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259491" y="2105393"/>
            <a:ext cx="6090154" cy="12362"/>
          </a:xfrm>
          <a:prstGeom prst="line">
            <a:avLst/>
          </a:prstGeom>
          <a:ln>
            <a:solidFill>
              <a:srgbClr val="C00000"/>
            </a:solidFill>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244787" y="3940307"/>
            <a:ext cx="3683741" cy="0"/>
          </a:xfrm>
          <a:prstGeom prst="line">
            <a:avLst/>
          </a:prstGeom>
          <a:ln>
            <a:solidFill>
              <a:srgbClr val="C00000"/>
            </a:solidFill>
          </a:ln>
        </p:spPr>
        <p:style>
          <a:lnRef idx="2">
            <a:schemeClr val="dk1"/>
          </a:lnRef>
          <a:fillRef idx="0">
            <a:schemeClr val="dk1"/>
          </a:fillRef>
          <a:effectRef idx="1">
            <a:schemeClr val="dk1"/>
          </a:effectRef>
          <a:fontRef idx="minor">
            <a:schemeClr val="tx1"/>
          </a:fontRef>
        </p:style>
      </p:cxn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4174048" y="3594633"/>
            <a:ext cx="2203219"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4211883" y="4031920"/>
            <a:ext cx="2169915" cy="1530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Gestion de projets d'infrastructure</a:t>
            </a:r>
          </a:p>
          <a:p>
            <a:pPr marL="171450" indent="-171450">
              <a:buFont typeface="Arial" panose="020B0604020202020204" pitchFamily="34" charset="0"/>
              <a:buChar char="•"/>
            </a:pPr>
            <a:r>
              <a:rPr lang="fr-FR" sz="1100" dirty="0"/>
              <a:t>Leadership d'équipe</a:t>
            </a:r>
          </a:p>
          <a:p>
            <a:pPr marL="171450" indent="-171450">
              <a:buFont typeface="Arial" panose="020B0604020202020204" pitchFamily="34" charset="0"/>
              <a:buChar char="•"/>
            </a:pPr>
            <a:r>
              <a:rPr lang="fr-FR" sz="1100" dirty="0"/>
              <a:t>Établissement et suivi du budget de projet</a:t>
            </a:r>
          </a:p>
          <a:p>
            <a:pPr marL="171450" indent="-171450">
              <a:buFont typeface="Arial" panose="020B0604020202020204" pitchFamily="34" charset="0"/>
              <a:buChar char="•"/>
            </a:pPr>
            <a:r>
              <a:rPr lang="fr-FR" sz="1100" dirty="0"/>
              <a:t>Résolution de problèmes</a:t>
            </a:r>
          </a:p>
          <a:p>
            <a:pPr marL="171450" indent="-171450">
              <a:buFont typeface="Arial" panose="020B0604020202020204" pitchFamily="34" charset="0"/>
              <a:buChar char="•"/>
            </a:pPr>
            <a:r>
              <a:rPr lang="fr-FR" sz="1100" dirty="0"/>
              <a:t>Communication avec les parties prenantes</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211883" y="5562591"/>
            <a:ext cx="207678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4239393" y="6016588"/>
            <a:ext cx="2049272" cy="1159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Leader naturel</a:t>
            </a:r>
          </a:p>
          <a:p>
            <a:pPr marL="171450" indent="-171450">
              <a:buFont typeface="Arial" panose="020B0604020202020204" pitchFamily="34" charset="0"/>
              <a:buChar char="•"/>
            </a:pPr>
            <a:r>
              <a:rPr lang="fr-FR" sz="1100" dirty="0"/>
              <a:t>Grande capacité à résoudre les problèmes</a:t>
            </a:r>
          </a:p>
          <a:p>
            <a:pPr marL="171450" indent="-171450">
              <a:buFont typeface="Arial" panose="020B0604020202020204" pitchFamily="34" charset="0"/>
              <a:buChar char="•"/>
            </a:pPr>
            <a:r>
              <a:rPr lang="fr-FR" sz="1100" dirty="0"/>
              <a:t>Excellentes compétences en communication</a:t>
            </a:r>
          </a:p>
          <a:p>
            <a:pPr marL="171450" indent="-171450">
              <a:buFont typeface="Arial" panose="020B0604020202020204" pitchFamily="34" charset="0"/>
              <a:buChar char="•"/>
            </a:pPr>
            <a:r>
              <a:rPr lang="fr-FR" sz="1100" dirty="0"/>
              <a:t>Orienté vers les résultats</a:t>
            </a:r>
          </a:p>
          <a:p>
            <a:pPr marL="171450" indent="-171450">
              <a:buFont typeface="Arial" panose="020B0604020202020204" pitchFamily="34" charset="0"/>
              <a:buChar char="•"/>
            </a:pPr>
            <a:r>
              <a:rPr lang="fr-FR" sz="1100" dirty="0"/>
              <a:t>Capacité à travailler sous pression</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187356" y="7987844"/>
            <a:ext cx="2146666"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266064" y="8334876"/>
            <a:ext cx="3610858" cy="0"/>
          </a:xfrm>
          <a:prstGeom prst="line">
            <a:avLst/>
          </a:prstGeom>
          <a:ln>
            <a:solidFill>
              <a:srgbClr val="C00000"/>
            </a:solidFill>
          </a:ln>
        </p:spPr>
        <p:style>
          <a:lnRef idx="2">
            <a:schemeClr val="dk1"/>
          </a:lnRef>
          <a:fillRef idx="0">
            <a:schemeClr val="dk1"/>
          </a:fillRef>
          <a:effectRef idx="1">
            <a:schemeClr val="dk1"/>
          </a:effectRef>
          <a:fontRef idx="minor">
            <a:schemeClr val="tx1"/>
          </a:fontRef>
        </p:style>
      </p:cxnSp>
      <p:cxnSp>
        <p:nvCxnSpPr>
          <p:cNvPr id="5" name="Conector recto 36">
            <a:extLst>
              <a:ext uri="{FF2B5EF4-FFF2-40B4-BE49-F238E27FC236}">
                <a16:creationId xmlns:a16="http://schemas.microsoft.com/office/drawing/2014/main" id="{255F5C53-8D54-DD6D-24CB-6125E2CAE08E}"/>
              </a:ext>
            </a:extLst>
          </p:cNvPr>
          <p:cNvCxnSpPr>
            <a:cxnSpLocks/>
          </p:cNvCxnSpPr>
          <p:nvPr/>
        </p:nvCxnSpPr>
        <p:spPr>
          <a:xfrm>
            <a:off x="4243018" y="3949235"/>
            <a:ext cx="2134845" cy="0"/>
          </a:xfrm>
          <a:prstGeom prst="line">
            <a:avLst/>
          </a:prstGeom>
          <a:ln>
            <a:solidFill>
              <a:srgbClr val="C00000"/>
            </a:solidFill>
          </a:ln>
        </p:spPr>
        <p:style>
          <a:lnRef idx="2">
            <a:schemeClr val="dk1"/>
          </a:lnRef>
          <a:fillRef idx="0">
            <a:schemeClr val="dk1"/>
          </a:fillRef>
          <a:effectRef idx="1">
            <a:schemeClr val="dk1"/>
          </a:effectRef>
          <a:fontRef idx="minor">
            <a:schemeClr val="tx1"/>
          </a:fontRef>
        </p:style>
      </p:cxnSp>
      <p:cxnSp>
        <p:nvCxnSpPr>
          <p:cNvPr id="6" name="Conector recto 36">
            <a:extLst>
              <a:ext uri="{FF2B5EF4-FFF2-40B4-BE49-F238E27FC236}">
                <a16:creationId xmlns:a16="http://schemas.microsoft.com/office/drawing/2014/main" id="{295D4B8E-170D-C0AC-CFDF-DF59F8740F04}"/>
              </a:ext>
            </a:extLst>
          </p:cNvPr>
          <p:cNvCxnSpPr>
            <a:cxnSpLocks/>
          </p:cNvCxnSpPr>
          <p:nvPr/>
        </p:nvCxnSpPr>
        <p:spPr>
          <a:xfrm>
            <a:off x="4267832" y="5926566"/>
            <a:ext cx="2020833" cy="0"/>
          </a:xfrm>
          <a:prstGeom prst="line">
            <a:avLst/>
          </a:prstGeom>
          <a:ln>
            <a:solidFill>
              <a:srgbClr val="C00000"/>
            </a:solidFill>
          </a:ln>
        </p:spPr>
        <p:style>
          <a:lnRef idx="2">
            <a:schemeClr val="dk1"/>
          </a:lnRef>
          <a:fillRef idx="0">
            <a:schemeClr val="dk1"/>
          </a:fillRef>
          <a:effectRef idx="1">
            <a:schemeClr val="dk1"/>
          </a:effectRef>
          <a:fontRef idx="minor">
            <a:schemeClr val="tx1"/>
          </a:fontRef>
        </p:style>
      </p:cxnSp>
      <p:sp>
        <p:nvSpPr>
          <p:cNvPr id="4" name="ZoneTexte 3">
            <a:extLst>
              <a:ext uri="{FF2B5EF4-FFF2-40B4-BE49-F238E27FC236}">
                <a16:creationId xmlns:a16="http://schemas.microsoft.com/office/drawing/2014/main" id="{EC434EA1-BBEB-F341-E243-762F9020BF0A}"/>
              </a:ext>
            </a:extLst>
          </p:cNvPr>
          <p:cNvSpPr txBox="1"/>
          <p:nvPr/>
        </p:nvSpPr>
        <p:spPr>
          <a:xfrm>
            <a:off x="168042" y="8412826"/>
            <a:ext cx="3779800" cy="415498"/>
          </a:xfrm>
          <a:prstGeom prst="rect">
            <a:avLst/>
          </a:prstGeom>
          <a:noFill/>
        </p:spPr>
        <p:txBody>
          <a:bodyPr wrap="square">
            <a:spAutoFit/>
          </a:bodyPr>
          <a:lstStyle/>
          <a:p>
            <a:pPr marL="171450" indent="-171450">
              <a:buFont typeface="Arial" panose="020B0604020202020204" pitchFamily="34" charset="0"/>
              <a:buChar char="•"/>
            </a:pPr>
            <a:r>
              <a:rPr lang="fr-FR" sz="1050" b="1" dirty="0"/>
              <a:t>Master en Gestion de Projets</a:t>
            </a:r>
            <a:r>
              <a:rPr lang="fr-FR" sz="1050" dirty="0"/>
              <a:t> - EM Lyon Business </a:t>
            </a:r>
            <a:r>
              <a:rPr lang="fr-FR" sz="1050" dirty="0" err="1"/>
              <a:t>School</a:t>
            </a:r>
            <a:r>
              <a:rPr lang="fr-FR" sz="1050" dirty="0"/>
              <a:t>, 2007</a:t>
            </a:r>
          </a:p>
          <a:p>
            <a:pPr marL="171450" indent="-171450">
              <a:buFont typeface="Arial" panose="020B0604020202020204" pitchFamily="34" charset="0"/>
              <a:buChar char="•"/>
            </a:pPr>
            <a:r>
              <a:rPr lang="fr-FR" sz="1050" b="1" dirty="0"/>
              <a:t>Ingénieur en Génie Civil</a:t>
            </a:r>
            <a:r>
              <a:rPr lang="fr-FR" sz="1050" dirty="0"/>
              <a:t> - École Centrale de Lyon, 2005</a:t>
            </a:r>
          </a:p>
        </p:txBody>
      </p:sp>
      <p:sp>
        <p:nvSpPr>
          <p:cNvPr id="10" name="Rectangle 9">
            <a:extLst>
              <a:ext uri="{FF2B5EF4-FFF2-40B4-BE49-F238E27FC236}">
                <a16:creationId xmlns:a16="http://schemas.microsoft.com/office/drawing/2014/main" id="{14D7F5AE-63F1-4B9A-05B9-DAB3288C5B41}"/>
              </a:ext>
            </a:extLst>
          </p:cNvPr>
          <p:cNvSpPr/>
          <p:nvPr/>
        </p:nvSpPr>
        <p:spPr>
          <a:xfrm>
            <a:off x="6456972" y="-1"/>
            <a:ext cx="400050" cy="2113927"/>
          </a:xfrm>
          <a:prstGeom prst="rect">
            <a:avLst/>
          </a:prstGeom>
          <a:solidFill>
            <a:srgbClr val="C00000">
              <a:alpha val="37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 name="Cuadro de texto 24">
            <a:extLst>
              <a:ext uri="{FF2B5EF4-FFF2-40B4-BE49-F238E27FC236}">
                <a16:creationId xmlns:a16="http://schemas.microsoft.com/office/drawing/2014/main" id="{4D9FD0DB-ECE2-DA9D-46C7-9A3CBD77BBB7}"/>
              </a:ext>
            </a:extLst>
          </p:cNvPr>
          <p:cNvSpPr txBox="1">
            <a:spLocks noChangeArrowheads="1"/>
          </p:cNvSpPr>
          <p:nvPr/>
        </p:nvSpPr>
        <p:spPr bwMode="auto">
          <a:xfrm>
            <a:off x="4282678" y="119177"/>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r"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lumMod val="50000"/>
                  <a:lumOff val="50000"/>
                </a:schemeClr>
              </a:solidFill>
              <a:effectLst/>
            </a:endParaRPr>
          </a:p>
          <a:p>
            <a:pPr marL="0" marR="0" lvl="0" indent="0" algn="r"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lumMod val="50000"/>
                  <a:lumOff val="50000"/>
                </a:schemeClr>
              </a:solidFill>
              <a:effectLst/>
            </a:endParaRPr>
          </a:p>
          <a:p>
            <a:pPr marL="0" marR="0" lvl="0" indent="0" algn="r"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lumMod val="50000"/>
                  <a:lumOff val="50000"/>
                </a:schemeClr>
              </a:solidFill>
              <a:effectLst/>
            </a:endParaRPr>
          </a:p>
          <a:p>
            <a:pPr marL="0" marR="0" lvl="0" indent="0" algn="r"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lumMod val="50000"/>
                  <a:lumOff val="50000"/>
                </a:schemeClr>
              </a:solidFill>
              <a:effectLst/>
            </a:endParaRPr>
          </a:p>
        </p:txBody>
      </p:sp>
      <p:pic>
        <p:nvPicPr>
          <p:cNvPr id="16" name="Gráfico 15" descr="Marcador">
            <a:extLst>
              <a:ext uri="{FF2B5EF4-FFF2-40B4-BE49-F238E27FC236}">
                <a16:creationId xmlns:a16="http://schemas.microsoft.com/office/drawing/2014/main" id="{D879A010-5295-5E11-1005-67D4E475B103}"/>
              </a:ext>
            </a:extLst>
          </p:cNvPr>
          <p:cNvPicPr/>
          <p:nvPr/>
        </p:nvPicPr>
        <p:blipFill>
          <a:blip r:embed="rId2">
            <a:extLst>
              <a:ext uri="{96DAC541-7B7A-43D3-8B79-37D633B846F1}">
                <asvg:svgBlip xmlns:asvg="http://schemas.microsoft.com/office/drawing/2016/SVG/main" r:embed="rId3"/>
              </a:ext>
            </a:extLst>
          </a:blip>
          <a:stretch>
            <a:fillRect/>
          </a:stretch>
        </p:blipFill>
        <p:spPr>
          <a:xfrm>
            <a:off x="6542105" y="734937"/>
            <a:ext cx="219710" cy="219710"/>
          </a:xfrm>
          <a:prstGeom prst="rect">
            <a:avLst/>
          </a:prstGeom>
        </p:spPr>
      </p:pic>
      <p:pic>
        <p:nvPicPr>
          <p:cNvPr id="18" name="Image 13">
            <a:extLst>
              <a:ext uri="{FF2B5EF4-FFF2-40B4-BE49-F238E27FC236}">
                <a16:creationId xmlns:a16="http://schemas.microsoft.com/office/drawing/2014/main" id="{3927E277-C57B-9EEF-CF69-F37929EB324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56276" y="167260"/>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9" name="Image 14">
            <a:extLst>
              <a:ext uri="{FF2B5EF4-FFF2-40B4-BE49-F238E27FC236}">
                <a16:creationId xmlns:a16="http://schemas.microsoft.com/office/drawing/2014/main" id="{2B15658C-1E73-7588-FB0A-CA6334EC5E2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74595" y="494306"/>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20" name="Image 17">
            <a:extLst>
              <a:ext uri="{FF2B5EF4-FFF2-40B4-BE49-F238E27FC236}">
                <a16:creationId xmlns:a16="http://schemas.microsoft.com/office/drawing/2014/main" id="{18B4E02C-B11A-A96F-3877-8DE26877D94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578529" y="1022765"/>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3" name="Zone de texte 5">
            <a:extLst>
              <a:ext uri="{FF2B5EF4-FFF2-40B4-BE49-F238E27FC236}">
                <a16:creationId xmlns:a16="http://schemas.microsoft.com/office/drawing/2014/main" id="{A546CCD1-5939-F373-3A87-D5DACC7F8552}"/>
              </a:ext>
            </a:extLst>
          </p:cNvPr>
          <p:cNvSpPr txBox="1">
            <a:spLocks noChangeArrowheads="1"/>
          </p:cNvSpPr>
          <p:nvPr/>
        </p:nvSpPr>
        <p:spPr bwMode="auto">
          <a:xfrm>
            <a:off x="168042" y="3590241"/>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 name="Zone de texte 28">
            <a:extLst>
              <a:ext uri="{FF2B5EF4-FFF2-40B4-BE49-F238E27FC236}">
                <a16:creationId xmlns:a16="http://schemas.microsoft.com/office/drawing/2014/main" id="{00A124CC-8900-07C8-6943-11EADB08CAB3}"/>
              </a:ext>
            </a:extLst>
          </p:cNvPr>
          <p:cNvSpPr txBox="1">
            <a:spLocks noChangeArrowheads="1"/>
          </p:cNvSpPr>
          <p:nvPr/>
        </p:nvSpPr>
        <p:spPr bwMode="auto">
          <a:xfrm>
            <a:off x="4323733" y="8620041"/>
            <a:ext cx="2036457"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effectLst/>
              <a:latin typeface="Arial" panose="020B0604020202020204" pitchFamily="34" charset="0"/>
            </a:endParaRPr>
          </a:p>
        </p:txBody>
      </p:sp>
      <p:cxnSp>
        <p:nvCxnSpPr>
          <p:cNvPr id="8" name="Conector recto 36">
            <a:extLst>
              <a:ext uri="{FF2B5EF4-FFF2-40B4-BE49-F238E27FC236}">
                <a16:creationId xmlns:a16="http://schemas.microsoft.com/office/drawing/2014/main" id="{5E6C31D2-AAE6-3055-5AFD-246D98F655FD}"/>
              </a:ext>
            </a:extLst>
          </p:cNvPr>
          <p:cNvCxnSpPr>
            <a:cxnSpLocks/>
          </p:cNvCxnSpPr>
          <p:nvPr/>
        </p:nvCxnSpPr>
        <p:spPr>
          <a:xfrm>
            <a:off x="4413943" y="8961322"/>
            <a:ext cx="2020834" cy="0"/>
          </a:xfrm>
          <a:prstGeom prst="line">
            <a:avLst/>
          </a:prstGeom>
          <a:ln>
            <a:solidFill>
              <a:srgbClr val="C00000"/>
            </a:solidFill>
          </a:ln>
        </p:spPr>
        <p:style>
          <a:lnRef idx="2">
            <a:schemeClr val="dk1"/>
          </a:lnRef>
          <a:fillRef idx="0">
            <a:schemeClr val="dk1"/>
          </a:fillRef>
          <a:effectRef idx="1">
            <a:schemeClr val="dk1"/>
          </a:effectRef>
          <a:fontRef idx="minor">
            <a:schemeClr val="tx1"/>
          </a:fontRef>
        </p:style>
      </p:cxnSp>
      <p:sp>
        <p:nvSpPr>
          <p:cNvPr id="14" name="ZoneTexte 13">
            <a:extLst>
              <a:ext uri="{FF2B5EF4-FFF2-40B4-BE49-F238E27FC236}">
                <a16:creationId xmlns:a16="http://schemas.microsoft.com/office/drawing/2014/main" id="{44969D3C-72FF-9773-5B79-98D67FE44315}"/>
              </a:ext>
            </a:extLst>
          </p:cNvPr>
          <p:cNvSpPr txBox="1"/>
          <p:nvPr/>
        </p:nvSpPr>
        <p:spPr>
          <a:xfrm>
            <a:off x="4304419" y="9045023"/>
            <a:ext cx="2072848" cy="415498"/>
          </a:xfrm>
          <a:prstGeom prst="rect">
            <a:avLst/>
          </a:prstGeom>
          <a:noFill/>
        </p:spPr>
        <p:txBody>
          <a:bodyPr wrap="square">
            <a:spAutoFit/>
          </a:bodyPr>
          <a:lstStyle/>
          <a:p>
            <a:pPr marL="171450" indent="-171450">
              <a:buFont typeface="Arial" panose="020B0604020202020204" pitchFamily="34" charset="0"/>
              <a:buChar char="•"/>
            </a:pPr>
            <a:r>
              <a:rPr lang="fr-FR" sz="1050" dirty="0"/>
              <a:t>Français - Langue maternelle</a:t>
            </a:r>
          </a:p>
          <a:p>
            <a:pPr marL="171450" indent="-171450">
              <a:buFont typeface="Arial" panose="020B0604020202020204" pitchFamily="34" charset="0"/>
              <a:buChar char="•"/>
            </a:pPr>
            <a:r>
              <a:rPr lang="fr-FR" sz="1050" dirty="0"/>
              <a:t>Anglais - Niveau C1</a:t>
            </a:r>
          </a:p>
        </p:txBody>
      </p:sp>
      <p:sp>
        <p:nvSpPr>
          <p:cNvPr id="9" name="Rectangle 8">
            <a:extLst>
              <a:ext uri="{FF2B5EF4-FFF2-40B4-BE49-F238E27FC236}">
                <a16:creationId xmlns:a16="http://schemas.microsoft.com/office/drawing/2014/main" id="{BD8C4B99-1663-87D3-0A30-322358766D1E}"/>
              </a:ext>
            </a:extLst>
          </p:cNvPr>
          <p:cNvSpPr/>
          <p:nvPr/>
        </p:nvSpPr>
        <p:spPr>
          <a:xfrm>
            <a:off x="6452388" y="2113927"/>
            <a:ext cx="400050" cy="7792072"/>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5" name="Zone de texte 28">
            <a:extLst>
              <a:ext uri="{FF2B5EF4-FFF2-40B4-BE49-F238E27FC236}">
                <a16:creationId xmlns:a16="http://schemas.microsoft.com/office/drawing/2014/main" id="{1ABDB99D-AF2F-D671-9585-51070A4B4D4F}"/>
              </a:ext>
            </a:extLst>
          </p:cNvPr>
          <p:cNvSpPr txBox="1">
            <a:spLocks noChangeArrowheads="1"/>
          </p:cNvSpPr>
          <p:nvPr/>
        </p:nvSpPr>
        <p:spPr bwMode="auto">
          <a:xfrm>
            <a:off x="4304419" y="7503643"/>
            <a:ext cx="2072848"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effectLst/>
              <a:latin typeface="Arial" panose="020B0604020202020204" pitchFamily="34" charset="0"/>
            </a:endParaRPr>
          </a:p>
        </p:txBody>
      </p:sp>
      <p:cxnSp>
        <p:nvCxnSpPr>
          <p:cNvPr id="17" name="Conector recto 36">
            <a:extLst>
              <a:ext uri="{FF2B5EF4-FFF2-40B4-BE49-F238E27FC236}">
                <a16:creationId xmlns:a16="http://schemas.microsoft.com/office/drawing/2014/main" id="{C4BAE4DC-32C9-64EE-9C32-5B0FEBA328FA}"/>
              </a:ext>
            </a:extLst>
          </p:cNvPr>
          <p:cNvCxnSpPr>
            <a:cxnSpLocks/>
          </p:cNvCxnSpPr>
          <p:nvPr/>
        </p:nvCxnSpPr>
        <p:spPr>
          <a:xfrm>
            <a:off x="4355530" y="7867360"/>
            <a:ext cx="1964876" cy="0"/>
          </a:xfrm>
          <a:prstGeom prst="line">
            <a:avLst/>
          </a:prstGeom>
          <a:ln>
            <a:solidFill>
              <a:srgbClr val="C00000"/>
            </a:solidFill>
          </a:ln>
        </p:spPr>
        <p:style>
          <a:lnRef idx="2">
            <a:schemeClr val="dk1"/>
          </a:lnRef>
          <a:fillRef idx="0">
            <a:schemeClr val="dk1"/>
          </a:fillRef>
          <a:effectRef idx="1">
            <a:schemeClr val="dk1"/>
          </a:effectRef>
          <a:fontRef idx="minor">
            <a:schemeClr val="tx1"/>
          </a:fontRef>
        </p:style>
      </p:cxnSp>
      <p:sp>
        <p:nvSpPr>
          <p:cNvPr id="21" name="ZoneTexte 20">
            <a:extLst>
              <a:ext uri="{FF2B5EF4-FFF2-40B4-BE49-F238E27FC236}">
                <a16:creationId xmlns:a16="http://schemas.microsoft.com/office/drawing/2014/main" id="{37806F4D-0BAB-8036-CF78-74BE64823D9E}"/>
              </a:ext>
            </a:extLst>
          </p:cNvPr>
          <p:cNvSpPr txBox="1"/>
          <p:nvPr/>
        </p:nvSpPr>
        <p:spPr>
          <a:xfrm>
            <a:off x="4285105" y="7928625"/>
            <a:ext cx="2003560" cy="577081"/>
          </a:xfrm>
          <a:prstGeom prst="rect">
            <a:avLst/>
          </a:prstGeom>
          <a:noFill/>
        </p:spPr>
        <p:txBody>
          <a:bodyPr wrap="square">
            <a:spAutoFit/>
          </a:bodyPr>
          <a:lstStyle/>
          <a:p>
            <a:pPr marL="171450" indent="-171450">
              <a:buFont typeface="Arial" panose="020B0604020202020204" pitchFamily="34" charset="0"/>
              <a:buChar char="•"/>
            </a:pPr>
            <a:r>
              <a:rPr lang="fr-FR" sz="1050" dirty="0"/>
              <a:t>Randonnée et escalade</a:t>
            </a:r>
          </a:p>
          <a:p>
            <a:pPr marL="171450" indent="-171450">
              <a:buFont typeface="Arial" panose="020B0604020202020204" pitchFamily="34" charset="0"/>
              <a:buChar char="•"/>
            </a:pPr>
            <a:r>
              <a:rPr lang="fr-FR" sz="1050" dirty="0"/>
              <a:t>Bricolage</a:t>
            </a:r>
          </a:p>
          <a:p>
            <a:pPr marL="171450" indent="-171450">
              <a:buFont typeface="Arial" panose="020B0604020202020204" pitchFamily="34" charset="0"/>
              <a:buChar char="•"/>
            </a:pPr>
            <a:r>
              <a:rPr lang="fr-FR" sz="1050" dirty="0"/>
              <a:t>Lecture de romans historiques</a:t>
            </a:r>
          </a:p>
        </p:txBody>
      </p:sp>
      <p:sp>
        <p:nvSpPr>
          <p:cNvPr id="12" name="Rectangle 11">
            <a:extLst>
              <a:ext uri="{FF2B5EF4-FFF2-40B4-BE49-F238E27FC236}">
                <a16:creationId xmlns:a16="http://schemas.microsoft.com/office/drawing/2014/main" id="{B540A23E-8DFB-96F8-AFCC-DDF104CC950E}"/>
              </a:ext>
            </a:extLst>
          </p:cNvPr>
          <p:cNvSpPr/>
          <p:nvPr/>
        </p:nvSpPr>
        <p:spPr>
          <a:xfrm>
            <a:off x="242515" y="2102283"/>
            <a:ext cx="6090154" cy="1300762"/>
          </a:xfrm>
          <a:prstGeom prst="rect">
            <a:avLst/>
          </a:prstGeom>
          <a:solidFill>
            <a:schemeClr val="bg1">
              <a:lumMod val="95000"/>
              <a:alpha val="37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Zone de texte 4">
            <a:extLst>
              <a:ext uri="{FF2B5EF4-FFF2-40B4-BE49-F238E27FC236}">
                <a16:creationId xmlns:a16="http://schemas.microsoft.com/office/drawing/2014/main" id="{373B0A3B-7C69-18A3-DBF9-A5DDBC96AA3C}"/>
              </a:ext>
            </a:extLst>
          </p:cNvPr>
          <p:cNvSpPr txBox="1">
            <a:spLocks noChangeArrowheads="1"/>
          </p:cNvSpPr>
          <p:nvPr/>
        </p:nvSpPr>
        <p:spPr bwMode="auto">
          <a:xfrm>
            <a:off x="333829" y="2304951"/>
            <a:ext cx="5956139"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dirty="0"/>
              <a:t>Project Manager accompli avec une spécialisation en infrastructures et 15 ans d'expérience réussie en gestion de projets complexes. Reconnu pour mes compétences en leadership, je suis capable de gérer des équipes diverses et de conduire des projets à leur achèvement dans les délais et les budgets prévus. Fort de ma capacité à résoudre les problèmes, j'ai prouvé mon aptitude à surmonter les défis et à livrer des résultats concrets.</a:t>
            </a:r>
          </a:p>
        </p:txBody>
      </p:sp>
      <p:pic>
        <p:nvPicPr>
          <p:cNvPr id="24" name="Image 23" descr="Une image contenant personne, habits, homme, Blazer&#10;&#10;Description générée automatiquement">
            <a:extLst>
              <a:ext uri="{FF2B5EF4-FFF2-40B4-BE49-F238E27FC236}">
                <a16:creationId xmlns:a16="http://schemas.microsoft.com/office/drawing/2014/main" id="{8D78F32F-DFBE-01F1-3268-452D24FB6DF0}"/>
              </a:ext>
            </a:extLst>
          </p:cNvPr>
          <p:cNvPicPr>
            <a:picLocks noChangeAspect="1"/>
          </p:cNvPicPr>
          <p:nvPr/>
        </p:nvPicPr>
        <p:blipFill rotWithShape="1">
          <a:blip r:embed="rId7"/>
          <a:srcRect l="10842" r="21979"/>
          <a:stretch/>
        </p:blipFill>
        <p:spPr>
          <a:xfrm>
            <a:off x="210904" y="190935"/>
            <a:ext cx="1299509" cy="1298755"/>
          </a:xfrm>
          <a:prstGeom prst="ellipse">
            <a:avLst/>
          </a:prstGeom>
        </p:spPr>
      </p:pic>
      <p:sp>
        <p:nvSpPr>
          <p:cNvPr id="25" name="Zone de texte 1">
            <a:extLst>
              <a:ext uri="{FF2B5EF4-FFF2-40B4-BE49-F238E27FC236}">
                <a16:creationId xmlns:a16="http://schemas.microsoft.com/office/drawing/2014/main" id="{B63329D5-E217-DF03-B27C-04FE65ABD097}"/>
              </a:ext>
            </a:extLst>
          </p:cNvPr>
          <p:cNvSpPr txBox="1">
            <a:spLocks noChangeArrowheads="1"/>
          </p:cNvSpPr>
          <p:nvPr/>
        </p:nvSpPr>
        <p:spPr bwMode="auto">
          <a:xfrm>
            <a:off x="1283622" y="357854"/>
            <a:ext cx="2103586" cy="1023838"/>
          </a:xfrm>
          <a:prstGeom prst="rect">
            <a:avLst/>
          </a:prstGeom>
          <a:solidFill>
            <a:schemeClr val="bg1"/>
          </a:solidFill>
          <a:ln>
            <a:noFill/>
          </a:ln>
        </p:spPr>
        <p:txBody>
          <a:bodyPr vert="horz" wrap="square" lIns="91440" tIns="45720" rIns="91440" bIns="45720" numCol="1" anchor="t" anchorCtr="0" compatLnSpc="1">
            <a:prstTxWarp prst="textNoShape">
              <a:avLst/>
            </a:prstTxWarp>
          </a:bodyPr>
          <a:lstStyle/>
          <a:p>
            <a:r>
              <a:rPr lang="fr-FR" sz="2800" dirty="0"/>
              <a:t>Marc</a:t>
            </a:r>
            <a:r>
              <a:rPr lang="fr-FR" sz="2800" b="1" dirty="0"/>
              <a:t> </a:t>
            </a:r>
            <a:br>
              <a:rPr lang="fr-FR" sz="2800" b="1" dirty="0"/>
            </a:br>
            <a:r>
              <a:rPr lang="fr-FR" sz="2800" b="1" dirty="0"/>
              <a:t>PROJECTEUR</a:t>
            </a:r>
            <a:endParaRPr lang="fr-FR" sz="2800" dirty="0"/>
          </a:p>
        </p:txBody>
      </p:sp>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1039</TotalTime>
  <Words>370</Words>
  <Application>Microsoft Macintosh PowerPoint</Application>
  <PresentationFormat>Format A4 (210 x 297 mm)</PresentationFormat>
  <Paragraphs>45</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Calibri Light</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125</cp:revision>
  <cp:lastPrinted>2022-05-25T13:38:42Z</cp:lastPrinted>
  <dcterms:created xsi:type="dcterms:W3CDTF">2022-05-25T13:38:28Z</dcterms:created>
  <dcterms:modified xsi:type="dcterms:W3CDTF">2023-07-06T09:39:39Z</dcterms:modified>
</cp:coreProperties>
</file>