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302"/>
    <p:restoredTop sz="96327"/>
  </p:normalViewPr>
  <p:slideViewPr>
    <p:cSldViewPr snapToGrid="0" snapToObjects="1" showGuides="1">
      <p:cViewPr varScale="1">
        <p:scale>
          <a:sx n="214" d="100"/>
          <a:sy n="214" d="100"/>
        </p:scale>
        <p:origin x="2272" y="1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06/07/2023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06/07/2023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06/07/2023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06/07/2023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892811" y="701329"/>
            <a:ext cx="2281237"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Product Manager spécialisé en Tech, 15 ans d'expérience</a:t>
            </a:r>
            <a:endParaRPr lang="fr-FR" dirty="0"/>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12207" y="177400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68042" y="4031921"/>
            <a:ext cx="3871998" cy="388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Product Manager Senior</a:t>
            </a:r>
            <a:r>
              <a:rPr lang="fr-FR" sz="1100" dirty="0"/>
              <a:t>, </a:t>
            </a:r>
            <a:r>
              <a:rPr lang="fr-FR" sz="1100" dirty="0" err="1"/>
              <a:t>TechCompany</a:t>
            </a:r>
            <a:r>
              <a:rPr lang="fr-FR" sz="1100" dirty="0"/>
              <a:t>, Paris — 2012-Présent</a:t>
            </a:r>
          </a:p>
          <a:p>
            <a:endParaRPr lang="fr-FR" sz="1100" dirty="0"/>
          </a:p>
          <a:p>
            <a:pPr marL="171450" indent="-171450">
              <a:buFont typeface="Arial" panose="020B0604020202020204" pitchFamily="34" charset="0"/>
              <a:buChar char="•"/>
            </a:pPr>
            <a:r>
              <a:rPr lang="fr-FR" sz="1100" dirty="0"/>
              <a:t>Gestion complète du cycle de vie de plusieurs produits technologiques, de la conception à la mise sur le marché.</a:t>
            </a:r>
          </a:p>
          <a:p>
            <a:pPr marL="171450" indent="-171450">
              <a:buFont typeface="Arial" panose="020B0604020202020204" pitchFamily="34" charset="0"/>
              <a:buChar char="•"/>
            </a:pPr>
            <a:r>
              <a:rPr lang="fr-FR" sz="1100" dirty="0"/>
              <a:t>Coordination des équipes interfonctionnelles pour atteindre les objectifs de développement de produits.</a:t>
            </a:r>
          </a:p>
          <a:p>
            <a:pPr marL="171450" indent="-171450">
              <a:buFont typeface="Arial" panose="020B0604020202020204" pitchFamily="34" charset="0"/>
              <a:buChar char="•"/>
            </a:pPr>
            <a:r>
              <a:rPr lang="fr-FR" sz="1100" dirty="0"/>
              <a:t>Analyse des tendances du marché et des performances des produits pour guider la stratégie de développement.</a:t>
            </a:r>
          </a:p>
          <a:p>
            <a:pPr marL="171450" indent="-171450">
              <a:buFont typeface="Arial" panose="020B0604020202020204" pitchFamily="34" charset="0"/>
              <a:buChar char="•"/>
            </a:pPr>
            <a:r>
              <a:rPr lang="fr-FR" sz="1100" dirty="0"/>
              <a:t>Conception et mise en œuvre de plans de lancement de produits, y compris la planification du marketing et des ventes.</a:t>
            </a:r>
          </a:p>
          <a:p>
            <a:pPr marL="171450" indent="-171450">
              <a:buFont typeface="Arial" panose="020B0604020202020204" pitchFamily="34" charset="0"/>
              <a:buChar char="•"/>
            </a:pPr>
            <a:r>
              <a:rPr lang="fr-FR" sz="1100" dirty="0"/>
              <a:t>Développement de relations solides avec les clients pour comprendre leurs besoins et ajuster les produits en conséquence.</a:t>
            </a:r>
          </a:p>
          <a:p>
            <a:endParaRPr lang="fr-FR" sz="1100" b="1" dirty="0"/>
          </a:p>
          <a:p>
            <a:r>
              <a:rPr lang="fr-FR" sz="1100" b="1" dirty="0"/>
              <a:t>Product Manager Junior</a:t>
            </a:r>
            <a:r>
              <a:rPr lang="fr-FR" sz="1100" dirty="0"/>
              <a:t>, </a:t>
            </a:r>
            <a:r>
              <a:rPr lang="fr-FR" sz="1100" dirty="0" err="1"/>
              <a:t>StartUpTech</a:t>
            </a:r>
            <a:r>
              <a:rPr lang="fr-FR" sz="1100" dirty="0"/>
              <a:t>, Paris — 2007-2012</a:t>
            </a:r>
          </a:p>
          <a:p>
            <a:endParaRPr lang="fr-FR" sz="1100" dirty="0"/>
          </a:p>
          <a:p>
            <a:pPr marL="171450" indent="-171450">
              <a:buFont typeface="Arial" panose="020B0604020202020204" pitchFamily="34" charset="0"/>
              <a:buChar char="•"/>
            </a:pPr>
            <a:r>
              <a:rPr lang="fr-FR" sz="1100" dirty="0"/>
              <a:t>Participation à la gestion du cycle de vie de divers produits technologiques.</a:t>
            </a:r>
          </a:p>
          <a:p>
            <a:pPr marL="171450" indent="-171450">
              <a:buFont typeface="Arial" panose="020B0604020202020204" pitchFamily="34" charset="0"/>
              <a:buChar char="•"/>
            </a:pPr>
            <a:r>
              <a:rPr lang="fr-FR" sz="1100" dirty="0"/>
              <a:t>Collaboration avec les équipes de développement et de marketing pour réaliser les objectifs de produits.</a:t>
            </a:r>
          </a:p>
          <a:p>
            <a:pPr marL="171450" indent="-171450">
              <a:buFont typeface="Arial" panose="020B0604020202020204" pitchFamily="34" charset="0"/>
              <a:buChar char="•"/>
            </a:pPr>
            <a:r>
              <a:rPr lang="fr-FR" sz="1100" dirty="0"/>
              <a:t>Aide à l'analyse des tendances du marché pour informer les décisions de développement de produits.</a:t>
            </a:r>
          </a:p>
          <a:p>
            <a:pPr marL="171450" indent="-171450">
              <a:buFont typeface="Arial" panose="020B0604020202020204" pitchFamily="34" charset="0"/>
              <a:buChar char="•"/>
            </a:pPr>
            <a:r>
              <a:rPr lang="fr-FR" sz="1100" dirty="0"/>
              <a:t>Participation à la planification et à la mise en œuvre de plans de lancement de produits.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59491" y="2105393"/>
            <a:ext cx="6090154" cy="12362"/>
          </a:xfrm>
          <a:prstGeom prst="line">
            <a:avLst/>
          </a:prstGeom>
          <a:ln>
            <a:solidFill>
              <a:schemeClr val="accent1"/>
            </a:solidFill>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44787" y="3940307"/>
            <a:ext cx="3683741" cy="0"/>
          </a:xfrm>
          <a:prstGeom prst="line">
            <a:avLst/>
          </a:prstGeom>
          <a:ln>
            <a:solidFill>
              <a:schemeClr val="accent1"/>
            </a:solidFill>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174048" y="3594633"/>
            <a:ext cx="2203219"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211883" y="4031920"/>
            <a:ext cx="2169915" cy="1530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Gestion du cycle de vie des produits</a:t>
            </a:r>
          </a:p>
          <a:p>
            <a:pPr marL="171450" indent="-171450">
              <a:buFont typeface="Arial" panose="020B0604020202020204" pitchFamily="34" charset="0"/>
              <a:buChar char="•"/>
            </a:pPr>
            <a:r>
              <a:rPr lang="fr-FR" sz="1100" dirty="0"/>
              <a:t>Analyse de marché</a:t>
            </a:r>
          </a:p>
          <a:p>
            <a:pPr marL="171450" indent="-171450">
              <a:buFont typeface="Arial" panose="020B0604020202020204" pitchFamily="34" charset="0"/>
              <a:buChar char="•"/>
            </a:pPr>
            <a:r>
              <a:rPr lang="fr-FR" sz="1100" dirty="0"/>
              <a:t>Coordination des équipes interfonctionnelles</a:t>
            </a:r>
          </a:p>
          <a:p>
            <a:pPr marL="171450" indent="-171450">
              <a:buFont typeface="Arial" panose="020B0604020202020204" pitchFamily="34" charset="0"/>
              <a:buChar char="•"/>
            </a:pPr>
            <a:r>
              <a:rPr lang="fr-FR" sz="1100" dirty="0"/>
              <a:t>Développement de stratégies de lancement de produits</a:t>
            </a:r>
          </a:p>
          <a:p>
            <a:pPr marL="171450" indent="-171450">
              <a:buFont typeface="Arial" panose="020B0604020202020204" pitchFamily="34" charset="0"/>
              <a:buChar char="•"/>
            </a:pPr>
            <a:r>
              <a:rPr lang="fr-FR" sz="1100" dirty="0"/>
              <a:t>Relations avec les clients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211883" y="5562591"/>
            <a:ext cx="207678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239393" y="6016588"/>
            <a:ext cx="2049272" cy="1159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Leader inspirant</a:t>
            </a:r>
          </a:p>
          <a:p>
            <a:pPr marL="171450" indent="-171450">
              <a:buFont typeface="Arial" panose="020B0604020202020204" pitchFamily="34" charset="0"/>
              <a:buChar char="•"/>
            </a:pPr>
            <a:r>
              <a:rPr lang="fr-FR" sz="1100" dirty="0"/>
              <a:t>Forte compétence analytique</a:t>
            </a:r>
          </a:p>
          <a:p>
            <a:pPr marL="171450" indent="-171450">
              <a:buFont typeface="Arial" panose="020B0604020202020204" pitchFamily="34" charset="0"/>
              <a:buChar char="•"/>
            </a:pPr>
            <a:r>
              <a:rPr lang="fr-FR" sz="1100" dirty="0"/>
              <a:t>Orienté vers l'usager</a:t>
            </a:r>
          </a:p>
          <a:p>
            <a:pPr marL="171450" indent="-171450">
              <a:buFont typeface="Arial" panose="020B0604020202020204" pitchFamily="34" charset="0"/>
              <a:buChar char="•"/>
            </a:pPr>
            <a:r>
              <a:rPr lang="fr-FR" sz="1100" dirty="0"/>
              <a:t>Capacité à prendre des décisions éclairées</a:t>
            </a:r>
          </a:p>
          <a:p>
            <a:pPr marL="171450" indent="-171450">
              <a:buFont typeface="Arial" panose="020B0604020202020204" pitchFamily="34" charset="0"/>
              <a:buChar char="•"/>
            </a:pPr>
            <a:r>
              <a:rPr lang="fr-FR" sz="1100" dirty="0"/>
              <a:t>Bon communicateur</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30218" y="8554627"/>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62918" y="8895908"/>
            <a:ext cx="3610858" cy="0"/>
          </a:xfrm>
          <a:prstGeom prst="line">
            <a:avLst/>
          </a:prstGeom>
          <a:ln>
            <a:solidFill>
              <a:schemeClr val="accent1"/>
            </a:solidFill>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243018" y="3949235"/>
            <a:ext cx="2134845" cy="0"/>
          </a:xfrm>
          <a:prstGeom prst="line">
            <a:avLst/>
          </a:prstGeom>
          <a:ln>
            <a:solidFill>
              <a:schemeClr val="accent1"/>
            </a:solidFill>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267832" y="5926566"/>
            <a:ext cx="2020833" cy="0"/>
          </a:xfrm>
          <a:prstGeom prst="line">
            <a:avLst/>
          </a:prstGeom>
          <a:ln>
            <a:solidFill>
              <a:schemeClr val="accent1"/>
            </a:solidFill>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10904" y="8979609"/>
            <a:ext cx="3779800" cy="577081"/>
          </a:xfrm>
          <a:prstGeom prst="rect">
            <a:avLst/>
          </a:prstGeom>
          <a:noFill/>
        </p:spPr>
        <p:txBody>
          <a:bodyPr wrap="square">
            <a:spAutoFit/>
          </a:bodyPr>
          <a:lstStyle/>
          <a:p>
            <a:pPr marL="171450" indent="-171450">
              <a:buFont typeface="Arial" panose="020B0604020202020204" pitchFamily="34" charset="0"/>
              <a:buChar char="•"/>
            </a:pPr>
            <a:r>
              <a:rPr lang="fr-FR" sz="1050" b="1" dirty="0"/>
              <a:t>Master en Management de Projet</a:t>
            </a:r>
            <a:r>
              <a:rPr lang="fr-FR" sz="1050" dirty="0"/>
              <a:t> - HEC Paris, 2007</a:t>
            </a:r>
          </a:p>
          <a:p>
            <a:pPr marL="171450" indent="-171450">
              <a:buFont typeface="Arial" panose="020B0604020202020204" pitchFamily="34" charset="0"/>
              <a:buChar char="•"/>
            </a:pPr>
            <a:r>
              <a:rPr lang="fr-FR" sz="1050" b="1" dirty="0" err="1"/>
              <a:t>Bachelor</a:t>
            </a:r>
            <a:r>
              <a:rPr lang="fr-FR" sz="1050" b="1" dirty="0"/>
              <a:t> en Ingénierie Informatique</a:t>
            </a:r>
            <a:r>
              <a:rPr lang="fr-FR" sz="1050" dirty="0"/>
              <a:t> - École Polytechnique, Paris, 2005</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819547" y="159451"/>
            <a:ext cx="2679882"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Pierre</a:t>
            </a:r>
            <a:r>
              <a:rPr lang="fr-FR" sz="2800" b="1" dirty="0"/>
              <a:t> PRODUCT</a:t>
            </a:r>
            <a:endParaRPr lang="fr-FR" sz="2800" dirty="0"/>
          </a:p>
        </p:txBody>
      </p:sp>
      <p:sp>
        <p:nvSpPr>
          <p:cNvPr id="10" name="Rectangle 9">
            <a:extLst>
              <a:ext uri="{FF2B5EF4-FFF2-40B4-BE49-F238E27FC236}">
                <a16:creationId xmlns:a16="http://schemas.microsoft.com/office/drawing/2014/main" id="{14D7F5AE-63F1-4B9A-05B9-DAB3288C5B41}"/>
              </a:ext>
            </a:extLst>
          </p:cNvPr>
          <p:cNvSpPr/>
          <p:nvPr/>
        </p:nvSpPr>
        <p:spPr>
          <a:xfrm>
            <a:off x="6456972" y="-1"/>
            <a:ext cx="400050" cy="2113927"/>
          </a:xfrm>
          <a:prstGeom prst="rect">
            <a:avLst/>
          </a:prstGeom>
          <a:solidFill>
            <a:srgbClr val="002060">
              <a:alpha val="3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282678" y="119177"/>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6542105"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6276"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74595"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78529"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3" name="Zone de texte 5">
            <a:extLst>
              <a:ext uri="{FF2B5EF4-FFF2-40B4-BE49-F238E27FC236}">
                <a16:creationId xmlns:a16="http://schemas.microsoft.com/office/drawing/2014/main" id="{A546CCD1-5939-F373-3A87-D5DACC7F8552}"/>
              </a:ext>
            </a:extLst>
          </p:cNvPr>
          <p:cNvSpPr txBox="1">
            <a:spLocks noChangeArrowheads="1"/>
          </p:cNvSpPr>
          <p:nvPr/>
        </p:nvSpPr>
        <p:spPr bwMode="auto">
          <a:xfrm>
            <a:off x="168042" y="359024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Zone de texte 28">
            <a:extLst>
              <a:ext uri="{FF2B5EF4-FFF2-40B4-BE49-F238E27FC236}">
                <a16:creationId xmlns:a16="http://schemas.microsoft.com/office/drawing/2014/main" id="{00A124CC-8900-07C8-6943-11EADB08CAB3}"/>
              </a:ext>
            </a:extLst>
          </p:cNvPr>
          <p:cNvSpPr txBox="1">
            <a:spLocks noChangeArrowheads="1"/>
          </p:cNvSpPr>
          <p:nvPr/>
        </p:nvSpPr>
        <p:spPr bwMode="auto">
          <a:xfrm>
            <a:off x="4266872" y="7195587"/>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effectLst/>
              <a:latin typeface="Arial" panose="020B0604020202020204" pitchFamily="34" charset="0"/>
            </a:endParaRPr>
          </a:p>
        </p:txBody>
      </p:sp>
      <p:cxnSp>
        <p:nvCxnSpPr>
          <p:cNvPr id="8" name="Conector recto 36">
            <a:extLst>
              <a:ext uri="{FF2B5EF4-FFF2-40B4-BE49-F238E27FC236}">
                <a16:creationId xmlns:a16="http://schemas.microsoft.com/office/drawing/2014/main" id="{5E6C31D2-AAE6-3055-5AFD-246D98F655FD}"/>
              </a:ext>
            </a:extLst>
          </p:cNvPr>
          <p:cNvCxnSpPr>
            <a:cxnSpLocks/>
          </p:cNvCxnSpPr>
          <p:nvPr/>
        </p:nvCxnSpPr>
        <p:spPr>
          <a:xfrm>
            <a:off x="4299572" y="7536868"/>
            <a:ext cx="2020834" cy="0"/>
          </a:xfrm>
          <a:prstGeom prst="line">
            <a:avLst/>
          </a:prstGeom>
          <a:ln>
            <a:solidFill>
              <a:schemeClr val="accent1"/>
            </a:solidFill>
          </a:ln>
        </p:spPr>
        <p:style>
          <a:lnRef idx="2">
            <a:schemeClr val="dk1"/>
          </a:lnRef>
          <a:fillRef idx="0">
            <a:schemeClr val="dk1"/>
          </a:fillRef>
          <a:effectRef idx="1">
            <a:schemeClr val="dk1"/>
          </a:effectRef>
          <a:fontRef idx="minor">
            <a:schemeClr val="tx1"/>
          </a:fontRef>
        </p:style>
      </p:cxnSp>
      <p:sp>
        <p:nvSpPr>
          <p:cNvPr id="14" name="ZoneTexte 13">
            <a:extLst>
              <a:ext uri="{FF2B5EF4-FFF2-40B4-BE49-F238E27FC236}">
                <a16:creationId xmlns:a16="http://schemas.microsoft.com/office/drawing/2014/main" id="{44969D3C-72FF-9773-5B79-98D67FE44315}"/>
              </a:ext>
            </a:extLst>
          </p:cNvPr>
          <p:cNvSpPr txBox="1"/>
          <p:nvPr/>
        </p:nvSpPr>
        <p:spPr>
          <a:xfrm>
            <a:off x="4247558" y="7620569"/>
            <a:ext cx="2072848" cy="738664"/>
          </a:xfrm>
          <a:prstGeom prst="rect">
            <a:avLst/>
          </a:prstGeom>
          <a:noFill/>
        </p:spPr>
        <p:txBody>
          <a:bodyPr wrap="square">
            <a:spAutoFit/>
          </a:bodyPr>
          <a:lstStyle/>
          <a:p>
            <a:pPr marL="171450" indent="-171450">
              <a:buFont typeface="Arial" panose="020B0604020202020204" pitchFamily="34" charset="0"/>
              <a:buChar char="•"/>
            </a:pPr>
            <a:r>
              <a:rPr lang="fr-FR" sz="1050" dirty="0"/>
              <a:t>Français - Langue maternelle</a:t>
            </a:r>
          </a:p>
          <a:p>
            <a:pPr marL="171450" indent="-171450">
              <a:buFont typeface="Arial" panose="020B0604020202020204" pitchFamily="34" charset="0"/>
              <a:buChar char="•"/>
            </a:pPr>
            <a:r>
              <a:rPr lang="fr-FR" sz="1050" dirty="0"/>
              <a:t>Anglais - Niveau C2 (Cadre européen commun de référence pour les langues)</a:t>
            </a:r>
          </a:p>
        </p:txBody>
      </p:sp>
      <p:sp>
        <p:nvSpPr>
          <p:cNvPr id="9" name="Rectangle 8">
            <a:extLst>
              <a:ext uri="{FF2B5EF4-FFF2-40B4-BE49-F238E27FC236}">
                <a16:creationId xmlns:a16="http://schemas.microsoft.com/office/drawing/2014/main" id="{BD8C4B99-1663-87D3-0A30-322358766D1E}"/>
              </a:ext>
            </a:extLst>
          </p:cNvPr>
          <p:cNvSpPr/>
          <p:nvPr/>
        </p:nvSpPr>
        <p:spPr>
          <a:xfrm>
            <a:off x="6452388" y="2113927"/>
            <a:ext cx="400050" cy="7792072"/>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Zone de texte 28">
            <a:extLst>
              <a:ext uri="{FF2B5EF4-FFF2-40B4-BE49-F238E27FC236}">
                <a16:creationId xmlns:a16="http://schemas.microsoft.com/office/drawing/2014/main" id="{1ABDB99D-AF2F-D671-9585-51070A4B4D4F}"/>
              </a:ext>
            </a:extLst>
          </p:cNvPr>
          <p:cNvSpPr txBox="1">
            <a:spLocks noChangeArrowheads="1"/>
          </p:cNvSpPr>
          <p:nvPr/>
        </p:nvSpPr>
        <p:spPr bwMode="auto">
          <a:xfrm>
            <a:off x="4304419" y="8464607"/>
            <a:ext cx="2072848"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effectLst/>
              <a:latin typeface="Arial" panose="020B0604020202020204" pitchFamily="34" charset="0"/>
            </a:endParaRPr>
          </a:p>
        </p:txBody>
      </p:sp>
      <p:cxnSp>
        <p:nvCxnSpPr>
          <p:cNvPr id="17" name="Conector recto 36">
            <a:extLst>
              <a:ext uri="{FF2B5EF4-FFF2-40B4-BE49-F238E27FC236}">
                <a16:creationId xmlns:a16="http://schemas.microsoft.com/office/drawing/2014/main" id="{C4BAE4DC-32C9-64EE-9C32-5B0FEBA328FA}"/>
              </a:ext>
            </a:extLst>
          </p:cNvPr>
          <p:cNvCxnSpPr>
            <a:cxnSpLocks/>
          </p:cNvCxnSpPr>
          <p:nvPr/>
        </p:nvCxnSpPr>
        <p:spPr>
          <a:xfrm>
            <a:off x="4355530" y="8799569"/>
            <a:ext cx="1964876" cy="0"/>
          </a:xfrm>
          <a:prstGeom prst="line">
            <a:avLst/>
          </a:prstGeom>
          <a:ln>
            <a:solidFill>
              <a:schemeClr val="accent1"/>
            </a:solidFill>
          </a:ln>
        </p:spPr>
        <p:style>
          <a:lnRef idx="2">
            <a:schemeClr val="dk1"/>
          </a:lnRef>
          <a:fillRef idx="0">
            <a:schemeClr val="dk1"/>
          </a:fillRef>
          <a:effectRef idx="1">
            <a:schemeClr val="dk1"/>
          </a:effectRef>
          <a:fontRef idx="minor">
            <a:schemeClr val="tx1"/>
          </a:fontRef>
        </p:style>
      </p:cxnSp>
      <p:sp>
        <p:nvSpPr>
          <p:cNvPr id="21" name="ZoneTexte 20">
            <a:extLst>
              <a:ext uri="{FF2B5EF4-FFF2-40B4-BE49-F238E27FC236}">
                <a16:creationId xmlns:a16="http://schemas.microsoft.com/office/drawing/2014/main" id="{37806F4D-0BAB-8036-CF78-74BE64823D9E}"/>
              </a:ext>
            </a:extLst>
          </p:cNvPr>
          <p:cNvSpPr txBox="1"/>
          <p:nvPr/>
        </p:nvSpPr>
        <p:spPr>
          <a:xfrm>
            <a:off x="4285105" y="8889589"/>
            <a:ext cx="2003560" cy="738664"/>
          </a:xfrm>
          <a:prstGeom prst="rect">
            <a:avLst/>
          </a:prstGeom>
          <a:noFill/>
        </p:spPr>
        <p:txBody>
          <a:bodyPr wrap="square">
            <a:spAutoFit/>
          </a:bodyPr>
          <a:lstStyle/>
          <a:p>
            <a:pPr marL="171450" indent="-171450">
              <a:buFont typeface="Arial" panose="020B0604020202020204" pitchFamily="34" charset="0"/>
              <a:buChar char="•"/>
            </a:pPr>
            <a:r>
              <a:rPr lang="fr-FR" sz="1050" dirty="0"/>
              <a:t>Technologie et innovation</a:t>
            </a:r>
          </a:p>
          <a:p>
            <a:pPr marL="171450" indent="-171450">
              <a:buFont typeface="Arial" panose="020B0604020202020204" pitchFamily="34" charset="0"/>
              <a:buChar char="•"/>
            </a:pPr>
            <a:r>
              <a:rPr lang="fr-FR" sz="1050" dirty="0"/>
              <a:t>Course à pied et fitness</a:t>
            </a:r>
          </a:p>
          <a:p>
            <a:pPr marL="171450" indent="-171450">
              <a:buFont typeface="Arial" panose="020B0604020202020204" pitchFamily="34" charset="0"/>
              <a:buChar char="•"/>
            </a:pPr>
            <a:r>
              <a:rPr lang="fr-FR" sz="1050" dirty="0"/>
              <a:t>Lecture de romans de science-fiction</a:t>
            </a:r>
          </a:p>
        </p:txBody>
      </p:sp>
      <p:pic>
        <p:nvPicPr>
          <p:cNvPr id="23" name="Image 22" descr="Une image contenant Visage humain, habits, personne, sourire&#10;&#10;Description générée automatiquement">
            <a:extLst>
              <a:ext uri="{FF2B5EF4-FFF2-40B4-BE49-F238E27FC236}">
                <a16:creationId xmlns:a16="http://schemas.microsoft.com/office/drawing/2014/main" id="{03D8684A-0D15-31DC-B490-42A7A632E5D7}"/>
              </a:ext>
            </a:extLst>
          </p:cNvPr>
          <p:cNvPicPr>
            <a:picLocks noChangeAspect="1"/>
          </p:cNvPicPr>
          <p:nvPr/>
        </p:nvPicPr>
        <p:blipFill rotWithShape="1">
          <a:blip r:embed="rId7"/>
          <a:srcRect r="33552"/>
          <a:stretch/>
        </p:blipFill>
        <p:spPr>
          <a:xfrm>
            <a:off x="190470" y="213885"/>
            <a:ext cx="1445498" cy="1451969"/>
          </a:xfrm>
          <a:prstGeom prst="ellipse">
            <a:avLst/>
          </a:prstGeom>
        </p:spPr>
      </p:pic>
      <p:sp>
        <p:nvSpPr>
          <p:cNvPr id="12" name="Rectangle 11">
            <a:extLst>
              <a:ext uri="{FF2B5EF4-FFF2-40B4-BE49-F238E27FC236}">
                <a16:creationId xmlns:a16="http://schemas.microsoft.com/office/drawing/2014/main" id="{B540A23E-8DFB-96F8-AFCC-DDF104CC950E}"/>
              </a:ext>
            </a:extLst>
          </p:cNvPr>
          <p:cNvSpPr/>
          <p:nvPr/>
        </p:nvSpPr>
        <p:spPr>
          <a:xfrm>
            <a:off x="242515" y="2102283"/>
            <a:ext cx="6090154" cy="1300762"/>
          </a:xfrm>
          <a:prstGeom prst="rect">
            <a:avLst/>
          </a:prstGeom>
          <a:solidFill>
            <a:schemeClr val="bg1">
              <a:lumMod val="95000"/>
              <a:alpha val="37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 de texte 4">
            <a:extLst>
              <a:ext uri="{FF2B5EF4-FFF2-40B4-BE49-F238E27FC236}">
                <a16:creationId xmlns:a16="http://schemas.microsoft.com/office/drawing/2014/main" id="{373B0A3B-7C69-18A3-DBF9-A5DDBC96AA3C}"/>
              </a:ext>
            </a:extLst>
          </p:cNvPr>
          <p:cNvSpPr txBox="1">
            <a:spLocks noChangeArrowheads="1"/>
          </p:cNvSpPr>
          <p:nvPr/>
        </p:nvSpPr>
        <p:spPr bwMode="auto">
          <a:xfrm>
            <a:off x="333829" y="2304951"/>
            <a:ext cx="5956139"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Product Manager expérimenté dans le domaine de la technologie avec 15 ans d'expérience réussie dans la création et la gestion de produits innovants. Expert en transformation numérique, j'ai démontré une capacité constante à guider les équipes pour atteindre des objectifs clés. Mon approche centrée sur l'utilisateur, associée à une forte compétence analytique, a permis de générer une croissance significative des produits gérés.</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1033</TotalTime>
  <Words>377</Words>
  <Application>Microsoft Macintosh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119</cp:revision>
  <cp:lastPrinted>2022-05-25T13:38:42Z</cp:lastPrinted>
  <dcterms:created xsi:type="dcterms:W3CDTF">2022-05-25T13:38:28Z</dcterms:created>
  <dcterms:modified xsi:type="dcterms:W3CDTF">2023-07-06T09:31:52Z</dcterms:modified>
</cp:coreProperties>
</file>