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B4C1"/>
    <a:srgbClr val="CA9CA9"/>
    <a:srgbClr val="73D1D7"/>
    <a:srgbClr val="E4D9C6"/>
    <a:srgbClr val="FDF2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304"/>
    <p:restoredTop sz="92134"/>
  </p:normalViewPr>
  <p:slideViewPr>
    <p:cSldViewPr snapToGrid="0" snapToObjects="1" showGuides="1">
      <p:cViewPr>
        <p:scale>
          <a:sx n="150" d="100"/>
          <a:sy n="150" d="100"/>
        </p:scale>
        <p:origin x="2520" y="-8"/>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E89A196F-2B0A-924F-9F94-33DF8C253705}" type="datetimeFigureOut">
              <a:rPr lang="fr-FR" smtClean="0"/>
              <a:t>02/07/2023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2625824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89A196F-2B0A-924F-9F94-33DF8C253705}" type="datetimeFigureOut">
              <a:rPr lang="fr-FR" smtClean="0"/>
              <a:t>02/07/2023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2687056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89A196F-2B0A-924F-9F94-33DF8C253705}" type="datetimeFigureOut">
              <a:rPr lang="fr-FR" smtClean="0"/>
              <a:t>02/07/2023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1716855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89A196F-2B0A-924F-9F94-33DF8C253705}" type="datetimeFigureOut">
              <a:rPr lang="fr-FR" smtClean="0"/>
              <a:t>02/07/2023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3649238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89A196F-2B0A-924F-9F94-33DF8C253705}" type="datetimeFigureOut">
              <a:rPr lang="fr-FR" smtClean="0"/>
              <a:t>02/07/2023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69387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89A196F-2B0A-924F-9F94-33DF8C253705}" type="datetimeFigureOut">
              <a:rPr lang="fr-FR" smtClean="0"/>
              <a:t>02/07/2023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3996967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89A196F-2B0A-924F-9F94-33DF8C253705}" type="datetimeFigureOut">
              <a:rPr lang="fr-FR" smtClean="0"/>
              <a:t>02/07/2023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1249434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89A196F-2B0A-924F-9F94-33DF8C253705}" type="datetimeFigureOut">
              <a:rPr lang="fr-FR" smtClean="0"/>
              <a:t>02/07/2023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2275549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9A196F-2B0A-924F-9F94-33DF8C253705}" type="datetimeFigureOut">
              <a:rPr lang="fr-FR" smtClean="0"/>
              <a:t>02/07/2023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449392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89A196F-2B0A-924F-9F94-33DF8C253705}" type="datetimeFigureOut">
              <a:rPr lang="fr-FR" smtClean="0"/>
              <a:t>02/07/2023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932528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89A196F-2B0A-924F-9F94-33DF8C253705}" type="datetimeFigureOut">
              <a:rPr lang="fr-FR" smtClean="0"/>
              <a:t>02/07/2023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6C6B50E-7BDC-DD40-A92B-E828D8F35DF9}" type="slidenum">
              <a:rPr lang="fr-FR" smtClean="0"/>
              <a:t>‹N°›</a:t>
            </a:fld>
            <a:endParaRPr lang="fr-FR"/>
          </a:p>
        </p:txBody>
      </p:sp>
    </p:spTree>
    <p:extLst>
      <p:ext uri="{BB962C8B-B14F-4D97-AF65-F5344CB8AC3E}">
        <p14:creationId xmlns:p14="http://schemas.microsoft.com/office/powerpoint/2010/main" val="3627860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E89A196F-2B0A-924F-9F94-33DF8C253705}" type="datetimeFigureOut">
              <a:rPr lang="fr-FR" smtClean="0"/>
              <a:t>02/07/2023</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86C6B50E-7BDC-DD40-A92B-E828D8F35DF9}" type="slidenum">
              <a:rPr lang="fr-FR" smtClean="0"/>
              <a:t>‹N°›</a:t>
            </a:fld>
            <a:endParaRPr lang="fr-FR"/>
          </a:p>
        </p:txBody>
      </p:sp>
    </p:spTree>
    <p:extLst>
      <p:ext uri="{BB962C8B-B14F-4D97-AF65-F5344CB8AC3E}">
        <p14:creationId xmlns:p14="http://schemas.microsoft.com/office/powerpoint/2010/main" val="23789260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7">
            <a:extLst>
              <a:ext uri="{FF2B5EF4-FFF2-40B4-BE49-F238E27FC236}">
                <a16:creationId xmlns:a16="http://schemas.microsoft.com/office/drawing/2014/main" id="{1F12A5C4-5DEF-0572-95A1-D02E6A5F007B}"/>
              </a:ext>
            </a:extLst>
          </p:cNvPr>
          <p:cNvSpPr>
            <a:spLocks noChangeArrowheads="1"/>
          </p:cNvSpPr>
          <p:nvPr/>
        </p:nvSpPr>
        <p:spPr bwMode="auto">
          <a:xfrm>
            <a:off x="0" y="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53" name="Rectángulo 39">
            <a:extLst>
              <a:ext uri="{FF2B5EF4-FFF2-40B4-BE49-F238E27FC236}">
                <a16:creationId xmlns:a16="http://schemas.microsoft.com/office/drawing/2014/main" id="{584E78DD-7286-A14F-E91E-B6126A99B3B7}"/>
              </a:ext>
            </a:extLst>
          </p:cNvPr>
          <p:cNvSpPr>
            <a:spLocks noChangeArrowheads="1"/>
          </p:cNvSpPr>
          <p:nvPr/>
        </p:nvSpPr>
        <p:spPr bwMode="auto">
          <a:xfrm rot="10800000" flipH="1">
            <a:off x="1" y="3730"/>
            <a:ext cx="2430148" cy="9905994"/>
          </a:xfrm>
          <a:prstGeom prst="rect">
            <a:avLst/>
          </a:prstGeom>
          <a:solidFill>
            <a:schemeClr val="bg1">
              <a:lumMod val="95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fr-FR" sz="1400" b="1" i="0" u="none" strike="noStrike" cap="none" normalizeH="0" baseline="0" dirty="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         </a:t>
            </a:r>
            <a:endParaRPr kumimoji="0" lang="en-US" altLang="fr-FR" sz="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fr-FR" sz="1400" b="1" i="0" u="none" strike="noStrike" cap="none" normalizeH="0" baseline="0" dirty="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     </a:t>
            </a:r>
            <a:endParaRPr kumimoji="0" lang="en-US" altLang="fr-FR" sz="1800" b="0" i="0" u="none" strike="noStrike" cap="none" normalizeH="0" baseline="0" dirty="0">
              <a:ln>
                <a:noFill/>
              </a:ln>
              <a:solidFill>
                <a:schemeClr val="tx1"/>
              </a:solidFill>
              <a:effectLst/>
              <a:latin typeface="Arial" panose="020B0604020202020204" pitchFamily="34" charset="0"/>
            </a:endParaRPr>
          </a:p>
        </p:txBody>
      </p:sp>
      <p:sp>
        <p:nvSpPr>
          <p:cNvPr id="56" name="Zone de texte 3">
            <a:extLst>
              <a:ext uri="{FF2B5EF4-FFF2-40B4-BE49-F238E27FC236}">
                <a16:creationId xmlns:a16="http://schemas.microsoft.com/office/drawing/2014/main" id="{9924E22F-00DB-7BE4-1952-518722F95ABA}"/>
              </a:ext>
            </a:extLst>
          </p:cNvPr>
          <p:cNvSpPr txBox="1">
            <a:spLocks noChangeArrowheads="1"/>
          </p:cNvSpPr>
          <p:nvPr/>
        </p:nvSpPr>
        <p:spPr bwMode="auto">
          <a:xfrm>
            <a:off x="2561174" y="840383"/>
            <a:ext cx="4198163"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fr-FR" sz="1600" b="1" dirty="0"/>
              <a:t>Pigiste Expérimentée Spécialisée dans le Journalisme Culturel</a:t>
            </a:r>
            <a:endParaRPr lang="fr-FR" sz="1600" dirty="0"/>
          </a:p>
        </p:txBody>
      </p:sp>
      <p:sp>
        <p:nvSpPr>
          <p:cNvPr id="63" name="Google Shape;61;p14">
            <a:extLst>
              <a:ext uri="{FF2B5EF4-FFF2-40B4-BE49-F238E27FC236}">
                <a16:creationId xmlns:a16="http://schemas.microsoft.com/office/drawing/2014/main" id="{4291EC86-6739-24A3-D0C6-49F4137ADE81}"/>
              </a:ext>
            </a:extLst>
          </p:cNvPr>
          <p:cNvSpPr/>
          <p:nvPr/>
        </p:nvSpPr>
        <p:spPr>
          <a:xfrm>
            <a:off x="2624560" y="696459"/>
            <a:ext cx="1102995" cy="45085"/>
          </a:xfrm>
          <a:prstGeom prst="rect">
            <a:avLst/>
          </a:prstGeom>
          <a:solidFill>
            <a:srgbClr val="000000"/>
          </a:solidFill>
          <a:ln>
            <a:noFill/>
          </a:ln>
        </p:spPr>
        <p:txBody>
          <a:bodyPr spcFirstLastPara="1" wrap="square" lIns="0" tIns="91425" rIns="91425" bIns="91425" anchor="ctr" anchorCtr="0">
            <a:noAutofit/>
          </a:bodyPr>
          <a:lstStyle/>
          <a:p>
            <a:endParaRPr lang="fr-FR"/>
          </a:p>
        </p:txBody>
      </p:sp>
      <p:sp>
        <p:nvSpPr>
          <p:cNvPr id="58" name="Zone de texte 4">
            <a:extLst>
              <a:ext uri="{FF2B5EF4-FFF2-40B4-BE49-F238E27FC236}">
                <a16:creationId xmlns:a16="http://schemas.microsoft.com/office/drawing/2014/main" id="{EA9D39AA-264B-36CF-F358-A9BDC2F499F0}"/>
              </a:ext>
            </a:extLst>
          </p:cNvPr>
          <p:cNvSpPr txBox="1">
            <a:spLocks noChangeArrowheads="1"/>
          </p:cNvSpPr>
          <p:nvPr/>
        </p:nvSpPr>
        <p:spPr bwMode="auto">
          <a:xfrm>
            <a:off x="2583307" y="1882841"/>
            <a:ext cx="4094382" cy="1164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fr-FR" sz="1100" dirty="0"/>
              <a:t>Avec plus de 10 ans d'expérience en tant que pigiste, j'ai développé une expertise dans le domaine culturel, couvrant des sujets allant de la littérature à l'art contemporain. Douée pour raconter des histoires captivantes, j'ai une passion pour dénicher des angles uniques et explorer des sujets en profondeur. Mon objectif est d'engager les lecteurs et d'éclairer le monde culturel sous un jour nouveau.</a:t>
            </a:r>
          </a:p>
        </p:txBody>
      </p:sp>
      <p:sp>
        <p:nvSpPr>
          <p:cNvPr id="59" name="Zone de texte 5">
            <a:extLst>
              <a:ext uri="{FF2B5EF4-FFF2-40B4-BE49-F238E27FC236}">
                <a16:creationId xmlns:a16="http://schemas.microsoft.com/office/drawing/2014/main" id="{B86FADAA-6444-3D45-A8CA-67C974D05A68}"/>
              </a:ext>
            </a:extLst>
          </p:cNvPr>
          <p:cNvSpPr txBox="1">
            <a:spLocks noChangeArrowheads="1"/>
          </p:cNvSpPr>
          <p:nvPr/>
        </p:nvSpPr>
        <p:spPr bwMode="auto">
          <a:xfrm>
            <a:off x="2561174" y="1511727"/>
            <a:ext cx="3175001" cy="3437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 propos de moi</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60" name="Zone de texte 6">
            <a:extLst>
              <a:ext uri="{FF2B5EF4-FFF2-40B4-BE49-F238E27FC236}">
                <a16:creationId xmlns:a16="http://schemas.microsoft.com/office/drawing/2014/main" id="{D6C5ECB5-2076-1735-6C82-146FAEAE0A4E}"/>
              </a:ext>
            </a:extLst>
          </p:cNvPr>
          <p:cNvSpPr txBox="1">
            <a:spLocks noChangeArrowheads="1"/>
          </p:cNvSpPr>
          <p:nvPr/>
        </p:nvSpPr>
        <p:spPr bwMode="auto">
          <a:xfrm>
            <a:off x="2589279" y="3047185"/>
            <a:ext cx="3175000" cy="353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Expériences Professionnelles</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61" name="Zone de texte 7">
            <a:extLst>
              <a:ext uri="{FF2B5EF4-FFF2-40B4-BE49-F238E27FC236}">
                <a16:creationId xmlns:a16="http://schemas.microsoft.com/office/drawing/2014/main" id="{DD91498B-BE4C-B4C0-08BB-1848B228C709}"/>
              </a:ext>
            </a:extLst>
          </p:cNvPr>
          <p:cNvSpPr txBox="1">
            <a:spLocks noChangeArrowheads="1"/>
          </p:cNvSpPr>
          <p:nvPr/>
        </p:nvSpPr>
        <p:spPr bwMode="auto">
          <a:xfrm>
            <a:off x="2573460" y="3565452"/>
            <a:ext cx="4117500" cy="32268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fr-FR" sz="1100" b="1" dirty="0"/>
              <a:t>2015 - Présent : Pigiste, Divers Médias</a:t>
            </a:r>
          </a:p>
          <a:p>
            <a:pPr marL="171450" indent="-171450">
              <a:buFont typeface="Arial" panose="020B0604020202020204" pitchFamily="34" charset="0"/>
              <a:buChar char="•"/>
            </a:pPr>
            <a:r>
              <a:rPr lang="fr-FR" sz="1100" dirty="0"/>
              <a:t>Rédaction d'articles de fond sur des sujets culturels pour divers médias imprimés et en ligne, dont "Le Monde", "Libération" et "France Culture »</a:t>
            </a:r>
          </a:p>
          <a:p>
            <a:pPr marL="171450" indent="-171450">
              <a:buFont typeface="Arial" panose="020B0604020202020204" pitchFamily="34" charset="0"/>
              <a:buChar char="•"/>
            </a:pPr>
            <a:r>
              <a:rPr lang="fr-FR" sz="1100" dirty="0"/>
              <a:t>Travail étroit avec les rédacteurs en chef pour affiner les sujets et les angles des histoires</a:t>
            </a:r>
          </a:p>
          <a:p>
            <a:pPr marL="171450" indent="-171450">
              <a:buFont typeface="Arial" panose="020B0604020202020204" pitchFamily="34" charset="0"/>
              <a:buChar char="•"/>
            </a:pPr>
            <a:r>
              <a:rPr lang="fr-FR" sz="1100" dirty="0"/>
              <a:t>Recherche approfondie pour chaque article, y compris interviews d'artistes, visite d'expositions et analyse de livres</a:t>
            </a:r>
          </a:p>
          <a:p>
            <a:pPr marL="171450" indent="-171450">
              <a:buFont typeface="Arial" panose="020B0604020202020204" pitchFamily="34" charset="0"/>
              <a:buChar char="•"/>
            </a:pPr>
            <a:r>
              <a:rPr lang="fr-FR" sz="1100" dirty="0"/>
              <a:t>Plus de 300 articles publiés, plusieurs ayant été partagés plus de 1 000 fois sur les réseaux sociaux</a:t>
            </a:r>
          </a:p>
          <a:p>
            <a:endParaRPr lang="fr-FR" sz="1100" b="1" dirty="0"/>
          </a:p>
          <a:p>
            <a:r>
              <a:rPr lang="fr-FR" sz="1100" b="1" dirty="0"/>
              <a:t>2013 - 2015 : Assistante Rédactrice, "La Revue Culturelle »</a:t>
            </a:r>
          </a:p>
          <a:p>
            <a:pPr marL="171450" indent="-171450">
              <a:buFont typeface="Arial" panose="020B0604020202020204" pitchFamily="34" charset="0"/>
              <a:buChar char="•"/>
            </a:pPr>
            <a:r>
              <a:rPr lang="fr-FR" sz="1100" dirty="0"/>
              <a:t>Soutien aux rédacteurs dans la recherche et la rédaction d'articles</a:t>
            </a:r>
          </a:p>
          <a:p>
            <a:pPr marL="171450" indent="-171450">
              <a:buFont typeface="Arial" panose="020B0604020202020204" pitchFamily="34" charset="0"/>
              <a:buChar char="•"/>
            </a:pPr>
            <a:r>
              <a:rPr lang="fr-FR" sz="1100" dirty="0"/>
              <a:t>Rédaction de plusieurs articles en propre, principalement des critiques de livres et des profils d'artistes</a:t>
            </a:r>
          </a:p>
          <a:p>
            <a:pPr marL="171450" indent="-171450">
              <a:buFont typeface="Arial" panose="020B0604020202020204" pitchFamily="34" charset="0"/>
              <a:buChar char="•"/>
            </a:pPr>
            <a:r>
              <a:rPr lang="fr-FR" sz="1100" dirty="0"/>
              <a:t>Aide à la gestion des réseaux sociaux du magazine</a:t>
            </a:r>
          </a:p>
        </p:txBody>
      </p:sp>
      <p:cxnSp>
        <p:nvCxnSpPr>
          <p:cNvPr id="68" name="Conector recto 36">
            <a:extLst>
              <a:ext uri="{FF2B5EF4-FFF2-40B4-BE49-F238E27FC236}">
                <a16:creationId xmlns:a16="http://schemas.microsoft.com/office/drawing/2014/main" id="{115231C2-147C-8444-E46C-4E917EBB53E3}"/>
              </a:ext>
            </a:extLst>
          </p:cNvPr>
          <p:cNvCxnSpPr>
            <a:cxnSpLocks/>
          </p:cNvCxnSpPr>
          <p:nvPr/>
        </p:nvCxnSpPr>
        <p:spPr>
          <a:xfrm>
            <a:off x="2646693" y="1855474"/>
            <a:ext cx="4010235" cy="0"/>
          </a:xfrm>
          <a:prstGeom prst="line">
            <a:avLst/>
          </a:prstGeom>
          <a:ln/>
        </p:spPr>
        <p:style>
          <a:lnRef idx="2">
            <a:schemeClr val="dk1"/>
          </a:lnRef>
          <a:fillRef idx="0">
            <a:schemeClr val="dk1"/>
          </a:fillRef>
          <a:effectRef idx="1">
            <a:schemeClr val="dk1"/>
          </a:effectRef>
          <a:fontRef idx="minor">
            <a:schemeClr val="tx1"/>
          </a:fontRef>
        </p:style>
      </p:cxnSp>
      <p:cxnSp>
        <p:nvCxnSpPr>
          <p:cNvPr id="69" name="Conector recto 36">
            <a:extLst>
              <a:ext uri="{FF2B5EF4-FFF2-40B4-BE49-F238E27FC236}">
                <a16:creationId xmlns:a16="http://schemas.microsoft.com/office/drawing/2014/main" id="{5B1F6D52-F88E-C7C2-7292-5FC5E9592E6E}"/>
              </a:ext>
            </a:extLst>
          </p:cNvPr>
          <p:cNvCxnSpPr>
            <a:cxnSpLocks/>
          </p:cNvCxnSpPr>
          <p:nvPr/>
        </p:nvCxnSpPr>
        <p:spPr>
          <a:xfrm>
            <a:off x="2675648" y="3400740"/>
            <a:ext cx="3976863" cy="0"/>
          </a:xfrm>
          <a:prstGeom prst="line">
            <a:avLst/>
          </a:prstGeom>
          <a:ln/>
        </p:spPr>
        <p:style>
          <a:lnRef idx="2">
            <a:schemeClr val="dk1"/>
          </a:lnRef>
          <a:fillRef idx="0">
            <a:schemeClr val="dk1"/>
          </a:fillRef>
          <a:effectRef idx="1">
            <a:schemeClr val="dk1"/>
          </a:effectRef>
          <a:fontRef idx="minor">
            <a:schemeClr val="tx1"/>
          </a:fontRef>
        </p:style>
      </p:cxnSp>
      <p:sp>
        <p:nvSpPr>
          <p:cNvPr id="62" name="Cuadro de texto 24">
            <a:extLst>
              <a:ext uri="{FF2B5EF4-FFF2-40B4-BE49-F238E27FC236}">
                <a16:creationId xmlns:a16="http://schemas.microsoft.com/office/drawing/2014/main" id="{08A3BFC9-9871-69B1-ACEB-FFB2493C0C1F}"/>
              </a:ext>
            </a:extLst>
          </p:cNvPr>
          <p:cNvSpPr txBox="1">
            <a:spLocks noChangeArrowheads="1"/>
          </p:cNvSpPr>
          <p:nvPr/>
        </p:nvSpPr>
        <p:spPr bwMode="auto">
          <a:xfrm>
            <a:off x="389314" y="2511726"/>
            <a:ext cx="2120900" cy="9037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50000"/>
              </a:lnSpc>
              <a:spcBef>
                <a:spcPct val="0"/>
              </a:spcBef>
              <a:spcAft>
                <a:spcPct val="0"/>
              </a:spcAft>
              <a:buClrTx/>
              <a:buSzTx/>
              <a:buFontTx/>
              <a:buNone/>
              <a:tabLst/>
            </a:pPr>
            <a:r>
              <a:rPr kumimoji="0" lang="fr-FR" altLang="fr-FR"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+336 01 02 03 04</a:t>
            </a:r>
            <a:endParaRPr kumimoji="0" lang="fr-FR" altLang="fr-FR" sz="200" b="0" i="0" u="none" strike="noStrike" cap="none" normalizeH="0" baseline="0" dirty="0">
              <a:ln>
                <a:noFill/>
              </a:ln>
              <a:solidFill>
                <a:schemeClr val="tx1"/>
              </a:solidFill>
              <a:effectLst/>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altLang="fr-FR" sz="1100" b="0" i="0" u="none" strike="noStrike" cap="none" normalizeH="0" baseline="0" dirty="0" err="1">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votre.nom.prenom@gnail.com</a:t>
            </a:r>
            <a:endParaRPr kumimoji="0" lang="fr-FR" altLang="fr-FR" sz="200" b="0" i="0" u="none" strike="noStrike" cap="none" normalizeH="0" baseline="0" dirty="0">
              <a:ln>
                <a:noFill/>
              </a:ln>
              <a:solidFill>
                <a:schemeClr val="tx1"/>
              </a:solidFill>
              <a:effectLst/>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altLang="fr-FR"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Marseille, France</a:t>
            </a:r>
            <a:endParaRPr kumimoji="0" lang="fr-FR" altLang="fr-FR" sz="200" b="0" i="0" u="none" strike="noStrike" cap="none" normalizeH="0" baseline="0" dirty="0">
              <a:ln>
                <a:noFill/>
              </a:ln>
              <a:solidFill>
                <a:schemeClr val="tx1"/>
              </a:solidFill>
              <a:effectLst/>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altLang="fr-FR" sz="1100" b="0" i="0" u="none" strike="noStrike" cap="none" normalizeH="0" baseline="0" dirty="0" err="1">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linkedin.com</a:t>
            </a:r>
            <a:r>
              <a:rPr kumimoji="0" lang="fr-FR" altLang="fr-FR"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/votre-profil</a:t>
            </a:r>
            <a:endParaRPr kumimoji="0" lang="fr-FR" altLang="fr-FR" sz="200" b="0" i="0" u="none" strike="noStrike" cap="none" normalizeH="0" baseline="0" dirty="0">
              <a:ln>
                <a:noFill/>
              </a:ln>
              <a:solidFill>
                <a:schemeClr val="tx1"/>
              </a:solidFill>
              <a:effectLst/>
            </a:endParaRPr>
          </a:p>
        </p:txBody>
      </p:sp>
      <p:pic>
        <p:nvPicPr>
          <p:cNvPr id="71" name="Gráfico 15" descr="Marcador">
            <a:extLst>
              <a:ext uri="{FF2B5EF4-FFF2-40B4-BE49-F238E27FC236}">
                <a16:creationId xmlns:a16="http://schemas.microsoft.com/office/drawing/2014/main" id="{3A4C11B5-9AC5-6B32-E108-8D1D24AFF929}"/>
              </a:ext>
            </a:extLst>
          </p:cNvPr>
          <p:cNvPicPr/>
          <p:nvPr/>
        </p:nvPicPr>
        <p:blipFill>
          <a:blip r:embed="rId2">
            <a:extLst>
              <a:ext uri="{96DAC541-7B7A-43D3-8B79-37D633B846F1}">
                <asvg:svgBlip xmlns:asvg="http://schemas.microsoft.com/office/drawing/2016/SVG/main" r:embed="rId3"/>
              </a:ext>
            </a:extLst>
          </a:blip>
          <a:stretch>
            <a:fillRect/>
          </a:stretch>
        </p:blipFill>
        <p:spPr>
          <a:xfrm>
            <a:off x="143310" y="3116369"/>
            <a:ext cx="219710" cy="219710"/>
          </a:xfrm>
          <a:prstGeom prst="rect">
            <a:avLst/>
          </a:prstGeom>
        </p:spPr>
      </p:pic>
      <p:pic>
        <p:nvPicPr>
          <p:cNvPr id="1073" name="Image 13">
            <a:extLst>
              <a:ext uri="{FF2B5EF4-FFF2-40B4-BE49-F238E27FC236}">
                <a16:creationId xmlns:a16="http://schemas.microsoft.com/office/drawing/2014/main" id="{7BCAF843-0D5A-0DC1-043D-318733DC2CE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7481" y="2548692"/>
            <a:ext cx="201613" cy="201613"/>
          </a:xfrm>
          <a:prstGeom prst="rect">
            <a:avLst/>
          </a:prstGeom>
          <a:noFill/>
          <a:extLst>
            <a:ext uri="{909E8E84-426E-40DD-AFC4-6F175D3DCCD1}">
              <a14:hiddenFill xmlns:a14="http://schemas.microsoft.com/office/drawing/2010/main">
                <a:solidFill>
                  <a:srgbClr val="FFFFFF"/>
                </a:solidFill>
              </a14:hiddenFill>
            </a:ext>
          </a:extLst>
        </p:spPr>
      </p:pic>
      <p:pic>
        <p:nvPicPr>
          <p:cNvPr id="1072" name="Image 14">
            <a:extLst>
              <a:ext uri="{FF2B5EF4-FFF2-40B4-BE49-F238E27FC236}">
                <a16:creationId xmlns:a16="http://schemas.microsoft.com/office/drawing/2014/main" id="{DBF25F29-1436-2EC9-7C36-9D6DF32B820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800" y="2875738"/>
            <a:ext cx="171450" cy="171450"/>
          </a:xfrm>
          <a:prstGeom prst="rect">
            <a:avLst/>
          </a:prstGeom>
          <a:noFill/>
          <a:extLst>
            <a:ext uri="{909E8E84-426E-40DD-AFC4-6F175D3DCCD1}">
              <a14:hiddenFill xmlns:a14="http://schemas.microsoft.com/office/drawing/2010/main">
                <a:solidFill>
                  <a:srgbClr val="FFFFFF"/>
                </a:solidFill>
              </a14:hiddenFill>
            </a:ext>
          </a:extLst>
        </p:spPr>
      </p:pic>
      <p:pic>
        <p:nvPicPr>
          <p:cNvPr id="1071" name="Image 17">
            <a:extLst>
              <a:ext uri="{FF2B5EF4-FFF2-40B4-BE49-F238E27FC236}">
                <a16:creationId xmlns:a16="http://schemas.microsoft.com/office/drawing/2014/main" id="{E7C33CDC-6E53-37AE-74D9-15B38733C7C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9734" y="3404197"/>
            <a:ext cx="169863" cy="169862"/>
          </a:xfrm>
          <a:prstGeom prst="rect">
            <a:avLst/>
          </a:prstGeom>
          <a:noFill/>
          <a:extLst>
            <a:ext uri="{909E8E84-426E-40DD-AFC4-6F175D3DCCD1}">
              <a14:hiddenFill xmlns:a14="http://schemas.microsoft.com/office/drawing/2010/main">
                <a:solidFill>
                  <a:srgbClr val="FFFFFF"/>
                </a:solidFill>
              </a14:hiddenFill>
            </a:ext>
          </a:extLst>
        </p:spPr>
      </p:pic>
      <p:sp>
        <p:nvSpPr>
          <p:cNvPr id="64" name="Zone de texte 18">
            <a:extLst>
              <a:ext uri="{FF2B5EF4-FFF2-40B4-BE49-F238E27FC236}">
                <a16:creationId xmlns:a16="http://schemas.microsoft.com/office/drawing/2014/main" id="{9F1C7274-FADE-921B-3C45-BA0F2DEB815A}"/>
              </a:ext>
            </a:extLst>
          </p:cNvPr>
          <p:cNvSpPr txBox="1">
            <a:spLocks noChangeArrowheads="1"/>
          </p:cNvSpPr>
          <p:nvPr/>
        </p:nvSpPr>
        <p:spPr bwMode="auto">
          <a:xfrm>
            <a:off x="48578" y="2106729"/>
            <a:ext cx="2341563"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Contact</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65" name="Zone de texte 20">
            <a:extLst>
              <a:ext uri="{FF2B5EF4-FFF2-40B4-BE49-F238E27FC236}">
                <a16:creationId xmlns:a16="http://schemas.microsoft.com/office/drawing/2014/main" id="{68034D91-D382-3663-DF0C-6B5FBE1C8249}"/>
              </a:ext>
            </a:extLst>
          </p:cNvPr>
          <p:cNvSpPr txBox="1">
            <a:spLocks noChangeArrowheads="1"/>
          </p:cNvSpPr>
          <p:nvPr/>
        </p:nvSpPr>
        <p:spPr bwMode="auto">
          <a:xfrm>
            <a:off x="2548528" y="6457380"/>
            <a:ext cx="2341563"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Compétences</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66" name="Zone de texte 22">
            <a:extLst>
              <a:ext uri="{FF2B5EF4-FFF2-40B4-BE49-F238E27FC236}">
                <a16:creationId xmlns:a16="http://schemas.microsoft.com/office/drawing/2014/main" id="{ABC2E45C-422E-ED57-A4E9-3B4D252DA6CC}"/>
              </a:ext>
            </a:extLst>
          </p:cNvPr>
          <p:cNvSpPr txBox="1">
            <a:spLocks noChangeArrowheads="1"/>
          </p:cNvSpPr>
          <p:nvPr/>
        </p:nvSpPr>
        <p:spPr bwMode="auto">
          <a:xfrm>
            <a:off x="2561174" y="6883499"/>
            <a:ext cx="4198163" cy="1139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71450" indent="-171450">
              <a:buFont typeface="Arial" panose="020B0604020202020204" pitchFamily="34" charset="0"/>
              <a:buChar char="•"/>
            </a:pPr>
            <a:r>
              <a:rPr lang="fr-FR" sz="1100" dirty="0"/>
              <a:t>Rédaction journalistique de qualité</a:t>
            </a:r>
          </a:p>
          <a:p>
            <a:pPr marL="171450" indent="-171450">
              <a:buFont typeface="Arial" panose="020B0604020202020204" pitchFamily="34" charset="0"/>
              <a:buChar char="•"/>
            </a:pPr>
            <a:r>
              <a:rPr lang="fr-FR" sz="1100" dirty="0"/>
              <a:t>Recherche approfondie</a:t>
            </a:r>
          </a:p>
          <a:p>
            <a:pPr marL="171450" indent="-171450">
              <a:buFont typeface="Arial" panose="020B0604020202020204" pitchFamily="34" charset="0"/>
              <a:buChar char="•"/>
            </a:pPr>
            <a:r>
              <a:rPr lang="fr-FR" sz="1100" dirty="0"/>
              <a:t>Connaissance de la culture contemporaine (littérature, art, musique)</a:t>
            </a:r>
          </a:p>
          <a:p>
            <a:pPr marL="171450" indent="-171450">
              <a:buFont typeface="Arial" panose="020B0604020202020204" pitchFamily="34" charset="0"/>
              <a:buChar char="•"/>
            </a:pPr>
            <a:r>
              <a:rPr lang="fr-FR" sz="1100" dirty="0"/>
              <a:t>Utilisation des médias sociaux</a:t>
            </a:r>
          </a:p>
          <a:p>
            <a:pPr marL="171450" indent="-171450">
              <a:buFont typeface="Arial" panose="020B0604020202020204" pitchFamily="34" charset="0"/>
              <a:buChar char="•"/>
            </a:pPr>
            <a:r>
              <a:rPr lang="fr-FR" sz="1100" dirty="0"/>
              <a:t>Connaissance des logiciels de publication assistée par ordinateur (InDesign, Photoshop)</a:t>
            </a:r>
          </a:p>
        </p:txBody>
      </p:sp>
      <p:sp>
        <p:nvSpPr>
          <p:cNvPr id="67" name="Zone de texte 23">
            <a:extLst>
              <a:ext uri="{FF2B5EF4-FFF2-40B4-BE49-F238E27FC236}">
                <a16:creationId xmlns:a16="http://schemas.microsoft.com/office/drawing/2014/main" id="{54B5DD80-3045-0C54-CC4C-4E69E883F017}"/>
              </a:ext>
            </a:extLst>
          </p:cNvPr>
          <p:cNvSpPr txBox="1">
            <a:spLocks noChangeArrowheads="1"/>
          </p:cNvSpPr>
          <p:nvPr/>
        </p:nvSpPr>
        <p:spPr bwMode="auto">
          <a:xfrm>
            <a:off x="65646" y="3713161"/>
            <a:ext cx="2341562"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Qualités</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70" name="Zone de texte 25">
            <a:extLst>
              <a:ext uri="{FF2B5EF4-FFF2-40B4-BE49-F238E27FC236}">
                <a16:creationId xmlns:a16="http://schemas.microsoft.com/office/drawing/2014/main" id="{0C2AE023-9517-053D-895D-F0D0FAB98130}"/>
              </a:ext>
            </a:extLst>
          </p:cNvPr>
          <p:cNvSpPr txBox="1">
            <a:spLocks noChangeArrowheads="1"/>
          </p:cNvSpPr>
          <p:nvPr/>
        </p:nvSpPr>
        <p:spPr bwMode="auto">
          <a:xfrm>
            <a:off x="48578" y="4103692"/>
            <a:ext cx="2246837" cy="115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71450" indent="-171450">
              <a:buFont typeface="Arial" panose="020B0604020202020204" pitchFamily="34" charset="0"/>
              <a:buChar char="•"/>
            </a:pPr>
            <a:r>
              <a:rPr lang="fr-FR" sz="1100" dirty="0"/>
              <a:t>Passion pour la culture et l’art</a:t>
            </a:r>
          </a:p>
          <a:p>
            <a:pPr marL="171450" indent="-171450">
              <a:buFont typeface="Arial" panose="020B0604020202020204" pitchFamily="34" charset="0"/>
              <a:buChar char="•"/>
            </a:pPr>
            <a:r>
              <a:rPr lang="fr-FR" sz="1100" dirty="0"/>
              <a:t>Excellentes compétences en communication écrite</a:t>
            </a:r>
          </a:p>
          <a:p>
            <a:pPr marL="171450" indent="-171450">
              <a:buFont typeface="Arial" panose="020B0604020202020204" pitchFamily="34" charset="0"/>
              <a:buChar char="•"/>
            </a:pPr>
            <a:r>
              <a:rPr lang="fr-FR" sz="1100" dirty="0"/>
              <a:t>Rigoureux et attentif au détail</a:t>
            </a:r>
          </a:p>
          <a:p>
            <a:pPr marL="171450" indent="-171450">
              <a:buFont typeface="Arial" panose="020B0604020202020204" pitchFamily="34" charset="0"/>
              <a:buChar char="•"/>
            </a:pPr>
            <a:r>
              <a:rPr lang="fr-FR" sz="1100" dirty="0"/>
              <a:t>Autonome et capable de respecter les délais serrés</a:t>
            </a:r>
          </a:p>
          <a:p>
            <a:pPr marL="171450" indent="-171450">
              <a:buFont typeface="Arial" panose="020B0604020202020204" pitchFamily="34" charset="0"/>
              <a:buChar char="•"/>
            </a:pPr>
            <a:r>
              <a:rPr lang="fr-FR" sz="1100" dirty="0"/>
              <a:t>Ouvert d'esprit et curieux</a:t>
            </a:r>
          </a:p>
        </p:txBody>
      </p:sp>
      <p:sp>
        <p:nvSpPr>
          <p:cNvPr id="74" name="Zone de texte 28">
            <a:extLst>
              <a:ext uri="{FF2B5EF4-FFF2-40B4-BE49-F238E27FC236}">
                <a16:creationId xmlns:a16="http://schemas.microsoft.com/office/drawing/2014/main" id="{62BBDFF0-B1D7-18C2-A42C-C2A0FAD102E7}"/>
              </a:ext>
            </a:extLst>
          </p:cNvPr>
          <p:cNvSpPr txBox="1">
            <a:spLocks noChangeArrowheads="1"/>
          </p:cNvSpPr>
          <p:nvPr/>
        </p:nvSpPr>
        <p:spPr bwMode="auto">
          <a:xfrm>
            <a:off x="2570598" y="8143482"/>
            <a:ext cx="2374262"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Formation</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cxnSp>
        <p:nvCxnSpPr>
          <p:cNvPr id="83" name="Conector recto 36">
            <a:extLst>
              <a:ext uri="{FF2B5EF4-FFF2-40B4-BE49-F238E27FC236}">
                <a16:creationId xmlns:a16="http://schemas.microsoft.com/office/drawing/2014/main" id="{B2CAE3A5-958C-F1BC-C593-5BAC07D0F8A4}"/>
              </a:ext>
            </a:extLst>
          </p:cNvPr>
          <p:cNvCxnSpPr>
            <a:cxnSpLocks/>
          </p:cNvCxnSpPr>
          <p:nvPr/>
        </p:nvCxnSpPr>
        <p:spPr>
          <a:xfrm>
            <a:off x="2603298" y="8484763"/>
            <a:ext cx="4061125" cy="0"/>
          </a:xfrm>
          <a:prstGeom prst="line">
            <a:avLst/>
          </a:prstGeom>
          <a:ln/>
        </p:spPr>
        <p:style>
          <a:lnRef idx="2">
            <a:schemeClr val="dk1"/>
          </a:lnRef>
          <a:fillRef idx="0">
            <a:schemeClr val="dk1"/>
          </a:fillRef>
          <a:effectRef idx="1">
            <a:schemeClr val="dk1"/>
          </a:effectRef>
          <a:fontRef idx="minor">
            <a:schemeClr val="tx1"/>
          </a:fontRef>
        </p:style>
      </p:cxnSp>
      <p:sp>
        <p:nvSpPr>
          <p:cNvPr id="76" name="Rectangle 70">
            <a:extLst>
              <a:ext uri="{FF2B5EF4-FFF2-40B4-BE49-F238E27FC236}">
                <a16:creationId xmlns:a16="http://schemas.microsoft.com/office/drawing/2014/main" id="{DF8A4306-26C7-3A2C-8595-D18A48729016}"/>
              </a:ext>
            </a:extLst>
          </p:cNvPr>
          <p:cNvSpPr>
            <a:spLocks noChangeArrowheads="1"/>
          </p:cNvSpPr>
          <p:nvPr/>
        </p:nvSpPr>
        <p:spPr bwMode="auto">
          <a:xfrm>
            <a:off x="0" y="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77" name="Rectangle 86">
            <a:extLst>
              <a:ext uri="{FF2B5EF4-FFF2-40B4-BE49-F238E27FC236}">
                <a16:creationId xmlns:a16="http://schemas.microsoft.com/office/drawing/2014/main" id="{F51AC160-E4B4-BF0E-2D66-1F9A762B63F1}"/>
              </a:ext>
            </a:extLst>
          </p:cNvPr>
          <p:cNvSpPr>
            <a:spLocks noChangeArrowheads="1"/>
          </p:cNvSpPr>
          <p:nvPr/>
        </p:nvSpPr>
        <p:spPr bwMode="auto">
          <a:xfrm>
            <a:off x="0" y="45720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cxnSp>
        <p:nvCxnSpPr>
          <p:cNvPr id="3" name="Conector recto 36">
            <a:extLst>
              <a:ext uri="{FF2B5EF4-FFF2-40B4-BE49-F238E27FC236}">
                <a16:creationId xmlns:a16="http://schemas.microsoft.com/office/drawing/2014/main" id="{D69FD046-5797-81EA-5302-D96DB89761DA}"/>
              </a:ext>
            </a:extLst>
          </p:cNvPr>
          <p:cNvCxnSpPr>
            <a:cxnSpLocks/>
          </p:cNvCxnSpPr>
          <p:nvPr/>
        </p:nvCxnSpPr>
        <p:spPr>
          <a:xfrm>
            <a:off x="111306" y="2432176"/>
            <a:ext cx="2255975" cy="0"/>
          </a:xfrm>
          <a:prstGeom prst="line">
            <a:avLst/>
          </a:prstGeom>
          <a:ln/>
        </p:spPr>
        <p:style>
          <a:lnRef idx="2">
            <a:schemeClr val="dk1"/>
          </a:lnRef>
          <a:fillRef idx="0">
            <a:schemeClr val="dk1"/>
          </a:fillRef>
          <a:effectRef idx="1">
            <a:schemeClr val="dk1"/>
          </a:effectRef>
          <a:fontRef idx="minor">
            <a:schemeClr val="tx1"/>
          </a:fontRef>
        </p:style>
      </p:cxnSp>
      <p:cxnSp>
        <p:nvCxnSpPr>
          <p:cNvPr id="5" name="Conector recto 36">
            <a:extLst>
              <a:ext uri="{FF2B5EF4-FFF2-40B4-BE49-F238E27FC236}">
                <a16:creationId xmlns:a16="http://schemas.microsoft.com/office/drawing/2014/main" id="{255F5C53-8D54-DD6D-24CB-6125E2CAE08E}"/>
              </a:ext>
            </a:extLst>
          </p:cNvPr>
          <p:cNvCxnSpPr>
            <a:cxnSpLocks/>
          </p:cNvCxnSpPr>
          <p:nvPr/>
        </p:nvCxnSpPr>
        <p:spPr>
          <a:xfrm>
            <a:off x="2619819" y="6822727"/>
            <a:ext cx="4064607" cy="0"/>
          </a:xfrm>
          <a:prstGeom prst="line">
            <a:avLst/>
          </a:prstGeom>
          <a:ln/>
        </p:spPr>
        <p:style>
          <a:lnRef idx="2">
            <a:schemeClr val="dk1"/>
          </a:lnRef>
          <a:fillRef idx="0">
            <a:schemeClr val="dk1"/>
          </a:fillRef>
          <a:effectRef idx="1">
            <a:schemeClr val="dk1"/>
          </a:effectRef>
          <a:fontRef idx="minor">
            <a:schemeClr val="tx1"/>
          </a:fontRef>
        </p:style>
      </p:cxnSp>
      <p:cxnSp>
        <p:nvCxnSpPr>
          <p:cNvPr id="6" name="Conector recto 36">
            <a:extLst>
              <a:ext uri="{FF2B5EF4-FFF2-40B4-BE49-F238E27FC236}">
                <a16:creationId xmlns:a16="http://schemas.microsoft.com/office/drawing/2014/main" id="{295D4B8E-170D-C0AC-CFDF-DF59F8740F04}"/>
              </a:ext>
            </a:extLst>
          </p:cNvPr>
          <p:cNvCxnSpPr>
            <a:cxnSpLocks/>
          </p:cNvCxnSpPr>
          <p:nvPr/>
        </p:nvCxnSpPr>
        <p:spPr>
          <a:xfrm>
            <a:off x="65646" y="4067067"/>
            <a:ext cx="2255975" cy="0"/>
          </a:xfrm>
          <a:prstGeom prst="line">
            <a:avLst/>
          </a:prstGeom>
          <a:ln/>
        </p:spPr>
        <p:style>
          <a:lnRef idx="2">
            <a:schemeClr val="dk1"/>
          </a:lnRef>
          <a:fillRef idx="0">
            <a:schemeClr val="dk1"/>
          </a:fillRef>
          <a:effectRef idx="1">
            <a:schemeClr val="dk1"/>
          </a:effectRef>
          <a:fontRef idx="minor">
            <a:schemeClr val="tx1"/>
          </a:fontRef>
        </p:style>
      </p:cxnSp>
      <p:sp>
        <p:nvSpPr>
          <p:cNvPr id="4" name="ZoneTexte 3">
            <a:extLst>
              <a:ext uri="{FF2B5EF4-FFF2-40B4-BE49-F238E27FC236}">
                <a16:creationId xmlns:a16="http://schemas.microsoft.com/office/drawing/2014/main" id="{EC434EA1-BBEB-F341-E243-762F9020BF0A}"/>
              </a:ext>
            </a:extLst>
          </p:cNvPr>
          <p:cNvSpPr txBox="1"/>
          <p:nvPr/>
        </p:nvSpPr>
        <p:spPr>
          <a:xfrm>
            <a:off x="2561082" y="8573286"/>
            <a:ext cx="4165986" cy="415498"/>
          </a:xfrm>
          <a:prstGeom prst="rect">
            <a:avLst/>
          </a:prstGeom>
          <a:noFill/>
        </p:spPr>
        <p:txBody>
          <a:bodyPr wrap="square">
            <a:spAutoFit/>
          </a:bodyPr>
          <a:lstStyle/>
          <a:p>
            <a:pPr marL="171450" indent="-171450">
              <a:buFont typeface="Arial" panose="020B0604020202020204" pitchFamily="34" charset="0"/>
              <a:buChar char="•"/>
            </a:pPr>
            <a:r>
              <a:rPr lang="fr-FR" sz="1050" dirty="0"/>
              <a:t>2013 : Master de Journalisme, École Supérieure de Journalisme de Paris</a:t>
            </a:r>
          </a:p>
        </p:txBody>
      </p:sp>
      <p:sp>
        <p:nvSpPr>
          <p:cNvPr id="2" name="Zone de texte 1">
            <a:extLst>
              <a:ext uri="{FF2B5EF4-FFF2-40B4-BE49-F238E27FC236}">
                <a16:creationId xmlns:a16="http://schemas.microsoft.com/office/drawing/2014/main" id="{8B6BBFEE-3136-78BD-A46B-831018C18DBD}"/>
              </a:ext>
            </a:extLst>
          </p:cNvPr>
          <p:cNvSpPr txBox="1">
            <a:spLocks noChangeArrowheads="1"/>
          </p:cNvSpPr>
          <p:nvPr/>
        </p:nvSpPr>
        <p:spPr bwMode="auto">
          <a:xfrm>
            <a:off x="2561174" y="156973"/>
            <a:ext cx="4143824"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fr-FR" sz="2800" dirty="0"/>
              <a:t>Sophie</a:t>
            </a:r>
            <a:r>
              <a:rPr lang="fr-FR" sz="2800" b="1" dirty="0"/>
              <a:t> LAPIGE</a:t>
            </a:r>
            <a:endParaRPr lang="fr-FR" sz="2800" dirty="0"/>
          </a:p>
        </p:txBody>
      </p:sp>
      <p:sp>
        <p:nvSpPr>
          <p:cNvPr id="10" name="Zone de texte 28">
            <a:extLst>
              <a:ext uri="{FF2B5EF4-FFF2-40B4-BE49-F238E27FC236}">
                <a16:creationId xmlns:a16="http://schemas.microsoft.com/office/drawing/2014/main" id="{C2877AF7-5533-7C91-A60D-CD26B068F2EF}"/>
              </a:ext>
            </a:extLst>
          </p:cNvPr>
          <p:cNvSpPr txBox="1">
            <a:spLocks noChangeArrowheads="1"/>
          </p:cNvSpPr>
          <p:nvPr/>
        </p:nvSpPr>
        <p:spPr bwMode="auto">
          <a:xfrm>
            <a:off x="65646" y="5467757"/>
            <a:ext cx="2341562"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Langues</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cxnSp>
        <p:nvCxnSpPr>
          <p:cNvPr id="11" name="Conector recto 36">
            <a:extLst>
              <a:ext uri="{FF2B5EF4-FFF2-40B4-BE49-F238E27FC236}">
                <a16:creationId xmlns:a16="http://schemas.microsoft.com/office/drawing/2014/main" id="{0A061B27-FE63-F84E-0F9F-E2A5A03802FF}"/>
              </a:ext>
            </a:extLst>
          </p:cNvPr>
          <p:cNvCxnSpPr>
            <a:cxnSpLocks/>
          </p:cNvCxnSpPr>
          <p:nvPr/>
        </p:nvCxnSpPr>
        <p:spPr>
          <a:xfrm>
            <a:off x="108440" y="5804584"/>
            <a:ext cx="2255975" cy="0"/>
          </a:xfrm>
          <a:prstGeom prst="line">
            <a:avLst/>
          </a:prstGeom>
          <a:ln/>
        </p:spPr>
        <p:style>
          <a:lnRef idx="2">
            <a:schemeClr val="dk1"/>
          </a:lnRef>
          <a:fillRef idx="0">
            <a:schemeClr val="dk1"/>
          </a:fillRef>
          <a:effectRef idx="1">
            <a:schemeClr val="dk1"/>
          </a:effectRef>
          <a:fontRef idx="minor">
            <a:schemeClr val="tx1"/>
          </a:fontRef>
        </p:style>
      </p:cxnSp>
      <p:sp>
        <p:nvSpPr>
          <p:cNvPr id="17" name="Zone de texte 22">
            <a:extLst>
              <a:ext uri="{FF2B5EF4-FFF2-40B4-BE49-F238E27FC236}">
                <a16:creationId xmlns:a16="http://schemas.microsoft.com/office/drawing/2014/main" id="{409CC41A-7AE3-F3FD-675B-91AD76552FB8}"/>
              </a:ext>
            </a:extLst>
          </p:cNvPr>
          <p:cNvSpPr txBox="1">
            <a:spLocks noChangeArrowheads="1"/>
          </p:cNvSpPr>
          <p:nvPr/>
        </p:nvSpPr>
        <p:spPr bwMode="auto">
          <a:xfrm>
            <a:off x="94565" y="5858722"/>
            <a:ext cx="2190016" cy="59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71450" indent="-171450">
              <a:buFont typeface="Arial" panose="020B0604020202020204" pitchFamily="34" charset="0"/>
              <a:buChar char="•"/>
            </a:pPr>
            <a:r>
              <a:rPr lang="fr-FR" sz="1100" dirty="0"/>
              <a:t>Français : langue maternelle</a:t>
            </a:r>
          </a:p>
          <a:p>
            <a:pPr marL="171450" indent="-171450">
              <a:buFont typeface="Arial" panose="020B0604020202020204" pitchFamily="34" charset="0"/>
              <a:buChar char="•"/>
            </a:pPr>
            <a:r>
              <a:rPr lang="fr-FR" sz="1100" dirty="0"/>
              <a:t>Anglais : C1 </a:t>
            </a:r>
          </a:p>
          <a:p>
            <a:pPr marL="171450" indent="-171450">
              <a:buFont typeface="Arial" panose="020B0604020202020204" pitchFamily="34" charset="0"/>
              <a:buChar char="•"/>
            </a:pPr>
            <a:r>
              <a:rPr lang="fr-FR" sz="1100" dirty="0"/>
              <a:t>Espagnol : B2</a:t>
            </a:r>
          </a:p>
        </p:txBody>
      </p:sp>
      <p:sp>
        <p:nvSpPr>
          <p:cNvPr id="19" name="Triangle 18">
            <a:extLst>
              <a:ext uri="{FF2B5EF4-FFF2-40B4-BE49-F238E27FC236}">
                <a16:creationId xmlns:a16="http://schemas.microsoft.com/office/drawing/2014/main" id="{FC9B6108-CA72-3861-61AD-B0D24D8146FD}"/>
              </a:ext>
            </a:extLst>
          </p:cNvPr>
          <p:cNvSpPr/>
          <p:nvPr/>
        </p:nvSpPr>
        <p:spPr>
          <a:xfrm rot="16200000">
            <a:off x="704138" y="724531"/>
            <a:ext cx="2430148" cy="982542"/>
          </a:xfrm>
          <a:prstGeom prst="triangle">
            <a:avLst>
              <a:gd name="adj" fmla="val 10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1" name="Triangle 20">
            <a:extLst>
              <a:ext uri="{FF2B5EF4-FFF2-40B4-BE49-F238E27FC236}">
                <a16:creationId xmlns:a16="http://schemas.microsoft.com/office/drawing/2014/main" id="{28D5EEA7-A55F-7CD4-B2BE-980D07F33BBA}"/>
              </a:ext>
            </a:extLst>
          </p:cNvPr>
          <p:cNvSpPr/>
          <p:nvPr/>
        </p:nvSpPr>
        <p:spPr>
          <a:xfrm rot="10800000">
            <a:off x="-470" y="727"/>
            <a:ext cx="2430148" cy="982542"/>
          </a:xfrm>
          <a:prstGeom prst="triangle">
            <a:avLst>
              <a:gd name="adj" fmla="val 100000"/>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 name="ZoneTexte 7">
            <a:extLst>
              <a:ext uri="{FF2B5EF4-FFF2-40B4-BE49-F238E27FC236}">
                <a16:creationId xmlns:a16="http://schemas.microsoft.com/office/drawing/2014/main" id="{11FC1F53-5664-2700-0A4E-A40982A52B61}"/>
              </a:ext>
            </a:extLst>
          </p:cNvPr>
          <p:cNvSpPr txBox="1"/>
          <p:nvPr/>
        </p:nvSpPr>
        <p:spPr>
          <a:xfrm>
            <a:off x="108440" y="7023787"/>
            <a:ext cx="2220674" cy="1615827"/>
          </a:xfrm>
          <a:prstGeom prst="rect">
            <a:avLst/>
          </a:prstGeom>
          <a:noFill/>
        </p:spPr>
        <p:txBody>
          <a:bodyPr wrap="square">
            <a:spAutoFit/>
          </a:bodyPr>
          <a:lstStyle/>
          <a:p>
            <a:pPr marL="171450" indent="-171450">
              <a:buFont typeface="Arial" panose="020B0604020202020204" pitchFamily="34" charset="0"/>
              <a:buChar char="•"/>
            </a:pPr>
            <a:r>
              <a:rPr lang="fr-FR" sz="1100" dirty="0"/>
              <a:t>Littérature : Membre actif d'un club de lecture</a:t>
            </a:r>
          </a:p>
          <a:p>
            <a:pPr marL="171450" indent="-171450">
              <a:buFont typeface="Arial" panose="020B0604020202020204" pitchFamily="34" charset="0"/>
              <a:buChar char="•"/>
            </a:pPr>
            <a:r>
              <a:rPr lang="fr-FR" sz="1100" dirty="0"/>
              <a:t>Art : Visites régulières d'expositions et de musées</a:t>
            </a:r>
          </a:p>
          <a:p>
            <a:pPr marL="171450" indent="-171450">
              <a:buFont typeface="Arial" panose="020B0604020202020204" pitchFamily="34" charset="0"/>
              <a:buChar char="•"/>
            </a:pPr>
            <a:r>
              <a:rPr lang="fr-FR" sz="1100" dirty="0"/>
              <a:t>Cinéma : Grand intérêt pour le cinéma d'auteur</a:t>
            </a:r>
          </a:p>
          <a:p>
            <a:pPr marL="171450" indent="-171450">
              <a:buFont typeface="Arial" panose="020B0604020202020204" pitchFamily="34" charset="0"/>
              <a:buChar char="•"/>
            </a:pPr>
            <a:r>
              <a:rPr lang="fr-FR" sz="1100" dirty="0"/>
              <a:t>Voyage : Voyages réguliers pour découvrir de nouvelles cultures et tendances artistiques</a:t>
            </a:r>
          </a:p>
        </p:txBody>
      </p:sp>
      <p:sp>
        <p:nvSpPr>
          <p:cNvPr id="13" name="Zone de texte 28">
            <a:extLst>
              <a:ext uri="{FF2B5EF4-FFF2-40B4-BE49-F238E27FC236}">
                <a16:creationId xmlns:a16="http://schemas.microsoft.com/office/drawing/2014/main" id="{51E380C7-C6AE-4759-47AA-33A7B2350867}"/>
              </a:ext>
            </a:extLst>
          </p:cNvPr>
          <p:cNvSpPr txBox="1">
            <a:spLocks noChangeArrowheads="1"/>
          </p:cNvSpPr>
          <p:nvPr/>
        </p:nvSpPr>
        <p:spPr bwMode="auto">
          <a:xfrm>
            <a:off x="131130" y="6584489"/>
            <a:ext cx="2278693"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Hobbies</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cxnSp>
        <p:nvCxnSpPr>
          <p:cNvPr id="14" name="Conector recto 36">
            <a:extLst>
              <a:ext uri="{FF2B5EF4-FFF2-40B4-BE49-F238E27FC236}">
                <a16:creationId xmlns:a16="http://schemas.microsoft.com/office/drawing/2014/main" id="{F912DCC0-4E95-5133-0408-E65CF59E25FE}"/>
              </a:ext>
            </a:extLst>
          </p:cNvPr>
          <p:cNvCxnSpPr>
            <a:cxnSpLocks/>
          </p:cNvCxnSpPr>
          <p:nvPr/>
        </p:nvCxnSpPr>
        <p:spPr>
          <a:xfrm>
            <a:off x="163830" y="6925770"/>
            <a:ext cx="2237150" cy="0"/>
          </a:xfrm>
          <a:prstGeom prst="line">
            <a:avLst/>
          </a:prstGeom>
          <a:ln/>
        </p:spPr>
        <p:style>
          <a:lnRef idx="2">
            <a:schemeClr val="dk1"/>
          </a:lnRef>
          <a:fillRef idx="0">
            <a:schemeClr val="dk1"/>
          </a:fillRef>
          <a:effectRef idx="1">
            <a:schemeClr val="dk1"/>
          </a:effectRef>
          <a:fontRef idx="minor">
            <a:schemeClr val="tx1"/>
          </a:fontRef>
        </p:style>
      </p:cxnSp>
      <p:pic>
        <p:nvPicPr>
          <p:cNvPr id="9" name="Image 8" descr="Une image contenant personne, Visage humain, habits, sourire&#10;&#10;Description générée automatiquement">
            <a:extLst>
              <a:ext uri="{FF2B5EF4-FFF2-40B4-BE49-F238E27FC236}">
                <a16:creationId xmlns:a16="http://schemas.microsoft.com/office/drawing/2014/main" id="{91407C14-1326-6A54-53EC-D4A29939A374}"/>
              </a:ext>
            </a:extLst>
          </p:cNvPr>
          <p:cNvPicPr>
            <a:picLocks noChangeAspect="1"/>
          </p:cNvPicPr>
          <p:nvPr/>
        </p:nvPicPr>
        <p:blipFill rotWithShape="1">
          <a:blip r:embed="rId7"/>
          <a:srcRect l="33207"/>
          <a:stretch/>
        </p:blipFill>
        <p:spPr>
          <a:xfrm>
            <a:off x="287531" y="171005"/>
            <a:ext cx="1847733" cy="1846405"/>
          </a:xfrm>
          <a:prstGeom prst="ellipse">
            <a:avLst/>
          </a:prstGeom>
        </p:spPr>
      </p:pic>
    </p:spTree>
    <p:extLst>
      <p:ext uri="{BB962C8B-B14F-4D97-AF65-F5344CB8AC3E}">
        <p14:creationId xmlns:p14="http://schemas.microsoft.com/office/powerpoint/2010/main" val="3514232554"/>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1316</TotalTime>
  <Words>372</Words>
  <Application>Microsoft Macintosh PowerPoint</Application>
  <PresentationFormat>Format A4 (210 x 297 mm)</PresentationFormat>
  <Paragraphs>45</Paragraphs>
  <Slides>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Arial</vt:lpstr>
      <vt:lpstr>Calibri</vt:lpstr>
      <vt:lpstr>Calibri Light</vt:lpstr>
      <vt:lpstr>Century Gothic</vt:lpstr>
      <vt:lpstr>Thème Office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Axel Maille</dc:creator>
  <cp:lastModifiedBy>Axel Maille</cp:lastModifiedBy>
  <cp:revision>205</cp:revision>
  <cp:lastPrinted>2022-05-25T13:38:42Z</cp:lastPrinted>
  <dcterms:created xsi:type="dcterms:W3CDTF">2022-05-25T13:38:28Z</dcterms:created>
  <dcterms:modified xsi:type="dcterms:W3CDTF">2023-07-02T13:08:36Z</dcterms:modified>
</cp:coreProperties>
</file>