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75" r:id="rId2"/>
    <p:sldId id="259" r:id="rId3"/>
  </p:sldIdLst>
  <p:sldSz cx="6858000" cy="9906000" type="A4"/>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473"/>
    <a:srgbClr val="78C4B1"/>
    <a:srgbClr val="E6E6E6"/>
    <a:srgbClr val="FED4A4"/>
    <a:srgbClr val="32ABDA"/>
    <a:srgbClr val="FDEBEC"/>
    <a:srgbClr val="2F3B7D"/>
    <a:srgbClr val="FFD966"/>
    <a:srgbClr val="9F7955"/>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3" autoAdjust="0"/>
    <p:restoredTop sz="95597" autoAdjust="0"/>
  </p:normalViewPr>
  <p:slideViewPr>
    <p:cSldViewPr snapToGrid="0" snapToObjects="1">
      <p:cViewPr varScale="1">
        <p:scale>
          <a:sx n="160" d="100"/>
          <a:sy n="160" d="100"/>
        </p:scale>
        <p:origin x="856" y="120"/>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21/05/2023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21/05/2023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21/05/2023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21/05/2023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21/05/2023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21/05/2023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21/05/2023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21/05/2023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21/05/2023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557AE4C-F98B-CF05-E1D5-959459533DA4}"/>
              </a:ext>
            </a:extLst>
          </p:cNvPr>
          <p:cNvSpPr/>
          <p:nvPr/>
        </p:nvSpPr>
        <p:spPr>
          <a:xfrm>
            <a:off x="0" y="2459864"/>
            <a:ext cx="6858000" cy="13679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3" name="Прямоугольник 462"/>
          <p:cNvSpPr/>
          <p:nvPr/>
        </p:nvSpPr>
        <p:spPr>
          <a:xfrm>
            <a:off x="4180114" y="9801855"/>
            <a:ext cx="3102601" cy="219770"/>
          </a:xfrm>
          <a:prstGeom prst="rect">
            <a:avLst/>
          </a:prstGeom>
          <a:noFill/>
          <a:ln w="28575">
            <a:solidFill>
              <a:srgbClr val="78C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ea typeface="Cambria" panose="02040503050406030204" pitchFamily="18" charset="0"/>
              <a:cs typeface="Open Sans" panose="020B0606030504020204" pitchFamily="34" charset="0"/>
            </a:endParaRPr>
          </a:p>
        </p:txBody>
      </p:sp>
      <p:sp>
        <p:nvSpPr>
          <p:cNvPr id="6" name="Прямоугольник 5"/>
          <p:cNvSpPr/>
          <p:nvPr/>
        </p:nvSpPr>
        <p:spPr>
          <a:xfrm>
            <a:off x="306414" y="362760"/>
            <a:ext cx="1391376" cy="1596307"/>
          </a:xfrm>
          <a:prstGeom prst="rect">
            <a:avLst/>
          </a:prstGeom>
          <a:noFill/>
          <a:ln w="28575">
            <a:solidFill>
              <a:srgbClr val="78C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ea typeface="Cambria" panose="02040503050406030204" pitchFamily="18" charset="0"/>
              <a:cs typeface="Open Sans" panose="020B0606030504020204" pitchFamily="34" charset="0"/>
            </a:endParaRPr>
          </a:p>
        </p:txBody>
      </p:sp>
      <p:sp>
        <p:nvSpPr>
          <p:cNvPr id="7" name="TextBox 6"/>
          <p:cNvSpPr txBox="1"/>
          <p:nvPr/>
        </p:nvSpPr>
        <p:spPr>
          <a:xfrm>
            <a:off x="2198252" y="363086"/>
            <a:ext cx="2489200" cy="461665"/>
          </a:xfrm>
          <a:prstGeom prst="rect">
            <a:avLst/>
          </a:prstGeom>
          <a:noFill/>
        </p:spPr>
        <p:txBody>
          <a:bodyPr wrap="square" rtlCol="0">
            <a:spAutoFit/>
          </a:bodyPr>
          <a:lstStyle/>
          <a:p>
            <a:r>
              <a:rPr lang="en-US" sz="2400" b="1" dirty="0">
                <a:solidFill>
                  <a:srgbClr val="2F2E2A"/>
                </a:solidFill>
                <a:ea typeface="Cambria" panose="02040503050406030204" pitchFamily="18" charset="0"/>
                <a:cs typeface="Open Sans" panose="020B0606030504020204" pitchFamily="34" charset="0"/>
              </a:rPr>
              <a:t>Alan OPTIC</a:t>
            </a:r>
            <a:endParaRPr lang="uk-UA" sz="2400" b="1" dirty="0">
              <a:solidFill>
                <a:srgbClr val="2F2E2A"/>
              </a:solidFill>
              <a:ea typeface="Cambria" panose="02040503050406030204" pitchFamily="18" charset="0"/>
              <a:cs typeface="Open Sans" panose="020B0606030504020204" pitchFamily="34" charset="0"/>
            </a:endParaRPr>
          </a:p>
        </p:txBody>
      </p:sp>
      <p:sp>
        <p:nvSpPr>
          <p:cNvPr id="8" name="TextBox 7"/>
          <p:cNvSpPr txBox="1"/>
          <p:nvPr/>
        </p:nvSpPr>
        <p:spPr>
          <a:xfrm>
            <a:off x="2146284" y="757537"/>
            <a:ext cx="3570704" cy="338554"/>
          </a:xfrm>
          <a:prstGeom prst="rect">
            <a:avLst/>
          </a:prstGeom>
          <a:noFill/>
        </p:spPr>
        <p:txBody>
          <a:bodyPr wrap="square" rtlCol="0">
            <a:spAutoFit/>
          </a:bodyPr>
          <a:lstStyle/>
          <a:p>
            <a:r>
              <a:rPr lang="en-US" sz="1600" b="1" dirty="0" err="1">
                <a:solidFill>
                  <a:srgbClr val="4E0473"/>
                </a:solidFill>
                <a:ea typeface="Cambria" panose="02040503050406030204" pitchFamily="18" charset="0"/>
                <a:cs typeface="Open Sans" panose="020B0606030504020204" pitchFamily="34" charset="0"/>
              </a:rPr>
              <a:t>Opticien</a:t>
            </a:r>
            <a:r>
              <a:rPr lang="en-US" sz="1600" b="1" dirty="0">
                <a:solidFill>
                  <a:srgbClr val="4E0473"/>
                </a:solidFill>
                <a:ea typeface="Cambria" panose="02040503050406030204" pitchFamily="18" charset="0"/>
                <a:cs typeface="Open Sans" panose="020B0606030504020204" pitchFamily="34" charset="0"/>
              </a:rPr>
              <a:t> </a:t>
            </a:r>
            <a:r>
              <a:rPr lang="en-US" sz="1600" b="1" dirty="0" err="1">
                <a:solidFill>
                  <a:srgbClr val="4E0473"/>
                </a:solidFill>
                <a:ea typeface="Cambria" panose="02040503050406030204" pitchFamily="18" charset="0"/>
                <a:cs typeface="Open Sans" panose="020B0606030504020204" pitchFamily="34" charset="0"/>
              </a:rPr>
              <a:t>diplômé</a:t>
            </a:r>
            <a:r>
              <a:rPr lang="en-US" sz="1600" b="1" dirty="0">
                <a:solidFill>
                  <a:srgbClr val="4E0473"/>
                </a:solidFill>
                <a:ea typeface="Cambria" panose="02040503050406030204" pitchFamily="18" charset="0"/>
                <a:cs typeface="Open Sans" panose="020B0606030504020204" pitchFamily="34" charset="0"/>
              </a:rPr>
              <a:t> - 15 </a:t>
            </a:r>
            <a:r>
              <a:rPr lang="en-US" sz="1600" b="1" dirty="0" err="1">
                <a:solidFill>
                  <a:srgbClr val="4E0473"/>
                </a:solidFill>
                <a:ea typeface="Cambria" panose="02040503050406030204" pitchFamily="18" charset="0"/>
                <a:cs typeface="Open Sans" panose="020B0606030504020204" pitchFamily="34" charset="0"/>
              </a:rPr>
              <a:t>ans</a:t>
            </a:r>
            <a:r>
              <a:rPr lang="en-US" sz="1600" b="1" dirty="0">
                <a:solidFill>
                  <a:srgbClr val="4E0473"/>
                </a:solidFill>
                <a:ea typeface="Cambria" panose="02040503050406030204" pitchFamily="18" charset="0"/>
                <a:cs typeface="Open Sans" panose="020B0606030504020204" pitchFamily="34" charset="0"/>
              </a:rPr>
              <a:t> </a:t>
            </a:r>
            <a:r>
              <a:rPr lang="en-US" sz="1600" b="1" dirty="0" err="1">
                <a:solidFill>
                  <a:srgbClr val="4E0473"/>
                </a:solidFill>
                <a:ea typeface="Cambria" panose="02040503050406030204" pitchFamily="18" charset="0"/>
                <a:cs typeface="Open Sans" panose="020B0606030504020204" pitchFamily="34" charset="0"/>
              </a:rPr>
              <a:t>d’expérience</a:t>
            </a:r>
            <a:endParaRPr lang="en-US" sz="1600" b="1" dirty="0">
              <a:solidFill>
                <a:srgbClr val="4E0473"/>
              </a:solidFill>
              <a:ea typeface="Cambria" panose="02040503050406030204" pitchFamily="18" charset="0"/>
              <a:cs typeface="Open Sans" panose="020B0606030504020204" pitchFamily="34" charset="0"/>
            </a:endParaRPr>
          </a:p>
        </p:txBody>
      </p:sp>
      <p:grpSp>
        <p:nvGrpSpPr>
          <p:cNvPr id="26" name="Группа 25"/>
          <p:cNvGrpSpPr/>
          <p:nvPr/>
        </p:nvGrpSpPr>
        <p:grpSpPr>
          <a:xfrm>
            <a:off x="303515" y="4045923"/>
            <a:ext cx="4092652" cy="4326327"/>
            <a:chOff x="234466" y="2949733"/>
            <a:chExt cx="6434010" cy="3030480"/>
          </a:xfrm>
        </p:grpSpPr>
        <p:sp>
          <p:nvSpPr>
            <p:cNvPr id="10" name="TextBox 30">
              <a:extLst>
                <a:ext uri="{FF2B5EF4-FFF2-40B4-BE49-F238E27FC236}">
                  <a16:creationId xmlns:a16="http://schemas.microsoft.com/office/drawing/2014/main" id="{9843F1DE-6301-2549-A35C-31316D3D8E7B}"/>
                </a:ext>
              </a:extLst>
            </p:cNvPr>
            <p:cNvSpPr txBox="1"/>
            <p:nvPr/>
          </p:nvSpPr>
          <p:spPr>
            <a:xfrm>
              <a:off x="234466" y="2949733"/>
              <a:ext cx="4717819" cy="215590"/>
            </a:xfrm>
            <a:prstGeom prst="rect">
              <a:avLst/>
            </a:prstGeom>
            <a:noFill/>
          </p:spPr>
          <p:txBody>
            <a:bodyPr wrap="square" rtlCol="0">
              <a:spAutoFit/>
            </a:bodyPr>
            <a:lstStyle/>
            <a:p>
              <a:r>
                <a:rPr lang="en-US" sz="1400" b="1" dirty="0">
                  <a:solidFill>
                    <a:srgbClr val="4E0473"/>
                  </a:solidFill>
                  <a:ea typeface="Cambria" panose="02040503050406030204" pitchFamily="18" charset="0"/>
                  <a:cs typeface="Open Sans" panose="020B0606030504020204" pitchFamily="34" charset="0"/>
                </a:rPr>
                <a:t>EXPERIENCE PROFESSIONNELLE</a:t>
              </a:r>
            </a:p>
          </p:txBody>
        </p:sp>
        <p:sp>
          <p:nvSpPr>
            <p:cNvPr id="5" name="TextBox 4"/>
            <p:cNvSpPr txBox="1"/>
            <p:nvPr/>
          </p:nvSpPr>
          <p:spPr>
            <a:xfrm>
              <a:off x="268455" y="3188329"/>
              <a:ext cx="6400021" cy="2791884"/>
            </a:xfrm>
            <a:prstGeom prst="rect">
              <a:avLst/>
            </a:prstGeom>
            <a:noFill/>
          </p:spPr>
          <p:txBody>
            <a:bodyPr wrap="square" rtlCol="0">
              <a:spAutoFit/>
            </a:bodyPr>
            <a:lstStyle/>
            <a:p>
              <a:r>
                <a:rPr lang="fr-FR" sz="1100" b="1" dirty="0"/>
                <a:t>2019-2021 – Responsable Opticien – OPTIC 2000 – Paris</a:t>
              </a:r>
            </a:p>
            <a:p>
              <a:pPr marL="171450" indent="-171450">
                <a:buFont typeface="Arial" panose="020B0604020202020204" pitchFamily="34" charset="0"/>
                <a:buChar char="•"/>
              </a:pPr>
              <a:r>
                <a:rPr lang="fr-FR" sz="1100" dirty="0"/>
                <a:t>Gestion d'un point de vente avec une équipe de 5 personnes</a:t>
              </a:r>
            </a:p>
            <a:p>
              <a:pPr marL="171450" indent="-171450">
                <a:buFont typeface="Arial" panose="020B0604020202020204" pitchFamily="34" charset="0"/>
                <a:buChar char="•"/>
              </a:pPr>
              <a:r>
                <a:rPr lang="fr-FR" sz="1100" dirty="0"/>
                <a:t>Conseil et vente de lunettes de vue, solaires et lentilles de contact</a:t>
              </a:r>
            </a:p>
            <a:p>
              <a:pPr marL="171450" indent="-171450">
                <a:buFont typeface="Arial" panose="020B0604020202020204" pitchFamily="34" charset="0"/>
                <a:buChar char="•"/>
              </a:pPr>
              <a:r>
                <a:rPr lang="fr-FR" sz="1100" dirty="0"/>
                <a:t>Adaptation des verres progressifs et </a:t>
              </a:r>
              <a:r>
                <a:rPr lang="fr-FR" sz="1100" dirty="0" err="1"/>
                <a:t>unifocaux</a:t>
              </a:r>
              <a:r>
                <a:rPr lang="fr-FR" sz="1100" dirty="0"/>
                <a:t>, ainsi que des lentilles de contact</a:t>
              </a:r>
            </a:p>
            <a:p>
              <a:pPr marL="171450" indent="-171450">
                <a:buFont typeface="Arial" panose="020B0604020202020204" pitchFamily="34" charset="0"/>
                <a:buChar char="•"/>
              </a:pPr>
              <a:r>
                <a:rPr lang="fr-FR" sz="1100" dirty="0"/>
                <a:t>Suivi des dossiers clients et gestion des garanties et des remboursements</a:t>
              </a:r>
            </a:p>
            <a:p>
              <a:pPr marL="171450" indent="-171450">
                <a:buFont typeface="Arial" panose="020B0604020202020204" pitchFamily="34" charset="0"/>
                <a:buChar char="•"/>
              </a:pPr>
              <a:r>
                <a:rPr lang="fr-FR" sz="1100" dirty="0"/>
                <a:t>Animation et suivi des actions commerciales</a:t>
              </a:r>
            </a:p>
            <a:p>
              <a:pPr marL="171450" indent="-171450">
                <a:buFont typeface="Arial" panose="020B0604020202020204" pitchFamily="34" charset="0"/>
                <a:buChar char="•"/>
              </a:pPr>
              <a:r>
                <a:rPr lang="fr-FR" sz="1100" dirty="0"/>
                <a:t>Gestion des stocks et des commandes auprès des fournisseurs</a:t>
              </a:r>
            </a:p>
            <a:p>
              <a:pPr marL="171450" indent="-171450">
                <a:buFont typeface="Arial" panose="020B0604020202020204" pitchFamily="34" charset="0"/>
                <a:buChar char="•"/>
              </a:pPr>
              <a:r>
                <a:rPr lang="fr-FR" sz="1100" dirty="0"/>
                <a:t>Formation et encadrement des nouveaux collaborateurs</a:t>
              </a:r>
            </a:p>
            <a:p>
              <a:endParaRPr lang="fr-FR" sz="1100" dirty="0"/>
            </a:p>
            <a:p>
              <a:r>
                <a:rPr lang="fr-FR" sz="1100" b="1" dirty="0"/>
                <a:t>2018-2019 – Opticien – ALAIN AFFLELOU - Toulouse</a:t>
              </a:r>
              <a:br>
                <a:rPr lang="fr-FR" sz="1100" b="1" dirty="0"/>
              </a:br>
              <a:endParaRPr lang="fr-FR" sz="1100" b="1" dirty="0"/>
            </a:p>
            <a:p>
              <a:pPr marL="171450" indent="-171450">
                <a:buFont typeface="Arial" panose="020B0604020202020204" pitchFamily="34" charset="0"/>
                <a:buChar char="•"/>
              </a:pPr>
              <a:r>
                <a:rPr lang="fr-FR" sz="1100" dirty="0"/>
                <a:t>Accueil et conseil personnalisé des clients</a:t>
              </a:r>
            </a:p>
            <a:p>
              <a:pPr marL="171450" indent="-171450">
                <a:buFont typeface="Arial" panose="020B0604020202020204" pitchFamily="34" charset="0"/>
                <a:buChar char="•"/>
              </a:pPr>
              <a:r>
                <a:rPr lang="fr-FR" sz="1100" dirty="0"/>
                <a:t>Vente de lunettes de vue, solaires et lentilles de contact</a:t>
              </a:r>
            </a:p>
            <a:p>
              <a:pPr marL="171450" indent="-171450">
                <a:buFont typeface="Arial" panose="020B0604020202020204" pitchFamily="34" charset="0"/>
                <a:buChar char="•"/>
              </a:pPr>
              <a:r>
                <a:rPr lang="fr-FR" sz="1100" dirty="0"/>
                <a:t>Réalisation des examens de vue et adaptation des verres et lentilles</a:t>
              </a:r>
            </a:p>
            <a:p>
              <a:pPr marL="171450" indent="-171450">
                <a:buFont typeface="Arial" panose="020B0604020202020204" pitchFamily="34" charset="0"/>
                <a:buChar char="•"/>
              </a:pPr>
              <a:r>
                <a:rPr lang="fr-FR" sz="1100" dirty="0"/>
                <a:t>Suivi des dossiers clients, gestion des garanties et des remboursements</a:t>
              </a:r>
            </a:p>
            <a:p>
              <a:pPr marL="171450" indent="-171450">
                <a:buFont typeface="Arial" panose="020B0604020202020204" pitchFamily="34" charset="0"/>
                <a:buChar char="•"/>
              </a:pPr>
              <a:r>
                <a:rPr lang="fr-FR" sz="1100" dirty="0"/>
                <a:t>Participation aux actions commerciales et aux événements promotionnels</a:t>
              </a:r>
            </a:p>
            <a:p>
              <a:pPr marL="171450" indent="-171450">
                <a:buFont typeface="Arial" panose="020B0604020202020204" pitchFamily="34" charset="0"/>
                <a:buChar char="•"/>
              </a:pPr>
              <a:r>
                <a:rPr lang="fr-FR" sz="1100" dirty="0"/>
                <a:t>Gestion des stocks et des commandes</a:t>
              </a:r>
            </a:p>
          </p:txBody>
        </p:sp>
      </p:grpSp>
      <p:grpSp>
        <p:nvGrpSpPr>
          <p:cNvPr id="23" name="Группа 22"/>
          <p:cNvGrpSpPr/>
          <p:nvPr/>
        </p:nvGrpSpPr>
        <p:grpSpPr>
          <a:xfrm>
            <a:off x="303714" y="8461189"/>
            <a:ext cx="4214777" cy="1068992"/>
            <a:chOff x="248007" y="5263496"/>
            <a:chExt cx="3187009" cy="1031787"/>
          </a:xfrm>
        </p:grpSpPr>
        <p:sp>
          <p:nvSpPr>
            <p:cNvPr id="17" name="TextBox 30">
              <a:extLst>
                <a:ext uri="{FF2B5EF4-FFF2-40B4-BE49-F238E27FC236}">
                  <a16:creationId xmlns:a16="http://schemas.microsoft.com/office/drawing/2014/main" id="{9843F1DE-6301-2549-A35C-31316D3D8E7B}"/>
                </a:ext>
              </a:extLst>
            </p:cNvPr>
            <p:cNvSpPr txBox="1"/>
            <p:nvPr/>
          </p:nvSpPr>
          <p:spPr>
            <a:xfrm>
              <a:off x="248007" y="5263496"/>
              <a:ext cx="2085072" cy="307777"/>
            </a:xfrm>
            <a:prstGeom prst="rect">
              <a:avLst/>
            </a:prstGeom>
            <a:noFill/>
          </p:spPr>
          <p:txBody>
            <a:bodyPr wrap="square" rtlCol="0">
              <a:spAutoFit/>
            </a:bodyPr>
            <a:lstStyle/>
            <a:p>
              <a:r>
                <a:rPr lang="en-US" sz="1400" b="1" dirty="0">
                  <a:solidFill>
                    <a:srgbClr val="4E0473"/>
                  </a:solidFill>
                  <a:ea typeface="Cambria" panose="02040503050406030204" pitchFamily="18" charset="0"/>
                  <a:cs typeface="Open Sans" panose="020B0606030504020204" pitchFamily="34" charset="0"/>
                </a:rPr>
                <a:t>FORMATION</a:t>
              </a:r>
            </a:p>
          </p:txBody>
        </p:sp>
        <p:sp>
          <p:nvSpPr>
            <p:cNvPr id="18" name="TextBox 17"/>
            <p:cNvSpPr txBox="1"/>
            <p:nvPr/>
          </p:nvSpPr>
          <p:spPr>
            <a:xfrm>
              <a:off x="248007" y="5582328"/>
              <a:ext cx="3187009" cy="712955"/>
            </a:xfrm>
            <a:prstGeom prst="rect">
              <a:avLst/>
            </a:prstGeom>
            <a:noFill/>
          </p:spPr>
          <p:txBody>
            <a:bodyPr wrap="square" rtlCol="0">
              <a:spAutoFit/>
            </a:bodyPr>
            <a:lstStyle/>
            <a:p>
              <a:r>
                <a:rPr lang="fr-FR" sz="1050" b="1" dirty="0"/>
                <a:t>2017-2018 – BTS Opticien </a:t>
              </a:r>
              <a:r>
                <a:rPr lang="fr-FR" sz="1050" b="1" dirty="0" err="1"/>
                <a:t>Lunétier</a:t>
              </a:r>
              <a:r>
                <a:rPr lang="fr-FR" sz="1050" b="1" dirty="0"/>
                <a:t>, Lycée Victor Bérard</a:t>
              </a:r>
            </a:p>
            <a:p>
              <a:pPr marL="171450" indent="-171450">
                <a:buFont typeface="Arial" panose="020B0604020202020204" pitchFamily="34" charset="0"/>
                <a:buChar char="•"/>
              </a:pPr>
              <a:r>
                <a:rPr lang="fr-FR" sz="1050" dirty="0"/>
                <a:t>Techniques d'optométrie, de contactologie et de basse vision</a:t>
              </a:r>
            </a:p>
            <a:p>
              <a:pPr marL="171450" indent="-171450">
                <a:buFont typeface="Arial" panose="020B0604020202020204" pitchFamily="34" charset="0"/>
                <a:buChar char="•"/>
              </a:pPr>
              <a:r>
                <a:rPr lang="fr-FR" sz="1050" dirty="0"/>
                <a:t>Formation en vente, merchandising et gestion d'un point de vente</a:t>
              </a:r>
            </a:p>
            <a:p>
              <a:pPr marL="171450" indent="-171450">
                <a:buFont typeface="Arial" panose="020B0604020202020204" pitchFamily="34" charset="0"/>
                <a:buChar char="•"/>
              </a:pPr>
              <a:r>
                <a:rPr lang="fr-FR" sz="1050" dirty="0"/>
                <a:t>Stage professionnel de 6 mois en magasin d'optique</a:t>
              </a:r>
            </a:p>
          </p:txBody>
        </p:sp>
      </p:grpSp>
      <p:cxnSp>
        <p:nvCxnSpPr>
          <p:cNvPr id="24" name="Прямая соединительная линия 23"/>
          <p:cNvCxnSpPr>
            <a:cxnSpLocks/>
          </p:cNvCxnSpPr>
          <p:nvPr/>
        </p:nvCxnSpPr>
        <p:spPr>
          <a:xfrm>
            <a:off x="4518491" y="3827833"/>
            <a:ext cx="0" cy="5393988"/>
          </a:xfrm>
          <a:prstGeom prst="line">
            <a:avLst/>
          </a:prstGeom>
          <a:ln w="19050">
            <a:solidFill>
              <a:srgbClr val="78C4B1"/>
            </a:solidFill>
          </a:ln>
        </p:spPr>
        <p:style>
          <a:lnRef idx="1">
            <a:schemeClr val="accent1"/>
          </a:lnRef>
          <a:fillRef idx="0">
            <a:schemeClr val="accent1"/>
          </a:fillRef>
          <a:effectRef idx="0">
            <a:schemeClr val="accent1"/>
          </a:effectRef>
          <a:fontRef idx="minor">
            <a:schemeClr val="tx1"/>
          </a:fontRef>
        </p:style>
      </p:cxnSp>
      <p:grpSp>
        <p:nvGrpSpPr>
          <p:cNvPr id="27" name="Группа 26"/>
          <p:cNvGrpSpPr/>
          <p:nvPr/>
        </p:nvGrpSpPr>
        <p:grpSpPr>
          <a:xfrm>
            <a:off x="325135" y="2628734"/>
            <a:ext cx="6285049" cy="1064688"/>
            <a:chOff x="225424" y="2001634"/>
            <a:chExt cx="6432447" cy="1064688"/>
          </a:xfrm>
        </p:grpSpPr>
        <p:sp>
          <p:nvSpPr>
            <p:cNvPr id="304" name="TextBox 30">
              <a:extLst>
                <a:ext uri="{FF2B5EF4-FFF2-40B4-BE49-F238E27FC236}">
                  <a16:creationId xmlns:a16="http://schemas.microsoft.com/office/drawing/2014/main" id="{9843F1DE-6301-2549-A35C-31316D3D8E7B}"/>
                </a:ext>
              </a:extLst>
            </p:cNvPr>
            <p:cNvSpPr txBox="1"/>
            <p:nvPr/>
          </p:nvSpPr>
          <p:spPr>
            <a:xfrm>
              <a:off x="225424" y="2001634"/>
              <a:ext cx="2085072" cy="307777"/>
            </a:xfrm>
            <a:prstGeom prst="rect">
              <a:avLst/>
            </a:prstGeom>
            <a:noFill/>
          </p:spPr>
          <p:txBody>
            <a:bodyPr wrap="square" rtlCol="0">
              <a:spAutoFit/>
            </a:bodyPr>
            <a:lstStyle/>
            <a:p>
              <a:r>
                <a:rPr lang="en-US" sz="1400" b="1" dirty="0">
                  <a:solidFill>
                    <a:srgbClr val="78C4B1"/>
                  </a:solidFill>
                  <a:ea typeface="Cambria" panose="02040503050406030204" pitchFamily="18" charset="0"/>
                  <a:cs typeface="Open Sans" panose="020B0606030504020204" pitchFamily="34" charset="0"/>
                </a:rPr>
                <a:t>A PROPOS DE MOI</a:t>
              </a:r>
            </a:p>
          </p:txBody>
        </p:sp>
        <p:sp>
          <p:nvSpPr>
            <p:cNvPr id="305" name="TextBox 304"/>
            <p:cNvSpPr txBox="1"/>
            <p:nvPr/>
          </p:nvSpPr>
          <p:spPr>
            <a:xfrm>
              <a:off x="225424" y="2296881"/>
              <a:ext cx="6432447" cy="769441"/>
            </a:xfrm>
            <a:prstGeom prst="rect">
              <a:avLst/>
            </a:prstGeom>
            <a:noFill/>
          </p:spPr>
          <p:txBody>
            <a:bodyPr wrap="square" rtlCol="0">
              <a:spAutoFit/>
            </a:bodyPr>
            <a:lstStyle/>
            <a:p>
              <a:r>
                <a:rPr lang="fr-FR" sz="1100" dirty="0"/>
                <a:t>Opticien diplômé et expérimenté avec 15 ans d'expérience dans le domaine de l'optique. Excellente maîtrise des techniques de vente et d'adaptation de verres correcteurs et de lentilles de contact. Esprit d'équipe et sens du service client développé. Recherche un poste d'opticien pour contribuer à l'amélioration de la santé visuelle des clients et au développement du chiffre d'affaires du magasin.</a:t>
              </a:r>
            </a:p>
          </p:txBody>
        </p:sp>
      </p:grpSp>
      <p:sp>
        <p:nvSpPr>
          <p:cNvPr id="459" name="TextBox 31">
            <a:extLst>
              <a:ext uri="{FF2B5EF4-FFF2-40B4-BE49-F238E27FC236}">
                <a16:creationId xmlns:a16="http://schemas.microsoft.com/office/drawing/2014/main" id="{568762EE-EC20-274D-BE57-79F72BA202A0}"/>
              </a:ext>
            </a:extLst>
          </p:cNvPr>
          <p:cNvSpPr txBox="1"/>
          <p:nvPr/>
        </p:nvSpPr>
        <p:spPr>
          <a:xfrm>
            <a:off x="2175970" y="1197846"/>
            <a:ext cx="1556675"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ea typeface="Cambria" panose="02040503050406030204" pitchFamily="18" charset="0"/>
                <a:cs typeface="Open Sans" panose="020B0606030504020204" pitchFamily="34" charset="0"/>
              </a:rPr>
              <a:t>Ad : 17 rue de la </a:t>
            </a:r>
            <a:r>
              <a:rPr lang="en-US" sz="1100" dirty="0" err="1">
                <a:ea typeface="Cambria" panose="02040503050406030204" pitchFamily="18" charset="0"/>
                <a:cs typeface="Open Sans" panose="020B0606030504020204" pitchFamily="34" charset="0"/>
              </a:rPr>
              <a:t>Réussite</a:t>
            </a:r>
            <a:r>
              <a:rPr lang="en-US" sz="1100" dirty="0">
                <a:ea typeface="Cambria" panose="02040503050406030204" pitchFamily="18" charset="0"/>
                <a:cs typeface="Open Sans" panose="020B0606030504020204" pitchFamily="34" charset="0"/>
              </a:rPr>
              <a:t> 75012 Paris</a:t>
            </a:r>
          </a:p>
          <a:p>
            <a:pPr marL="171450" indent="-171450">
              <a:buFont typeface="Arial" panose="020B0604020202020204" pitchFamily="34" charset="0"/>
              <a:buChar char="•"/>
            </a:pPr>
            <a:r>
              <a:rPr lang="en-US" sz="1100" dirty="0">
                <a:ea typeface="Cambria" panose="02040503050406030204" pitchFamily="18" charset="0"/>
                <a:cs typeface="Open Sans" panose="020B0606030504020204" pitchFamily="34" charset="0"/>
              </a:rPr>
              <a:t>Tel  : 000 111 333</a:t>
            </a:r>
          </a:p>
          <a:p>
            <a:pPr marL="171450" indent="-171450">
              <a:buFont typeface="Arial" panose="020B0604020202020204" pitchFamily="34" charset="0"/>
              <a:buChar char="•"/>
            </a:pPr>
            <a:r>
              <a:rPr lang="en-US" sz="1100" dirty="0">
                <a:ea typeface="Cambria" panose="02040503050406030204" pitchFamily="18" charset="0"/>
                <a:cs typeface="Open Sans" panose="020B0606030504020204" pitchFamily="34" charset="0"/>
              </a:rPr>
              <a:t>Mail : </a:t>
            </a:r>
            <a:r>
              <a:rPr lang="en-US" sz="1100" dirty="0" err="1">
                <a:ea typeface="Cambria" panose="02040503050406030204" pitchFamily="18" charset="0"/>
                <a:cs typeface="Open Sans" panose="020B0606030504020204" pitchFamily="34" charset="0"/>
              </a:rPr>
              <a:t>example@email.com</a:t>
            </a:r>
            <a:endParaRPr lang="en-US" sz="1100" dirty="0">
              <a:ea typeface="Cambria" panose="02040503050406030204" pitchFamily="18" charset="0"/>
              <a:cs typeface="Open Sans" panose="020B0606030504020204" pitchFamily="34" charset="0"/>
            </a:endParaRPr>
          </a:p>
        </p:txBody>
      </p:sp>
      <p:sp>
        <p:nvSpPr>
          <p:cNvPr id="462" name="Прямоугольник 461"/>
          <p:cNvSpPr/>
          <p:nvPr/>
        </p:nvSpPr>
        <p:spPr>
          <a:xfrm>
            <a:off x="6155521" y="200894"/>
            <a:ext cx="1677570" cy="1758173"/>
          </a:xfrm>
          <a:prstGeom prst="rect">
            <a:avLst/>
          </a:prstGeom>
          <a:noFill/>
          <a:ln w="28575">
            <a:solidFill>
              <a:srgbClr val="78C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ea typeface="Cambria" panose="02040503050406030204" pitchFamily="18" charset="0"/>
              <a:cs typeface="Open Sans" panose="020B0606030504020204" pitchFamily="34" charset="0"/>
            </a:endParaRPr>
          </a:p>
        </p:txBody>
      </p:sp>
      <p:sp>
        <p:nvSpPr>
          <p:cNvPr id="464" name="Прямоугольник 463"/>
          <p:cNvSpPr/>
          <p:nvPr/>
        </p:nvSpPr>
        <p:spPr>
          <a:xfrm>
            <a:off x="5707027" y="-223208"/>
            <a:ext cx="1677570" cy="1758173"/>
          </a:xfrm>
          <a:prstGeom prst="rect">
            <a:avLst/>
          </a:prstGeom>
          <a:noFill/>
          <a:ln w="28575">
            <a:solidFill>
              <a:srgbClr val="78C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ea typeface="Cambria" panose="02040503050406030204" pitchFamily="18" charset="0"/>
              <a:cs typeface="Open Sans" panose="020B0606030504020204" pitchFamily="34" charset="0"/>
            </a:endParaRPr>
          </a:p>
        </p:txBody>
      </p:sp>
      <p:grpSp>
        <p:nvGrpSpPr>
          <p:cNvPr id="11" name="Группа 10"/>
          <p:cNvGrpSpPr/>
          <p:nvPr/>
        </p:nvGrpSpPr>
        <p:grpSpPr>
          <a:xfrm>
            <a:off x="4703626" y="6585243"/>
            <a:ext cx="1905935" cy="1093610"/>
            <a:chOff x="3712359" y="7383124"/>
            <a:chExt cx="2852228" cy="752898"/>
          </a:xfrm>
        </p:grpSpPr>
        <p:sp>
          <p:nvSpPr>
            <p:cNvPr id="422" name="TextBox 30">
              <a:extLst>
                <a:ext uri="{FF2B5EF4-FFF2-40B4-BE49-F238E27FC236}">
                  <a16:creationId xmlns:a16="http://schemas.microsoft.com/office/drawing/2014/main" id="{9843F1DE-6301-2549-A35C-31316D3D8E7B}"/>
                </a:ext>
              </a:extLst>
            </p:cNvPr>
            <p:cNvSpPr txBox="1"/>
            <p:nvPr/>
          </p:nvSpPr>
          <p:spPr>
            <a:xfrm>
              <a:off x="3712359" y="7383124"/>
              <a:ext cx="2085072" cy="211890"/>
            </a:xfrm>
            <a:prstGeom prst="rect">
              <a:avLst/>
            </a:prstGeom>
            <a:noFill/>
          </p:spPr>
          <p:txBody>
            <a:bodyPr wrap="square" rtlCol="0">
              <a:spAutoFit/>
            </a:bodyPr>
            <a:lstStyle/>
            <a:p>
              <a:r>
                <a:rPr lang="en-US" sz="1400" b="1" dirty="0">
                  <a:solidFill>
                    <a:srgbClr val="4E0473"/>
                  </a:solidFill>
                  <a:ea typeface="Cambria" panose="02040503050406030204" pitchFamily="18" charset="0"/>
                  <a:cs typeface="Open Sans" panose="020B0606030504020204" pitchFamily="34" charset="0"/>
                </a:rPr>
                <a:t>LANGUES</a:t>
              </a:r>
            </a:p>
          </p:txBody>
        </p:sp>
        <p:sp>
          <p:nvSpPr>
            <p:cNvPr id="423" name="TextBox 422"/>
            <p:cNvSpPr txBox="1"/>
            <p:nvPr/>
          </p:nvSpPr>
          <p:spPr>
            <a:xfrm>
              <a:off x="3748751" y="7614156"/>
              <a:ext cx="2815836" cy="521866"/>
            </a:xfrm>
            <a:prstGeom prst="rect">
              <a:avLst/>
            </a:prstGeom>
            <a:noFill/>
          </p:spPr>
          <p:txBody>
            <a:bodyPr wrap="square" rtlCol="0">
              <a:spAutoFit/>
            </a:bodyPr>
            <a:lstStyle/>
            <a:p>
              <a:pPr marL="171450" indent="-171450">
                <a:buFont typeface="Arial" panose="020B0604020202020204" pitchFamily="34" charset="0"/>
                <a:buChar char="•"/>
              </a:pPr>
              <a:r>
                <a:rPr lang="fr-FR" sz="1050" dirty="0"/>
                <a:t>Français : langue maternelle</a:t>
              </a:r>
            </a:p>
            <a:p>
              <a:pPr marL="171450" indent="-171450">
                <a:buFont typeface="Arial" panose="020B0604020202020204" pitchFamily="34" charset="0"/>
                <a:buChar char="•"/>
              </a:pPr>
              <a:r>
                <a:rPr lang="fr-FR" sz="1050" dirty="0"/>
                <a:t>Anglais : niveau intermédiaire (B1)</a:t>
              </a:r>
            </a:p>
            <a:p>
              <a:pPr>
                <a:lnSpc>
                  <a:spcPct val="120000"/>
                </a:lnSpc>
              </a:pPr>
              <a:endParaRPr lang="uk-UA" sz="1050" dirty="0">
                <a:ea typeface="Cambria" panose="02040503050406030204" pitchFamily="18" charset="0"/>
                <a:cs typeface="Open Sans" panose="020B0606030504020204" pitchFamily="34" charset="0"/>
              </a:endParaRPr>
            </a:p>
          </p:txBody>
        </p:sp>
      </p:grpSp>
      <p:sp>
        <p:nvSpPr>
          <p:cNvPr id="3" name="Прямоугольник 2"/>
          <p:cNvSpPr/>
          <p:nvPr/>
        </p:nvSpPr>
        <p:spPr>
          <a:xfrm>
            <a:off x="564424" y="229414"/>
            <a:ext cx="1475995" cy="16093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8" name="Группа 26">
            <a:extLst>
              <a:ext uri="{FF2B5EF4-FFF2-40B4-BE49-F238E27FC236}">
                <a16:creationId xmlns:a16="http://schemas.microsoft.com/office/drawing/2014/main" id="{6E540BB2-1EAA-2C4B-6670-C96764B4F22B}"/>
              </a:ext>
            </a:extLst>
          </p:cNvPr>
          <p:cNvGrpSpPr/>
          <p:nvPr/>
        </p:nvGrpSpPr>
        <p:grpSpPr>
          <a:xfrm>
            <a:off x="4709843" y="4054700"/>
            <a:ext cx="1881620" cy="2442940"/>
            <a:chOff x="225421" y="2001634"/>
            <a:chExt cx="6432447" cy="562167"/>
          </a:xfrm>
        </p:grpSpPr>
        <p:sp>
          <p:nvSpPr>
            <p:cNvPr id="29" name="TextBox 30">
              <a:extLst>
                <a:ext uri="{FF2B5EF4-FFF2-40B4-BE49-F238E27FC236}">
                  <a16:creationId xmlns:a16="http://schemas.microsoft.com/office/drawing/2014/main" id="{DC44CB32-ECD4-7A5C-264A-C4D983D96E5F}"/>
                </a:ext>
              </a:extLst>
            </p:cNvPr>
            <p:cNvSpPr txBox="1"/>
            <p:nvPr/>
          </p:nvSpPr>
          <p:spPr>
            <a:xfrm>
              <a:off x="225424" y="2001634"/>
              <a:ext cx="5809269" cy="70825"/>
            </a:xfrm>
            <a:prstGeom prst="rect">
              <a:avLst/>
            </a:prstGeom>
            <a:noFill/>
          </p:spPr>
          <p:txBody>
            <a:bodyPr wrap="square" rtlCol="0">
              <a:spAutoFit/>
            </a:bodyPr>
            <a:lstStyle/>
            <a:p>
              <a:r>
                <a:rPr lang="en-US" sz="1400" b="1" dirty="0">
                  <a:solidFill>
                    <a:srgbClr val="4E0473"/>
                  </a:solidFill>
                  <a:ea typeface="Cambria" panose="02040503050406030204" pitchFamily="18" charset="0"/>
                  <a:cs typeface="Open Sans" panose="020B0606030504020204" pitchFamily="34" charset="0"/>
                </a:rPr>
                <a:t>COMPETENCES</a:t>
              </a:r>
            </a:p>
          </p:txBody>
        </p:sp>
        <p:sp>
          <p:nvSpPr>
            <p:cNvPr id="30" name="TextBox 304">
              <a:extLst>
                <a:ext uri="{FF2B5EF4-FFF2-40B4-BE49-F238E27FC236}">
                  <a16:creationId xmlns:a16="http://schemas.microsoft.com/office/drawing/2014/main" id="{F2DB2EC7-3BD9-FFB2-5FC4-0A1697295A41}"/>
                </a:ext>
              </a:extLst>
            </p:cNvPr>
            <p:cNvSpPr txBox="1"/>
            <p:nvPr/>
          </p:nvSpPr>
          <p:spPr>
            <a:xfrm>
              <a:off x="225421" y="2075107"/>
              <a:ext cx="6432447" cy="488694"/>
            </a:xfrm>
            <a:prstGeom prst="rect">
              <a:avLst/>
            </a:prstGeom>
            <a:noFill/>
          </p:spPr>
          <p:txBody>
            <a:bodyPr wrap="square" rtlCol="0">
              <a:spAutoFit/>
            </a:bodyPr>
            <a:lstStyle/>
            <a:p>
              <a:pPr marL="171450" indent="-171450">
                <a:buFont typeface="Wingdings" pitchFamily="2" charset="2"/>
                <a:buChar char="ü"/>
              </a:pPr>
              <a:r>
                <a:rPr lang="fr-FR" sz="1100" dirty="0"/>
                <a:t>Conseil et vente de produits optiques</a:t>
              </a:r>
            </a:p>
            <a:p>
              <a:pPr marL="171450" indent="-171450">
                <a:buFont typeface="Wingdings" pitchFamily="2" charset="2"/>
                <a:buChar char="ü"/>
              </a:pPr>
              <a:r>
                <a:rPr lang="fr-FR" sz="1100" dirty="0"/>
                <a:t>Adaptation de verres correcteurs et de lentilles de contact</a:t>
              </a:r>
            </a:p>
            <a:p>
              <a:pPr marL="171450" indent="-171450">
                <a:buFont typeface="Wingdings" pitchFamily="2" charset="2"/>
                <a:buChar char="ü"/>
              </a:pPr>
              <a:r>
                <a:rPr lang="fr-FR" sz="1100" dirty="0"/>
                <a:t>Techniques d'optométrie et de contactologie</a:t>
              </a:r>
            </a:p>
            <a:p>
              <a:pPr marL="171450" indent="-171450">
                <a:buFont typeface="Wingdings" pitchFamily="2" charset="2"/>
                <a:buChar char="ü"/>
              </a:pPr>
              <a:r>
                <a:rPr lang="fr-FR" sz="1100" dirty="0"/>
                <a:t>Gestion de point de vente et management d'équipe</a:t>
              </a:r>
            </a:p>
            <a:p>
              <a:pPr marL="171450" indent="-171450">
                <a:buFont typeface="Wingdings" pitchFamily="2" charset="2"/>
                <a:buChar char="ü"/>
              </a:pPr>
              <a:r>
                <a:rPr lang="fr-FR" sz="1100" dirty="0"/>
                <a:t>Maîtrise des logiciels métier et de la suite Office (Word, Excel, PowerPoint)</a:t>
              </a:r>
            </a:p>
          </p:txBody>
        </p:sp>
      </p:grpSp>
      <p:grpSp>
        <p:nvGrpSpPr>
          <p:cNvPr id="32" name="Группа 26">
            <a:extLst>
              <a:ext uri="{FF2B5EF4-FFF2-40B4-BE49-F238E27FC236}">
                <a16:creationId xmlns:a16="http://schemas.microsoft.com/office/drawing/2014/main" id="{A33572FD-0EAE-C1B2-9AD2-FD0ED9BDDB83}"/>
              </a:ext>
            </a:extLst>
          </p:cNvPr>
          <p:cNvGrpSpPr/>
          <p:nvPr/>
        </p:nvGrpSpPr>
        <p:grpSpPr>
          <a:xfrm>
            <a:off x="4672666" y="7678853"/>
            <a:ext cx="1881620" cy="1765831"/>
            <a:chOff x="225421" y="2001634"/>
            <a:chExt cx="6432447" cy="406351"/>
          </a:xfrm>
        </p:grpSpPr>
        <p:sp>
          <p:nvSpPr>
            <p:cNvPr id="33" name="TextBox 30">
              <a:extLst>
                <a:ext uri="{FF2B5EF4-FFF2-40B4-BE49-F238E27FC236}">
                  <a16:creationId xmlns:a16="http://schemas.microsoft.com/office/drawing/2014/main" id="{14AE51AA-34DA-3018-71CA-1D5D2865BF25}"/>
                </a:ext>
              </a:extLst>
            </p:cNvPr>
            <p:cNvSpPr txBox="1"/>
            <p:nvPr/>
          </p:nvSpPr>
          <p:spPr>
            <a:xfrm>
              <a:off x="225424" y="2001634"/>
              <a:ext cx="5809269" cy="70825"/>
            </a:xfrm>
            <a:prstGeom prst="rect">
              <a:avLst/>
            </a:prstGeom>
            <a:noFill/>
          </p:spPr>
          <p:txBody>
            <a:bodyPr wrap="square" rtlCol="0">
              <a:spAutoFit/>
            </a:bodyPr>
            <a:lstStyle/>
            <a:p>
              <a:r>
                <a:rPr lang="en-US" sz="1400" b="1" dirty="0">
                  <a:solidFill>
                    <a:srgbClr val="4E0473"/>
                  </a:solidFill>
                  <a:ea typeface="Cambria" panose="02040503050406030204" pitchFamily="18" charset="0"/>
                  <a:cs typeface="Open Sans" panose="020B0606030504020204" pitchFamily="34" charset="0"/>
                </a:rPr>
                <a:t>HOBBIES</a:t>
              </a:r>
            </a:p>
          </p:txBody>
        </p:sp>
        <p:sp>
          <p:nvSpPr>
            <p:cNvPr id="34" name="TextBox 304">
              <a:extLst>
                <a:ext uri="{FF2B5EF4-FFF2-40B4-BE49-F238E27FC236}">
                  <a16:creationId xmlns:a16="http://schemas.microsoft.com/office/drawing/2014/main" id="{BA3924EE-1057-84B6-313A-6D3E9469643F}"/>
                </a:ext>
              </a:extLst>
            </p:cNvPr>
            <p:cNvSpPr txBox="1"/>
            <p:nvPr/>
          </p:nvSpPr>
          <p:spPr>
            <a:xfrm>
              <a:off x="225421" y="2075107"/>
              <a:ext cx="6432447" cy="332878"/>
            </a:xfrm>
            <a:prstGeom prst="rect">
              <a:avLst/>
            </a:prstGeom>
            <a:noFill/>
          </p:spPr>
          <p:txBody>
            <a:bodyPr wrap="square" rtlCol="0">
              <a:spAutoFit/>
            </a:bodyPr>
            <a:lstStyle/>
            <a:p>
              <a:pPr marL="171450" indent="-171450">
                <a:buFont typeface="Arial" panose="020B0604020202020204" pitchFamily="34" charset="0"/>
                <a:buChar char="•"/>
              </a:pPr>
              <a:r>
                <a:rPr lang="fr-FR" sz="1100" dirty="0"/>
                <a:t>Passionné de photographie et de randonnée</a:t>
              </a:r>
            </a:p>
            <a:p>
              <a:pPr marL="171450" indent="-171450">
                <a:buFont typeface="Arial" panose="020B0604020202020204" pitchFamily="34" charset="0"/>
                <a:buChar char="•"/>
              </a:pPr>
              <a:r>
                <a:rPr lang="fr-FR" sz="1100" dirty="0"/>
                <a:t>Bénévole pour des actions de dépistage visuel auprès d'associations locales</a:t>
              </a:r>
            </a:p>
            <a:p>
              <a:pPr marL="171450" indent="-171450">
                <a:buFont typeface="Arial" panose="020B0604020202020204" pitchFamily="34" charset="0"/>
                <a:buChar char="•"/>
              </a:pPr>
              <a:r>
                <a:rPr lang="fr-FR" sz="1100" dirty="0"/>
                <a:t>Membre actif d'un club de sport (tennis, natation)</a:t>
              </a:r>
            </a:p>
          </p:txBody>
        </p:sp>
      </p:grpSp>
      <p:sp>
        <p:nvSpPr>
          <p:cNvPr id="37" name="ZoneTexte 36">
            <a:extLst>
              <a:ext uri="{FF2B5EF4-FFF2-40B4-BE49-F238E27FC236}">
                <a16:creationId xmlns:a16="http://schemas.microsoft.com/office/drawing/2014/main" id="{62DA686E-C593-D318-9EDB-1333971CA934}"/>
              </a:ext>
            </a:extLst>
          </p:cNvPr>
          <p:cNvSpPr txBox="1"/>
          <p:nvPr/>
        </p:nvSpPr>
        <p:spPr>
          <a:xfrm>
            <a:off x="3903693" y="1467561"/>
            <a:ext cx="1695560" cy="827791"/>
          </a:xfrm>
          <a:prstGeom prst="rect">
            <a:avLst/>
          </a:prstGeom>
          <a:noFill/>
          <a:ln>
            <a:noFill/>
          </a:ln>
        </p:spPr>
        <p:txBody>
          <a:bodyPr wrap="square">
            <a:spAutoFit/>
          </a:bodyPr>
          <a:lstStyle/>
          <a:p>
            <a:pPr marL="171450" indent="-171450">
              <a:lnSpc>
                <a:spcPct val="150000"/>
              </a:lnSpc>
              <a:buFont typeface="Arial" panose="020B0604020202020204" pitchFamily="34" charset="0"/>
              <a:buChar char="•"/>
            </a:pPr>
            <a:r>
              <a:rPr lang="en-US" sz="1100" dirty="0" err="1">
                <a:ea typeface="Cambria" panose="02040503050406030204" pitchFamily="18" charset="0"/>
                <a:cs typeface="Open Sans" panose="020B0606030504020204" pitchFamily="34" charset="0"/>
              </a:rPr>
              <a:t>facebook.com</a:t>
            </a:r>
            <a:r>
              <a:rPr lang="en-US" sz="1100" dirty="0">
                <a:ea typeface="Cambria" panose="02040503050406030204" pitchFamily="18" charset="0"/>
                <a:cs typeface="Open Sans" panose="020B0606030504020204" pitchFamily="34" charset="0"/>
              </a:rPr>
              <a:t>/</a:t>
            </a:r>
            <a:r>
              <a:rPr lang="en-US" sz="1100" dirty="0" err="1">
                <a:ea typeface="Cambria" panose="02040503050406030204" pitchFamily="18" charset="0"/>
                <a:cs typeface="Open Sans" panose="020B0606030504020204" pitchFamily="34" charset="0"/>
              </a:rPr>
              <a:t>alexdd</a:t>
            </a:r>
            <a:endParaRPr lang="en-US" sz="1100" dirty="0">
              <a:ea typeface="Cambria" panose="02040503050406030204" pitchFamily="18" charset="0"/>
              <a:cs typeface="Open Sans" panose="020B0606030504020204" pitchFamily="34" charset="0"/>
            </a:endParaRPr>
          </a:p>
          <a:p>
            <a:pPr marL="171450" indent="-171450">
              <a:lnSpc>
                <a:spcPct val="150000"/>
              </a:lnSpc>
              <a:buFont typeface="Arial" panose="020B0604020202020204" pitchFamily="34" charset="0"/>
              <a:buChar char="•"/>
            </a:pPr>
            <a:r>
              <a:rPr lang="en-US" sz="1100" dirty="0" err="1">
                <a:ea typeface="Cambria" panose="02040503050406030204" pitchFamily="18" charset="0"/>
                <a:cs typeface="Open Sans" panose="020B0606030504020204" pitchFamily="34" charset="0"/>
              </a:rPr>
              <a:t>twitter.com</a:t>
            </a:r>
            <a:r>
              <a:rPr lang="en-US" sz="1100" dirty="0">
                <a:ea typeface="Cambria" panose="02040503050406030204" pitchFamily="18" charset="0"/>
                <a:cs typeface="Open Sans" panose="020B0606030504020204" pitchFamily="34" charset="0"/>
              </a:rPr>
              <a:t>/add</a:t>
            </a:r>
          </a:p>
          <a:p>
            <a:pPr marL="171450" indent="-171450">
              <a:lnSpc>
                <a:spcPct val="150000"/>
              </a:lnSpc>
              <a:buFont typeface="Arial" panose="020B0604020202020204" pitchFamily="34" charset="0"/>
              <a:buChar char="•"/>
            </a:pPr>
            <a:r>
              <a:rPr lang="en-US" sz="1100" dirty="0" err="1">
                <a:ea typeface="Cambria" panose="02040503050406030204" pitchFamily="18" charset="0"/>
                <a:cs typeface="Open Sans" panose="020B0606030504020204" pitchFamily="34" charset="0"/>
              </a:rPr>
              <a:t>linkedin.com</a:t>
            </a:r>
            <a:r>
              <a:rPr lang="en-US" sz="1100" dirty="0">
                <a:ea typeface="Cambria" panose="02040503050406030204" pitchFamily="18" charset="0"/>
                <a:cs typeface="Open Sans" panose="020B0606030504020204" pitchFamily="34" charset="0"/>
              </a:rPr>
              <a:t>/add</a:t>
            </a:r>
          </a:p>
        </p:txBody>
      </p:sp>
      <p:pic>
        <p:nvPicPr>
          <p:cNvPr id="39" name="Image 38" descr="Une image contenant Visage humain, habits, personne, Front&#10;&#10;Description générée automatiquement">
            <a:extLst>
              <a:ext uri="{FF2B5EF4-FFF2-40B4-BE49-F238E27FC236}">
                <a16:creationId xmlns:a16="http://schemas.microsoft.com/office/drawing/2014/main" id="{40A7407E-76B8-51EE-F7E0-DBDE1F7EB495}"/>
              </a:ext>
            </a:extLst>
          </p:cNvPr>
          <p:cNvPicPr>
            <a:picLocks noChangeAspect="1"/>
          </p:cNvPicPr>
          <p:nvPr/>
        </p:nvPicPr>
        <p:blipFill>
          <a:blip r:embed="rId2"/>
          <a:stretch>
            <a:fillRect/>
          </a:stretch>
        </p:blipFill>
        <p:spPr>
          <a:xfrm>
            <a:off x="541278" y="178184"/>
            <a:ext cx="1605006" cy="1710525"/>
          </a:xfrm>
          <a:prstGeom prst="rect">
            <a:avLst/>
          </a:prstGeom>
        </p:spPr>
      </p:pic>
    </p:spTree>
    <p:extLst>
      <p:ext uri="{BB962C8B-B14F-4D97-AF65-F5344CB8AC3E}">
        <p14:creationId xmlns:p14="http://schemas.microsoft.com/office/powerpoint/2010/main" val="302837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70276" y="778216"/>
            <a:ext cx="5917452" cy="8314382"/>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86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865" dirty="0">
                <a:solidFill>
                  <a:schemeClr val="tx1">
                    <a:lumMod val="50000"/>
                    <a:lumOff val="50000"/>
                  </a:schemeClr>
                </a:solidFill>
              </a:rPr>
            </a:br>
            <a:r>
              <a:rPr lang="fr-FR" sz="1865" dirty="0" err="1">
                <a:solidFill>
                  <a:schemeClr val="tx1">
                    <a:lumMod val="50000"/>
                    <a:lumOff val="50000"/>
                  </a:schemeClr>
                </a:solidFill>
              </a:rPr>
              <a:t>Disclaimer</a:t>
            </a:r>
            <a:r>
              <a:rPr lang="fr-FR" sz="1865" dirty="0">
                <a:solidFill>
                  <a:schemeClr val="tx1">
                    <a:lumMod val="50000"/>
                    <a:lumOff val="50000"/>
                  </a:schemeClr>
                </a:solidFill>
              </a:rPr>
              <a:t> : Les modèles disponibles sur notre site fournis "en l'état" et sans garantie.</a:t>
            </a:r>
          </a:p>
          <a:p>
            <a:pPr marL="0" indent="0">
              <a:buNone/>
            </a:pPr>
            <a:endParaRPr lang="fr-FR" sz="2174" dirty="0">
              <a:solidFill>
                <a:schemeClr val="tx1">
                  <a:lumMod val="50000"/>
                  <a:lumOff val="50000"/>
                </a:schemeClr>
              </a:solidFill>
            </a:endParaRPr>
          </a:p>
          <a:p>
            <a:pPr marL="0" indent="0" algn="ctr">
              <a:buNone/>
            </a:pPr>
            <a:r>
              <a:rPr lang="fr-FR" sz="2174" dirty="0" err="1"/>
              <a:t>Créeruncv.com</a:t>
            </a:r>
            <a:r>
              <a:rPr lang="fr-FR" sz="2174"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3975</TotalTime>
  <Words>658</Words>
  <Application>Microsoft Macintosh PowerPoint</Application>
  <PresentationFormat>Format A4 (210 x 297 mm)</PresentationFormat>
  <Paragraphs>83</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Wingdings</vt:lpstr>
      <vt:lpstr>Calibri Light</vt:lpstr>
      <vt:lpstr>Arial</vt:lpstr>
      <vt:lpstr>Calibri</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447</cp:revision>
  <dcterms:created xsi:type="dcterms:W3CDTF">2019-07-01T12:35:06Z</dcterms:created>
  <dcterms:modified xsi:type="dcterms:W3CDTF">2023-05-21T21:29:52Z</dcterms:modified>
</cp:coreProperties>
</file>