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7" r:id="rId2"/>
    <p:sldId id="259"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7BFF"/>
    <a:srgbClr val="DBEE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25"/>
    <p:restoredTop sz="96327"/>
  </p:normalViewPr>
  <p:slideViewPr>
    <p:cSldViewPr snapToGrid="0">
      <p:cViewPr>
        <p:scale>
          <a:sx n="140" d="100"/>
          <a:sy n="140" d="100"/>
        </p:scale>
        <p:origin x="2504" y="2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181CDD-F4B4-3A4A-BC74-E89B53BFD085}" type="datetimeFigureOut">
              <a:rPr lang="fr-FR" smtClean="0"/>
              <a:t>05/10/2023</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B62F3B-3D97-A445-9438-7E2B3BAF0E61}" type="slidenum">
              <a:rPr lang="fr-FR" smtClean="0"/>
              <a:t>‹N°›</a:t>
            </a:fld>
            <a:endParaRPr lang="fr-FR"/>
          </a:p>
        </p:txBody>
      </p:sp>
    </p:spTree>
    <p:extLst>
      <p:ext uri="{BB962C8B-B14F-4D97-AF65-F5344CB8AC3E}">
        <p14:creationId xmlns:p14="http://schemas.microsoft.com/office/powerpoint/2010/main" val="1745249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t>Fonts:</a:t>
            </a:r>
          </a:p>
          <a:p>
            <a:r>
              <a:rPr lang="en-SG" dirty="0"/>
              <a:t>Header</a:t>
            </a:r>
            <a:r>
              <a:rPr lang="en-SG" baseline="0" dirty="0"/>
              <a:t> – </a:t>
            </a:r>
            <a:r>
              <a:rPr lang="en-SG" baseline="0" dirty="0" err="1"/>
              <a:t>Roboto</a:t>
            </a:r>
            <a:r>
              <a:rPr lang="en-SG" baseline="0" dirty="0"/>
              <a:t> Condensed Bold</a:t>
            </a:r>
          </a:p>
          <a:p>
            <a:r>
              <a:rPr lang="en-SG" baseline="0" dirty="0"/>
              <a:t>Sub headings – Georgia Bold</a:t>
            </a:r>
          </a:p>
          <a:p>
            <a:r>
              <a:rPr lang="en-SG" baseline="0" dirty="0"/>
              <a:t>Text - Georgia</a:t>
            </a:r>
            <a:endParaRPr lang="en-SG" dirty="0"/>
          </a:p>
        </p:txBody>
      </p:sp>
      <p:sp>
        <p:nvSpPr>
          <p:cNvPr id="4" name="Slide Number Placeholder 3"/>
          <p:cNvSpPr>
            <a:spLocks noGrp="1"/>
          </p:cNvSpPr>
          <p:nvPr>
            <p:ph type="sldNum" sz="quarter" idx="10"/>
          </p:nvPr>
        </p:nvSpPr>
        <p:spPr/>
        <p:txBody>
          <a:bodyPr/>
          <a:lstStyle/>
          <a:p>
            <a:fld id="{41DDC9BA-6F2F-4BE8-9CC5-483EB1586FDE}" type="slidenum">
              <a:rPr lang="en-SG" smtClean="0"/>
              <a:t>1</a:t>
            </a:fld>
            <a:endParaRPr lang="en-SG"/>
          </a:p>
        </p:txBody>
      </p:sp>
    </p:spTree>
    <p:extLst>
      <p:ext uri="{BB962C8B-B14F-4D97-AF65-F5344CB8AC3E}">
        <p14:creationId xmlns:p14="http://schemas.microsoft.com/office/powerpoint/2010/main" val="1532420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FB61F841-88F8-8B4F-ACCB-E449A0D05B69}"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3582500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B61F841-88F8-8B4F-ACCB-E449A0D05B69}"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4241986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B61F841-88F8-8B4F-ACCB-E449A0D05B69}"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1336989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B61F841-88F8-8B4F-ACCB-E449A0D05B69}"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3581388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B61F841-88F8-8B4F-ACCB-E449A0D05B69}"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1509987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B61F841-88F8-8B4F-ACCB-E449A0D05B69}" type="datetimeFigureOut">
              <a:rPr lang="fr-FR" smtClean="0"/>
              <a:t>05/10/2023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1486328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B61F841-88F8-8B4F-ACCB-E449A0D05B69}" type="datetimeFigureOut">
              <a:rPr lang="fr-FR" smtClean="0"/>
              <a:t>05/10/2023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2480993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B61F841-88F8-8B4F-ACCB-E449A0D05B69}" type="datetimeFigureOut">
              <a:rPr lang="fr-FR" smtClean="0"/>
              <a:t>05/10/2023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4079364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61F841-88F8-8B4F-ACCB-E449A0D05B69}" type="datetimeFigureOut">
              <a:rPr lang="fr-FR" smtClean="0"/>
              <a:t>05/10/2023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2107490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B61F841-88F8-8B4F-ACCB-E449A0D05B69}" type="datetimeFigureOut">
              <a:rPr lang="fr-FR" smtClean="0"/>
              <a:t>05/10/2023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1978131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B61F841-88F8-8B4F-ACCB-E449A0D05B69}" type="datetimeFigureOut">
              <a:rPr lang="fr-FR" smtClean="0"/>
              <a:t>05/10/2023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1B271F1-ABAD-5441-953E-9E23C8F9D3D5}" type="slidenum">
              <a:rPr lang="fr-FR" smtClean="0"/>
              <a:t>‹N°›</a:t>
            </a:fld>
            <a:endParaRPr lang="fr-FR"/>
          </a:p>
        </p:txBody>
      </p:sp>
    </p:spTree>
    <p:extLst>
      <p:ext uri="{BB962C8B-B14F-4D97-AF65-F5344CB8AC3E}">
        <p14:creationId xmlns:p14="http://schemas.microsoft.com/office/powerpoint/2010/main" val="3196885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FB61F841-88F8-8B4F-ACCB-E449A0D05B69}" type="datetimeFigureOut">
              <a:rPr lang="fr-FR" smtClean="0"/>
              <a:t>05/10/2023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1B271F1-ABAD-5441-953E-9E23C8F9D3D5}" type="slidenum">
              <a:rPr lang="fr-FR" smtClean="0"/>
              <a:t>‹N°›</a:t>
            </a:fld>
            <a:endParaRPr lang="fr-FR"/>
          </a:p>
        </p:txBody>
      </p:sp>
    </p:spTree>
    <p:extLst>
      <p:ext uri="{BB962C8B-B14F-4D97-AF65-F5344CB8AC3E}">
        <p14:creationId xmlns:p14="http://schemas.microsoft.com/office/powerpoint/2010/main" val="36591809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7CC324C-9D54-A7D7-DD80-AC1E7259AEEC}"/>
              </a:ext>
            </a:extLst>
          </p:cNvPr>
          <p:cNvSpPr/>
          <p:nvPr/>
        </p:nvSpPr>
        <p:spPr>
          <a:xfrm>
            <a:off x="4688416" y="0"/>
            <a:ext cx="2871259" cy="10693644"/>
          </a:xfrm>
          <a:prstGeom prst="rect">
            <a:avLst/>
          </a:prstGeom>
          <a:solidFill>
            <a:srgbClr val="377BFF">
              <a:alpha val="50196"/>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7" name="Group 26"/>
          <p:cNvGrpSpPr/>
          <p:nvPr/>
        </p:nvGrpSpPr>
        <p:grpSpPr>
          <a:xfrm>
            <a:off x="104421" y="649042"/>
            <a:ext cx="4580614" cy="2439545"/>
            <a:chOff x="2950179" y="895262"/>
            <a:chExt cx="3919851" cy="2260246"/>
          </a:xfrm>
        </p:grpSpPr>
        <p:sp>
          <p:nvSpPr>
            <p:cNvPr id="30" name="TextBox 29"/>
            <p:cNvSpPr txBox="1"/>
            <p:nvPr/>
          </p:nvSpPr>
          <p:spPr>
            <a:xfrm>
              <a:off x="2950179" y="1133030"/>
              <a:ext cx="2710392" cy="254800"/>
            </a:xfrm>
            <a:prstGeom prst="rect">
              <a:avLst/>
            </a:prstGeom>
            <a:noFill/>
          </p:spPr>
          <p:txBody>
            <a:bodyPr wrap="square" rtlCol="0">
              <a:spAutoFit/>
            </a:bodyPr>
            <a:lstStyle/>
            <a:p>
              <a:r>
                <a:rPr lang="fr-FR" sz="1200" dirty="0"/>
                <a:t>Centre Hospitalier, Paris — 2019-2023</a:t>
              </a:r>
              <a:endParaRPr lang="en-SG" sz="1187" dirty="0">
                <a:latin typeface="Georgia" panose="02040502050405020303" pitchFamily="18" charset="0"/>
              </a:endParaRPr>
            </a:p>
          </p:txBody>
        </p:sp>
        <p:grpSp>
          <p:nvGrpSpPr>
            <p:cNvPr id="23" name="Group 22"/>
            <p:cNvGrpSpPr/>
            <p:nvPr/>
          </p:nvGrpSpPr>
          <p:grpSpPr>
            <a:xfrm>
              <a:off x="2950179" y="895262"/>
              <a:ext cx="3919851" cy="2260246"/>
              <a:chOff x="2950179" y="895262"/>
              <a:chExt cx="3919851" cy="2260246"/>
            </a:xfrm>
          </p:grpSpPr>
          <p:sp>
            <p:nvSpPr>
              <p:cNvPr id="29" name="TextBox 28"/>
              <p:cNvSpPr txBox="1"/>
              <p:nvPr/>
            </p:nvSpPr>
            <p:spPr>
              <a:xfrm>
                <a:off x="2950179" y="895262"/>
                <a:ext cx="3919851" cy="285156"/>
              </a:xfrm>
              <a:prstGeom prst="rect">
                <a:avLst/>
              </a:prstGeom>
              <a:noFill/>
            </p:spPr>
            <p:txBody>
              <a:bodyPr wrap="square" rtlCol="0">
                <a:spAutoFit/>
              </a:bodyPr>
              <a:lstStyle/>
              <a:p>
                <a:r>
                  <a:rPr lang="fr-FR" sz="1400" b="1" dirty="0"/>
                  <a:t>Manipulatrice Radio spécialisée  (Musculosquelettique)</a:t>
                </a:r>
                <a:endParaRPr lang="en-SG" sz="1400" b="1" dirty="0">
                  <a:latin typeface="Georgia" panose="02040502050405020303" pitchFamily="18" charset="0"/>
                </a:endParaRPr>
              </a:p>
            </p:txBody>
          </p:sp>
          <p:sp>
            <p:nvSpPr>
              <p:cNvPr id="31" name="TextBox 30"/>
              <p:cNvSpPr txBox="1"/>
              <p:nvPr/>
            </p:nvSpPr>
            <p:spPr>
              <a:xfrm>
                <a:off x="2950179" y="1501604"/>
                <a:ext cx="3768347" cy="1653904"/>
              </a:xfrm>
              <a:prstGeom prst="rect">
                <a:avLst/>
              </a:prstGeom>
              <a:noFill/>
            </p:spPr>
            <p:txBody>
              <a:bodyPr wrap="square" rtlCol="0">
                <a:spAutoFit/>
              </a:bodyPr>
              <a:lstStyle/>
              <a:p>
                <a:pPr marL="171450" indent="-171450">
                  <a:buFont typeface="Arial" panose="020B0604020202020204" pitchFamily="34" charset="0"/>
                  <a:buChar char="•"/>
                </a:pPr>
                <a:r>
                  <a:rPr lang="fr-FR" sz="1100" dirty="0"/>
                  <a:t>Opération et maintenance des équipements d’imagerie dédiés à la musculosquelettique.</a:t>
                </a:r>
              </a:p>
              <a:p>
                <a:pPr marL="171450" indent="-171450">
                  <a:buFont typeface="Arial" panose="020B0604020202020204" pitchFamily="34" charset="0"/>
                  <a:buChar char="•"/>
                </a:pPr>
                <a:r>
                  <a:rPr lang="fr-FR" sz="1100" dirty="0"/>
                  <a:t>Collaboration avec les radiologues pour assurer des diagnostics précis et rapides.</a:t>
                </a:r>
              </a:p>
              <a:p>
                <a:pPr marL="171450" indent="-171450">
                  <a:buFont typeface="Arial" panose="020B0604020202020204" pitchFamily="34" charset="0"/>
                  <a:buChar char="•"/>
                </a:pPr>
                <a:r>
                  <a:rPr lang="fr-FR" sz="1100" dirty="0"/>
                  <a:t>Participation à des études cliniques visant à optimiser les techniques d'imagerie.</a:t>
                </a:r>
              </a:p>
              <a:p>
                <a:pPr marL="171450" indent="-171450">
                  <a:buFont typeface="Arial" panose="020B0604020202020204" pitchFamily="34" charset="0"/>
                  <a:buChar char="•"/>
                </a:pPr>
                <a:r>
                  <a:rPr lang="fr-FR" sz="1100" dirty="0"/>
                  <a:t>Formation et mentorat des stagiaires et nouveaux employés au sein du département.</a:t>
                </a:r>
              </a:p>
              <a:p>
                <a:pPr marL="171450" indent="-171450">
                  <a:buFont typeface="Arial" panose="020B0604020202020204" pitchFamily="34" charset="0"/>
                  <a:buChar char="•"/>
                </a:pPr>
                <a:r>
                  <a:rPr lang="fr-FR" sz="1100" dirty="0"/>
                  <a:t>Mise en œuvre de protocoles d'examen optimisés en fonction des pathologies.</a:t>
                </a:r>
              </a:p>
            </p:txBody>
          </p:sp>
        </p:grpSp>
      </p:grpSp>
      <p:grpSp>
        <p:nvGrpSpPr>
          <p:cNvPr id="33" name="Group 32"/>
          <p:cNvGrpSpPr/>
          <p:nvPr/>
        </p:nvGrpSpPr>
        <p:grpSpPr>
          <a:xfrm>
            <a:off x="104421" y="145512"/>
            <a:ext cx="4403569" cy="437909"/>
            <a:chOff x="2950179" y="428741"/>
            <a:chExt cx="3494164" cy="405724"/>
          </a:xfrm>
        </p:grpSpPr>
        <p:grpSp>
          <p:nvGrpSpPr>
            <p:cNvPr id="24" name="Group 23"/>
            <p:cNvGrpSpPr/>
            <p:nvPr/>
          </p:nvGrpSpPr>
          <p:grpSpPr>
            <a:xfrm>
              <a:off x="2950179" y="465133"/>
              <a:ext cx="3494164" cy="369332"/>
              <a:chOff x="2950179" y="465133"/>
              <a:chExt cx="3494164" cy="369332"/>
            </a:xfrm>
          </p:grpSpPr>
          <p:sp>
            <p:nvSpPr>
              <p:cNvPr id="25" name="TextBox 24"/>
              <p:cNvSpPr txBox="1"/>
              <p:nvPr/>
            </p:nvSpPr>
            <p:spPr>
              <a:xfrm>
                <a:off x="2950179" y="465133"/>
                <a:ext cx="2985894" cy="362565"/>
              </a:xfrm>
              <a:prstGeom prst="rect">
                <a:avLst/>
              </a:prstGeom>
              <a:noFill/>
            </p:spPr>
            <p:txBody>
              <a:bodyPr wrap="square" rtlCol="0">
                <a:spAutoFit/>
              </a:bodyPr>
              <a:lstStyle/>
              <a:p>
                <a:r>
                  <a:rPr lang="en-SG" sz="1943" dirty="0">
                    <a:latin typeface="Roboto Condensed Bold" panose="02000000000000000000" pitchFamily="2" charset="0"/>
                    <a:ea typeface="Roboto Condensed Bold" panose="02000000000000000000" pitchFamily="2" charset="0"/>
                  </a:rPr>
                  <a:t>EXPERIENCES</a:t>
                </a:r>
              </a:p>
            </p:txBody>
          </p:sp>
          <p:cxnSp>
            <p:nvCxnSpPr>
              <p:cNvPr id="26" name="Straight Connector 25"/>
              <p:cNvCxnSpPr/>
              <p:nvPr/>
            </p:nvCxnSpPr>
            <p:spPr>
              <a:xfrm>
                <a:off x="3044587" y="834465"/>
                <a:ext cx="339975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a:xfrm>
              <a:off x="3044587" y="428741"/>
              <a:ext cx="339975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50" name="Group 49"/>
          <p:cNvGrpSpPr/>
          <p:nvPr/>
        </p:nvGrpSpPr>
        <p:grpSpPr>
          <a:xfrm>
            <a:off x="181703" y="7564558"/>
            <a:ext cx="4310031" cy="437909"/>
            <a:chOff x="2955100" y="428741"/>
            <a:chExt cx="3489243" cy="405724"/>
          </a:xfrm>
        </p:grpSpPr>
        <p:grpSp>
          <p:nvGrpSpPr>
            <p:cNvPr id="51" name="Group 50"/>
            <p:cNvGrpSpPr/>
            <p:nvPr/>
          </p:nvGrpSpPr>
          <p:grpSpPr>
            <a:xfrm>
              <a:off x="2955100" y="465133"/>
              <a:ext cx="3489243" cy="369332"/>
              <a:chOff x="2955100" y="465133"/>
              <a:chExt cx="3489243" cy="369332"/>
            </a:xfrm>
          </p:grpSpPr>
          <p:sp>
            <p:nvSpPr>
              <p:cNvPr id="53" name="TextBox 52"/>
              <p:cNvSpPr txBox="1"/>
              <p:nvPr/>
            </p:nvSpPr>
            <p:spPr>
              <a:xfrm>
                <a:off x="2955100" y="465133"/>
                <a:ext cx="2240924" cy="362565"/>
              </a:xfrm>
              <a:prstGeom prst="rect">
                <a:avLst/>
              </a:prstGeom>
              <a:noFill/>
              <a:ln>
                <a:noFill/>
              </a:ln>
            </p:spPr>
            <p:txBody>
              <a:bodyPr wrap="square" rtlCol="0">
                <a:spAutoFit/>
              </a:bodyPr>
              <a:lstStyle/>
              <a:p>
                <a:r>
                  <a:rPr lang="en-SG" sz="1943" dirty="0">
                    <a:latin typeface="Roboto Condensed Bold" panose="02000000000000000000" pitchFamily="2" charset="0"/>
                    <a:ea typeface="Roboto Condensed Bold" panose="02000000000000000000" pitchFamily="2" charset="0"/>
                  </a:rPr>
                  <a:t>QUALITES</a:t>
                </a:r>
              </a:p>
            </p:txBody>
          </p:sp>
          <p:cxnSp>
            <p:nvCxnSpPr>
              <p:cNvPr id="54" name="Straight Connector 53"/>
              <p:cNvCxnSpPr/>
              <p:nvPr/>
            </p:nvCxnSpPr>
            <p:spPr>
              <a:xfrm>
                <a:off x="3044587" y="834465"/>
                <a:ext cx="339975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52" name="Straight Connector 51"/>
            <p:cNvCxnSpPr/>
            <p:nvPr/>
          </p:nvCxnSpPr>
          <p:spPr>
            <a:xfrm>
              <a:off x="3044587" y="428741"/>
              <a:ext cx="339975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34" name="TextBox 33"/>
          <p:cNvSpPr txBox="1"/>
          <p:nvPr/>
        </p:nvSpPr>
        <p:spPr>
          <a:xfrm>
            <a:off x="185590" y="6081136"/>
            <a:ext cx="4403308" cy="1446550"/>
          </a:xfrm>
          <a:prstGeom prst="rect">
            <a:avLst/>
          </a:prstGeom>
          <a:noFill/>
        </p:spPr>
        <p:txBody>
          <a:bodyPr wrap="square" rtlCol="0">
            <a:spAutoFit/>
          </a:bodyPr>
          <a:lstStyle/>
          <a:p>
            <a:pPr marL="171450" indent="-171450">
              <a:buFont typeface="Arial" panose="020B0604020202020204" pitchFamily="34" charset="0"/>
              <a:buChar char="•"/>
            </a:pPr>
            <a:r>
              <a:rPr lang="fr-FR" sz="1100" dirty="0"/>
              <a:t>Maîtrise des techniques d'imagerie médicale, notamment IRM, scanner, et radiographie.</a:t>
            </a:r>
          </a:p>
          <a:p>
            <a:pPr marL="171450" indent="-171450">
              <a:buFont typeface="Arial" panose="020B0604020202020204" pitchFamily="34" charset="0"/>
              <a:buChar char="•"/>
            </a:pPr>
            <a:r>
              <a:rPr lang="fr-FR" sz="1100" dirty="0"/>
              <a:t>Connaissance approfondie des protocoles d'examen et des précautions de sécurité.</a:t>
            </a:r>
          </a:p>
          <a:p>
            <a:pPr marL="171450" indent="-171450">
              <a:buFont typeface="Arial" panose="020B0604020202020204" pitchFamily="34" charset="0"/>
              <a:buChar char="•"/>
            </a:pPr>
            <a:r>
              <a:rPr lang="fr-FR" sz="1100" dirty="0"/>
              <a:t>Compétences en traitement d'image et logiciels spécifiques à la radiologie.</a:t>
            </a:r>
          </a:p>
          <a:p>
            <a:pPr marL="171450" indent="-171450">
              <a:buFont typeface="Arial" panose="020B0604020202020204" pitchFamily="34" charset="0"/>
              <a:buChar char="•"/>
            </a:pPr>
            <a:r>
              <a:rPr lang="fr-FR" sz="1100" dirty="0"/>
              <a:t>Capacité à travailler en collaboration avec des équipes pluridisciplinaires.</a:t>
            </a:r>
          </a:p>
        </p:txBody>
      </p:sp>
      <p:grpSp>
        <p:nvGrpSpPr>
          <p:cNvPr id="93" name="Group 92"/>
          <p:cNvGrpSpPr/>
          <p:nvPr/>
        </p:nvGrpSpPr>
        <p:grpSpPr>
          <a:xfrm>
            <a:off x="178459" y="5529965"/>
            <a:ext cx="4403570" cy="437909"/>
            <a:chOff x="2950179" y="428741"/>
            <a:chExt cx="3494164" cy="405724"/>
          </a:xfrm>
        </p:grpSpPr>
        <p:grpSp>
          <p:nvGrpSpPr>
            <p:cNvPr id="94" name="Group 93"/>
            <p:cNvGrpSpPr/>
            <p:nvPr/>
          </p:nvGrpSpPr>
          <p:grpSpPr>
            <a:xfrm>
              <a:off x="2950179" y="465133"/>
              <a:ext cx="3494164" cy="369332"/>
              <a:chOff x="2950179" y="465133"/>
              <a:chExt cx="3494164" cy="369332"/>
            </a:xfrm>
          </p:grpSpPr>
          <p:sp>
            <p:nvSpPr>
              <p:cNvPr id="96" name="TextBox 95"/>
              <p:cNvSpPr txBox="1"/>
              <p:nvPr/>
            </p:nvSpPr>
            <p:spPr>
              <a:xfrm>
                <a:off x="2950179" y="465133"/>
                <a:ext cx="2240924" cy="362565"/>
              </a:xfrm>
              <a:prstGeom prst="rect">
                <a:avLst/>
              </a:prstGeom>
              <a:noFill/>
            </p:spPr>
            <p:txBody>
              <a:bodyPr wrap="square" rtlCol="0">
                <a:spAutoFit/>
              </a:bodyPr>
              <a:lstStyle/>
              <a:p>
                <a:r>
                  <a:rPr lang="en-SG" sz="1943" dirty="0">
                    <a:latin typeface="Roboto Condensed Bold" panose="02000000000000000000" pitchFamily="2" charset="0"/>
                    <a:ea typeface="Roboto Condensed Bold" panose="02000000000000000000" pitchFamily="2" charset="0"/>
                  </a:rPr>
                  <a:t>COMPETENCES</a:t>
                </a:r>
              </a:p>
            </p:txBody>
          </p:sp>
          <p:cxnSp>
            <p:nvCxnSpPr>
              <p:cNvPr id="97" name="Straight Connector 96"/>
              <p:cNvCxnSpPr/>
              <p:nvPr/>
            </p:nvCxnSpPr>
            <p:spPr>
              <a:xfrm>
                <a:off x="3044587" y="834465"/>
                <a:ext cx="339975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95" name="Straight Connector 94"/>
            <p:cNvCxnSpPr/>
            <p:nvPr/>
          </p:nvCxnSpPr>
          <p:spPr>
            <a:xfrm>
              <a:off x="3044587" y="428741"/>
              <a:ext cx="339975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98" name="TextBox 97"/>
          <p:cNvSpPr txBox="1"/>
          <p:nvPr/>
        </p:nvSpPr>
        <p:spPr>
          <a:xfrm>
            <a:off x="179437" y="8114419"/>
            <a:ext cx="4282425" cy="938719"/>
          </a:xfrm>
          <a:prstGeom prst="rect">
            <a:avLst/>
          </a:prstGeom>
          <a:noFill/>
        </p:spPr>
        <p:txBody>
          <a:bodyPr wrap="square" rtlCol="0">
            <a:spAutoFit/>
          </a:bodyPr>
          <a:lstStyle/>
          <a:p>
            <a:pPr marL="171450" indent="-171450">
              <a:buFont typeface="Arial" panose="020B0604020202020204" pitchFamily="34" charset="0"/>
              <a:buChar char="•"/>
            </a:pPr>
            <a:r>
              <a:rPr lang="fr-FR" sz="1100" dirty="0"/>
              <a:t>Excellente communication et sens de l'écoute.</a:t>
            </a:r>
          </a:p>
          <a:p>
            <a:pPr marL="171450" indent="-171450">
              <a:buFont typeface="Arial" panose="020B0604020202020204" pitchFamily="34" charset="0"/>
              <a:buChar char="•"/>
            </a:pPr>
            <a:r>
              <a:rPr lang="fr-FR" sz="1100" dirty="0"/>
              <a:t>Rigoureux, méthodique et attentif aux détails.</a:t>
            </a:r>
          </a:p>
          <a:p>
            <a:pPr marL="171450" indent="-171450">
              <a:buFont typeface="Arial" panose="020B0604020202020204" pitchFamily="34" charset="0"/>
              <a:buChar char="•"/>
            </a:pPr>
            <a:r>
              <a:rPr lang="fr-FR" sz="1100" dirty="0"/>
              <a:t>Empathie et patience, avec un focus particulier sur le confort du patient.</a:t>
            </a:r>
          </a:p>
          <a:p>
            <a:pPr marL="171450" indent="-171450">
              <a:buFont typeface="Arial" panose="020B0604020202020204" pitchFamily="34" charset="0"/>
              <a:buChar char="•"/>
            </a:pPr>
            <a:r>
              <a:rPr lang="fr-FR" sz="1100" dirty="0"/>
              <a:t>Capacité à rester calme dans des situations stressantes.</a:t>
            </a:r>
          </a:p>
        </p:txBody>
      </p:sp>
      <p:sp>
        <p:nvSpPr>
          <p:cNvPr id="111" name="ZoneTexte 110">
            <a:extLst>
              <a:ext uri="{FF2B5EF4-FFF2-40B4-BE49-F238E27FC236}">
                <a16:creationId xmlns:a16="http://schemas.microsoft.com/office/drawing/2014/main" id="{3649280B-88C7-C53C-AE2F-81D2FCEE0427}"/>
              </a:ext>
            </a:extLst>
          </p:cNvPr>
          <p:cNvSpPr txBox="1"/>
          <p:nvPr/>
        </p:nvSpPr>
        <p:spPr>
          <a:xfrm>
            <a:off x="125379" y="9832224"/>
            <a:ext cx="4456650" cy="769441"/>
          </a:xfrm>
          <a:prstGeom prst="rect">
            <a:avLst/>
          </a:prstGeom>
          <a:noFill/>
        </p:spPr>
        <p:txBody>
          <a:bodyPr wrap="square">
            <a:spAutoFit/>
          </a:bodyPr>
          <a:lstStyle/>
          <a:p>
            <a:pPr marL="171450" indent="-171450">
              <a:buFont typeface="Arial" panose="020B0604020202020204" pitchFamily="34" charset="0"/>
              <a:buChar char="•"/>
            </a:pPr>
            <a:r>
              <a:rPr lang="fr-FR" sz="1100" b="1" dirty="0"/>
              <a:t>Diplôme d'État de Manipulateur en Électroradiologie Médicale (DEMEM)</a:t>
            </a:r>
            <a:r>
              <a:rPr lang="fr-FR" sz="1100" dirty="0"/>
              <a:t>, Université Claude Bernard, Lyon — 200</a:t>
            </a:r>
          </a:p>
          <a:p>
            <a:pPr marL="171450" indent="-171450">
              <a:buFont typeface="Arial" panose="020B0604020202020204" pitchFamily="34" charset="0"/>
              <a:buChar char="•"/>
            </a:pPr>
            <a:r>
              <a:rPr lang="fr-FR" sz="1100" b="1" dirty="0"/>
              <a:t>Formation Continue en Imagerie Musculosquelettique</a:t>
            </a:r>
            <a:r>
              <a:rPr lang="fr-FR" sz="1100" dirty="0"/>
              <a:t>, École des Techniques d'Imagerie Médicale, Marseille — 2012</a:t>
            </a:r>
          </a:p>
        </p:txBody>
      </p:sp>
      <p:grpSp>
        <p:nvGrpSpPr>
          <p:cNvPr id="112" name="Group 49">
            <a:extLst>
              <a:ext uri="{FF2B5EF4-FFF2-40B4-BE49-F238E27FC236}">
                <a16:creationId xmlns:a16="http://schemas.microsoft.com/office/drawing/2014/main" id="{B1F7F8E9-49D9-F235-5A1E-7B8BA0941177}"/>
              </a:ext>
            </a:extLst>
          </p:cNvPr>
          <p:cNvGrpSpPr/>
          <p:nvPr/>
        </p:nvGrpSpPr>
        <p:grpSpPr>
          <a:xfrm>
            <a:off x="125379" y="9259815"/>
            <a:ext cx="4316110" cy="437909"/>
            <a:chOff x="2950179" y="428741"/>
            <a:chExt cx="3494164" cy="405724"/>
          </a:xfrm>
        </p:grpSpPr>
        <p:grpSp>
          <p:nvGrpSpPr>
            <p:cNvPr id="113" name="Group 50">
              <a:extLst>
                <a:ext uri="{FF2B5EF4-FFF2-40B4-BE49-F238E27FC236}">
                  <a16:creationId xmlns:a16="http://schemas.microsoft.com/office/drawing/2014/main" id="{8BCC8889-307B-C4A2-A67B-73EB142A8E5B}"/>
                </a:ext>
              </a:extLst>
            </p:cNvPr>
            <p:cNvGrpSpPr/>
            <p:nvPr/>
          </p:nvGrpSpPr>
          <p:grpSpPr>
            <a:xfrm>
              <a:off x="2950179" y="465133"/>
              <a:ext cx="3494164" cy="369332"/>
              <a:chOff x="2950179" y="465133"/>
              <a:chExt cx="3494164" cy="369332"/>
            </a:xfrm>
          </p:grpSpPr>
          <p:sp>
            <p:nvSpPr>
              <p:cNvPr id="115" name="TextBox 52">
                <a:extLst>
                  <a:ext uri="{FF2B5EF4-FFF2-40B4-BE49-F238E27FC236}">
                    <a16:creationId xmlns:a16="http://schemas.microsoft.com/office/drawing/2014/main" id="{4418906B-E343-4201-AE1E-E167C803119A}"/>
                  </a:ext>
                </a:extLst>
              </p:cNvPr>
              <p:cNvSpPr txBox="1"/>
              <p:nvPr/>
            </p:nvSpPr>
            <p:spPr>
              <a:xfrm>
                <a:off x="2950179" y="465133"/>
                <a:ext cx="2240924" cy="362565"/>
              </a:xfrm>
              <a:prstGeom prst="rect">
                <a:avLst/>
              </a:prstGeom>
              <a:noFill/>
            </p:spPr>
            <p:txBody>
              <a:bodyPr wrap="square" rtlCol="0">
                <a:spAutoFit/>
              </a:bodyPr>
              <a:lstStyle/>
              <a:p>
                <a:r>
                  <a:rPr lang="en-SG" sz="1943" dirty="0">
                    <a:latin typeface="Roboto Condensed Bold" panose="02000000000000000000" pitchFamily="2" charset="0"/>
                    <a:ea typeface="Roboto Condensed Bold" panose="02000000000000000000" pitchFamily="2" charset="0"/>
                  </a:rPr>
                  <a:t>FORMATIONS</a:t>
                </a:r>
              </a:p>
            </p:txBody>
          </p:sp>
          <p:cxnSp>
            <p:nvCxnSpPr>
              <p:cNvPr id="116" name="Straight Connector 53">
                <a:extLst>
                  <a:ext uri="{FF2B5EF4-FFF2-40B4-BE49-F238E27FC236}">
                    <a16:creationId xmlns:a16="http://schemas.microsoft.com/office/drawing/2014/main" id="{571201B4-0A49-1C91-A58D-3E42BBB4FC83}"/>
                  </a:ext>
                </a:extLst>
              </p:cNvPr>
              <p:cNvCxnSpPr/>
              <p:nvPr/>
            </p:nvCxnSpPr>
            <p:spPr>
              <a:xfrm>
                <a:off x="3044587" y="834465"/>
                <a:ext cx="339975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cxnSp>
          <p:nvCxnSpPr>
            <p:cNvPr id="114" name="Straight Connector 51">
              <a:extLst>
                <a:ext uri="{FF2B5EF4-FFF2-40B4-BE49-F238E27FC236}">
                  <a16:creationId xmlns:a16="http://schemas.microsoft.com/office/drawing/2014/main" id="{BB1C1E3C-C967-E1C8-9658-27D43C556FE0}"/>
                </a:ext>
              </a:extLst>
            </p:cNvPr>
            <p:cNvCxnSpPr/>
            <p:nvPr/>
          </p:nvCxnSpPr>
          <p:spPr>
            <a:xfrm>
              <a:off x="3044587" y="428741"/>
              <a:ext cx="339975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1" name="Group 26">
            <a:extLst>
              <a:ext uri="{FF2B5EF4-FFF2-40B4-BE49-F238E27FC236}">
                <a16:creationId xmlns:a16="http://schemas.microsoft.com/office/drawing/2014/main" id="{7C12FC83-55BF-DC81-0606-F0D45719C46F}"/>
              </a:ext>
            </a:extLst>
          </p:cNvPr>
          <p:cNvGrpSpPr/>
          <p:nvPr/>
        </p:nvGrpSpPr>
        <p:grpSpPr>
          <a:xfrm>
            <a:off x="125379" y="3121511"/>
            <a:ext cx="4403571" cy="2270268"/>
            <a:chOff x="2950179" y="895262"/>
            <a:chExt cx="3768347" cy="2103410"/>
          </a:xfrm>
        </p:grpSpPr>
        <p:sp>
          <p:nvSpPr>
            <p:cNvPr id="12" name="TextBox 29">
              <a:extLst>
                <a:ext uri="{FF2B5EF4-FFF2-40B4-BE49-F238E27FC236}">
                  <a16:creationId xmlns:a16="http://schemas.microsoft.com/office/drawing/2014/main" id="{3B62B47F-C534-47DA-DD21-D32901D67BFC}"/>
                </a:ext>
              </a:extLst>
            </p:cNvPr>
            <p:cNvSpPr txBox="1"/>
            <p:nvPr/>
          </p:nvSpPr>
          <p:spPr>
            <a:xfrm>
              <a:off x="2950179" y="1133030"/>
              <a:ext cx="2710392" cy="254800"/>
            </a:xfrm>
            <a:prstGeom prst="rect">
              <a:avLst/>
            </a:prstGeom>
            <a:noFill/>
          </p:spPr>
          <p:txBody>
            <a:bodyPr wrap="square" rtlCol="0">
              <a:spAutoFit/>
            </a:bodyPr>
            <a:lstStyle/>
            <a:p>
              <a:r>
                <a:rPr lang="fr-FR" sz="1200" dirty="0"/>
                <a:t>Centre Hospitalier, Lille — 2017-2019</a:t>
              </a:r>
              <a:endParaRPr lang="en-SG" sz="1187" dirty="0">
                <a:latin typeface="Georgia" panose="02040502050405020303" pitchFamily="18" charset="0"/>
              </a:endParaRPr>
            </a:p>
          </p:txBody>
        </p:sp>
        <p:grpSp>
          <p:nvGrpSpPr>
            <p:cNvPr id="63" name="Group 22">
              <a:extLst>
                <a:ext uri="{FF2B5EF4-FFF2-40B4-BE49-F238E27FC236}">
                  <a16:creationId xmlns:a16="http://schemas.microsoft.com/office/drawing/2014/main" id="{5F3407D7-EAD9-268A-EFF3-82FAE09493BC}"/>
                </a:ext>
              </a:extLst>
            </p:cNvPr>
            <p:cNvGrpSpPr/>
            <p:nvPr/>
          </p:nvGrpSpPr>
          <p:grpSpPr>
            <a:xfrm>
              <a:off x="2950179" y="895262"/>
              <a:ext cx="3768347" cy="2103410"/>
              <a:chOff x="2950179" y="895262"/>
              <a:chExt cx="3768347" cy="2103410"/>
            </a:xfrm>
          </p:grpSpPr>
          <p:sp>
            <p:nvSpPr>
              <p:cNvPr id="64" name="TextBox 28">
                <a:extLst>
                  <a:ext uri="{FF2B5EF4-FFF2-40B4-BE49-F238E27FC236}">
                    <a16:creationId xmlns:a16="http://schemas.microsoft.com/office/drawing/2014/main" id="{8BB57DEA-25B5-B72A-BB9C-FA5E16A4AC82}"/>
                  </a:ext>
                </a:extLst>
              </p:cNvPr>
              <p:cNvSpPr txBox="1"/>
              <p:nvPr/>
            </p:nvSpPr>
            <p:spPr>
              <a:xfrm>
                <a:off x="2950179" y="895262"/>
                <a:ext cx="3693502" cy="285156"/>
              </a:xfrm>
              <a:prstGeom prst="rect">
                <a:avLst/>
              </a:prstGeom>
              <a:noFill/>
            </p:spPr>
            <p:txBody>
              <a:bodyPr wrap="square" rtlCol="0">
                <a:spAutoFit/>
              </a:bodyPr>
              <a:lstStyle/>
              <a:p>
                <a:r>
                  <a:rPr lang="fr-FR" sz="1400" b="1" dirty="0"/>
                  <a:t>Manipulatrice Radio</a:t>
                </a:r>
                <a:endParaRPr lang="en-SG" sz="1400" b="1" dirty="0">
                  <a:latin typeface="Georgia" panose="02040502050405020303" pitchFamily="18" charset="0"/>
                </a:endParaRPr>
              </a:p>
            </p:txBody>
          </p:sp>
          <p:sp>
            <p:nvSpPr>
              <p:cNvPr id="65" name="TextBox 30">
                <a:extLst>
                  <a:ext uri="{FF2B5EF4-FFF2-40B4-BE49-F238E27FC236}">
                    <a16:creationId xmlns:a16="http://schemas.microsoft.com/office/drawing/2014/main" id="{972D44CF-502C-5492-5819-2EC742358D5D}"/>
                  </a:ext>
                </a:extLst>
              </p:cNvPr>
              <p:cNvSpPr txBox="1"/>
              <p:nvPr/>
            </p:nvSpPr>
            <p:spPr>
              <a:xfrm>
                <a:off x="2950179" y="1501604"/>
                <a:ext cx="3768347" cy="1497068"/>
              </a:xfrm>
              <a:prstGeom prst="rect">
                <a:avLst/>
              </a:prstGeom>
              <a:noFill/>
            </p:spPr>
            <p:txBody>
              <a:bodyPr wrap="square" rtlCol="0">
                <a:spAutoFit/>
              </a:bodyPr>
              <a:lstStyle/>
              <a:p>
                <a:pPr marL="171450" indent="-171450">
                  <a:buFont typeface="Arial" panose="020B0604020202020204" pitchFamily="34" charset="0"/>
                  <a:buChar char="•"/>
                </a:pPr>
                <a:r>
                  <a:rPr lang="fr-FR" sz="1100" dirty="0"/>
                  <a:t>Prise en charge des patients pour divers examens radiologiques, y compris IRM, scanner et radiographies.</a:t>
                </a:r>
              </a:p>
              <a:p>
                <a:pPr marL="171450" indent="-171450">
                  <a:buFont typeface="Arial" panose="020B0604020202020204" pitchFamily="34" charset="0"/>
                  <a:buChar char="•"/>
                </a:pPr>
                <a:r>
                  <a:rPr lang="fr-FR" sz="1100" dirty="0"/>
                  <a:t>Veille au confort et à la sécurité des patients durant les examens.</a:t>
                </a:r>
              </a:p>
              <a:p>
                <a:pPr marL="171450" indent="-171450">
                  <a:buFont typeface="Arial" panose="020B0604020202020204" pitchFamily="34" charset="0"/>
                  <a:buChar char="•"/>
                </a:pPr>
                <a:r>
                  <a:rPr lang="fr-FR" sz="1100" dirty="0"/>
                  <a:t>Collaboration étroite avec les équipes médicales pour une prise en charge globale du patient.</a:t>
                </a:r>
              </a:p>
              <a:p>
                <a:pPr marL="171450" indent="-171450">
                  <a:buFont typeface="Arial" panose="020B0604020202020204" pitchFamily="34" charset="0"/>
                  <a:buChar char="•"/>
                </a:pPr>
                <a:r>
                  <a:rPr lang="fr-FR" sz="1100" dirty="0"/>
                  <a:t>Maintenance et vérifications régulières des équipements pour garantir leur bon fonctionnement.</a:t>
                </a:r>
              </a:p>
              <a:p>
                <a:pPr marL="171450" indent="-171450">
                  <a:buFont typeface="Arial" panose="020B0604020202020204" pitchFamily="34" charset="0"/>
                  <a:buChar char="•"/>
                </a:pPr>
                <a:r>
                  <a:rPr lang="fr-FR" sz="1100" dirty="0"/>
                  <a:t>Sensibilisation des patients aux procédures et aux précautions à prendre avant et après les examens.</a:t>
                </a:r>
              </a:p>
            </p:txBody>
          </p:sp>
        </p:grpSp>
      </p:grpSp>
      <p:sp>
        <p:nvSpPr>
          <p:cNvPr id="8" name="TextBox 4">
            <a:extLst>
              <a:ext uri="{FF2B5EF4-FFF2-40B4-BE49-F238E27FC236}">
                <a16:creationId xmlns:a16="http://schemas.microsoft.com/office/drawing/2014/main" id="{7A32183F-FFF2-11E8-FDFF-1D14B23D82DB}"/>
              </a:ext>
            </a:extLst>
          </p:cNvPr>
          <p:cNvSpPr txBox="1"/>
          <p:nvPr/>
        </p:nvSpPr>
        <p:spPr>
          <a:xfrm>
            <a:off x="4714805" y="2081361"/>
            <a:ext cx="2794004" cy="1323439"/>
          </a:xfrm>
          <a:prstGeom prst="rect">
            <a:avLst/>
          </a:prstGeom>
          <a:noFill/>
        </p:spPr>
        <p:txBody>
          <a:bodyPr wrap="square" rtlCol="0">
            <a:spAutoFit/>
          </a:bodyPr>
          <a:lstStyle/>
          <a:p>
            <a:pPr algn="ctr"/>
            <a:r>
              <a:rPr lang="en-SG" sz="4000" dirty="0">
                <a:solidFill>
                  <a:schemeClr val="bg1"/>
                </a:solidFill>
                <a:latin typeface="Roboto Condensed Bold" panose="02000000000000000000" pitchFamily="2" charset="0"/>
                <a:ea typeface="Roboto Condensed Bold" panose="02000000000000000000" pitchFamily="2" charset="0"/>
              </a:rPr>
              <a:t>Mathieu </a:t>
            </a:r>
            <a:br>
              <a:rPr lang="en-SG" sz="4000" dirty="0">
                <a:solidFill>
                  <a:schemeClr val="bg1"/>
                </a:solidFill>
                <a:latin typeface="Roboto Condensed Bold" panose="02000000000000000000" pitchFamily="2" charset="0"/>
                <a:ea typeface="Roboto Condensed Bold" panose="02000000000000000000" pitchFamily="2" charset="0"/>
              </a:rPr>
            </a:br>
            <a:r>
              <a:rPr lang="en-SG" sz="4000" dirty="0">
                <a:solidFill>
                  <a:schemeClr val="bg1"/>
                </a:solidFill>
                <a:latin typeface="Roboto Condensed Bold" panose="02000000000000000000" pitchFamily="2" charset="0"/>
                <a:ea typeface="Roboto Condensed Bold" panose="02000000000000000000" pitchFamily="2" charset="0"/>
              </a:rPr>
              <a:t>LEFEVRE</a:t>
            </a:r>
          </a:p>
        </p:txBody>
      </p:sp>
      <p:grpSp>
        <p:nvGrpSpPr>
          <p:cNvPr id="17" name="Group 14">
            <a:extLst>
              <a:ext uri="{FF2B5EF4-FFF2-40B4-BE49-F238E27FC236}">
                <a16:creationId xmlns:a16="http://schemas.microsoft.com/office/drawing/2014/main" id="{04397FA0-1543-214F-0096-AFE64E153456}"/>
              </a:ext>
            </a:extLst>
          </p:cNvPr>
          <p:cNvGrpSpPr/>
          <p:nvPr/>
        </p:nvGrpSpPr>
        <p:grpSpPr>
          <a:xfrm>
            <a:off x="4739585" y="4632088"/>
            <a:ext cx="2774601" cy="2229444"/>
            <a:chOff x="82052" y="4197722"/>
            <a:chExt cx="2144229" cy="2065587"/>
          </a:xfrm>
        </p:grpSpPr>
        <p:sp>
          <p:nvSpPr>
            <p:cNvPr id="19" name="TextBox 6">
              <a:extLst>
                <a:ext uri="{FF2B5EF4-FFF2-40B4-BE49-F238E27FC236}">
                  <a16:creationId xmlns:a16="http://schemas.microsoft.com/office/drawing/2014/main" id="{B5C914B4-74D3-91B8-CF1D-4F9646CA0343}"/>
                </a:ext>
              </a:extLst>
            </p:cNvPr>
            <p:cNvSpPr txBox="1"/>
            <p:nvPr/>
          </p:nvSpPr>
          <p:spPr>
            <a:xfrm>
              <a:off x="82052" y="4197722"/>
              <a:ext cx="2144229" cy="362565"/>
            </a:xfrm>
            <a:prstGeom prst="rect">
              <a:avLst/>
            </a:prstGeom>
            <a:noFill/>
          </p:spPr>
          <p:txBody>
            <a:bodyPr wrap="square" rtlCol="0">
              <a:spAutoFit/>
            </a:bodyPr>
            <a:lstStyle/>
            <a:p>
              <a:pPr algn="ctr"/>
              <a:r>
                <a:rPr lang="en-SG" sz="1943" dirty="0">
                  <a:solidFill>
                    <a:schemeClr val="bg1"/>
                  </a:solidFill>
                  <a:latin typeface="Roboto Condensed Bold" panose="02000000000000000000" pitchFamily="2" charset="0"/>
                  <a:ea typeface="Roboto Condensed Bold" panose="02000000000000000000" pitchFamily="2" charset="0"/>
                </a:rPr>
                <a:t>PROFIL</a:t>
              </a:r>
            </a:p>
          </p:txBody>
        </p:sp>
        <p:sp>
          <p:nvSpPr>
            <p:cNvPr id="20" name="TextBox 8">
              <a:extLst>
                <a:ext uri="{FF2B5EF4-FFF2-40B4-BE49-F238E27FC236}">
                  <a16:creationId xmlns:a16="http://schemas.microsoft.com/office/drawing/2014/main" id="{34322AC8-DFF1-4FC3-B321-B63E97BDFEAF}"/>
                </a:ext>
              </a:extLst>
            </p:cNvPr>
            <p:cNvSpPr txBox="1"/>
            <p:nvPr/>
          </p:nvSpPr>
          <p:spPr>
            <a:xfrm>
              <a:off x="82052" y="4637921"/>
              <a:ext cx="2102476" cy="1625388"/>
            </a:xfrm>
            <a:prstGeom prst="rect">
              <a:avLst/>
            </a:prstGeom>
            <a:noFill/>
          </p:spPr>
          <p:txBody>
            <a:bodyPr wrap="square" rtlCol="0">
              <a:spAutoFit/>
            </a:bodyPr>
            <a:lstStyle/>
            <a:p>
              <a:pPr algn="ctr"/>
              <a:r>
                <a:rPr lang="fr-FR" sz="1200" dirty="0">
                  <a:solidFill>
                    <a:schemeClr val="bg1"/>
                  </a:solidFill>
                </a:rPr>
                <a:t>Manipulatrice radio spécialisée en imagerie musculosquelettique avec 12 ans d'expérience. Expertise dans l'utilisation de technologies avancées pour des diagnostics précis. Dotée d'un solide sens du relationnel et d'une passion pour le soin aux patients, je cherche continuellement à me perfectionner dans mon domaine.</a:t>
              </a:r>
            </a:p>
          </p:txBody>
        </p:sp>
      </p:grpSp>
      <p:grpSp>
        <p:nvGrpSpPr>
          <p:cNvPr id="21" name="Group 15">
            <a:extLst>
              <a:ext uri="{FF2B5EF4-FFF2-40B4-BE49-F238E27FC236}">
                <a16:creationId xmlns:a16="http://schemas.microsoft.com/office/drawing/2014/main" id="{D5850D12-9FC9-3812-5A95-A640D9E1E5EF}"/>
              </a:ext>
            </a:extLst>
          </p:cNvPr>
          <p:cNvGrpSpPr/>
          <p:nvPr/>
        </p:nvGrpSpPr>
        <p:grpSpPr>
          <a:xfrm>
            <a:off x="4807471" y="7061899"/>
            <a:ext cx="2652686" cy="1901526"/>
            <a:chOff x="0" y="7999217"/>
            <a:chExt cx="2338658" cy="1761771"/>
          </a:xfrm>
        </p:grpSpPr>
        <p:sp>
          <p:nvSpPr>
            <p:cNvPr id="22" name="TextBox 12">
              <a:extLst>
                <a:ext uri="{FF2B5EF4-FFF2-40B4-BE49-F238E27FC236}">
                  <a16:creationId xmlns:a16="http://schemas.microsoft.com/office/drawing/2014/main" id="{39E6FE4E-67A1-765F-7362-B2C43B75C0D7}"/>
                </a:ext>
              </a:extLst>
            </p:cNvPr>
            <p:cNvSpPr txBox="1"/>
            <p:nvPr/>
          </p:nvSpPr>
          <p:spPr>
            <a:xfrm>
              <a:off x="0" y="7999217"/>
              <a:ext cx="2338658" cy="362565"/>
            </a:xfrm>
            <a:prstGeom prst="rect">
              <a:avLst/>
            </a:prstGeom>
            <a:noFill/>
          </p:spPr>
          <p:txBody>
            <a:bodyPr wrap="square" rtlCol="0">
              <a:spAutoFit/>
            </a:bodyPr>
            <a:lstStyle/>
            <a:p>
              <a:pPr algn="ctr"/>
              <a:r>
                <a:rPr lang="en-SG" sz="1943" dirty="0">
                  <a:solidFill>
                    <a:schemeClr val="bg1"/>
                  </a:solidFill>
                  <a:latin typeface="Roboto Condensed Bold" panose="02000000000000000000" pitchFamily="2" charset="0"/>
                  <a:ea typeface="Roboto Condensed Bold" panose="02000000000000000000" pitchFamily="2" charset="0"/>
                </a:rPr>
                <a:t>CONTACT</a:t>
              </a:r>
            </a:p>
          </p:txBody>
        </p:sp>
        <p:sp>
          <p:nvSpPr>
            <p:cNvPr id="28" name="TextBox 13">
              <a:extLst>
                <a:ext uri="{FF2B5EF4-FFF2-40B4-BE49-F238E27FC236}">
                  <a16:creationId xmlns:a16="http://schemas.microsoft.com/office/drawing/2014/main" id="{3B96BD9F-B5CB-B7AE-C8BC-6E36B69D7FFD}"/>
                </a:ext>
              </a:extLst>
            </p:cNvPr>
            <p:cNvSpPr txBox="1"/>
            <p:nvPr/>
          </p:nvSpPr>
          <p:spPr>
            <a:xfrm>
              <a:off x="615636" y="8439289"/>
              <a:ext cx="1649950" cy="1321699"/>
            </a:xfrm>
            <a:prstGeom prst="rect">
              <a:avLst/>
            </a:prstGeom>
            <a:noFill/>
          </p:spPr>
          <p:txBody>
            <a:bodyPr wrap="square" rtlCol="0">
              <a:spAutoFit/>
            </a:bodyPr>
            <a:lstStyle/>
            <a:p>
              <a:pPr>
                <a:lnSpc>
                  <a:spcPct val="150000"/>
                </a:lnSpc>
              </a:pPr>
              <a:r>
                <a:rPr lang="en-SG" sz="1187" dirty="0">
                  <a:solidFill>
                    <a:schemeClr val="bg1"/>
                  </a:solidFill>
                  <a:latin typeface="Lato" panose="020F0502020204030203" pitchFamily="34" charset="0"/>
                  <a:ea typeface="Lato" panose="020F0502020204030203" pitchFamily="34" charset="0"/>
                  <a:cs typeface="Lato" panose="020F0502020204030203" pitchFamily="34" charset="0"/>
                </a:rPr>
                <a:t>(0033) 1 02 03 04 05</a:t>
              </a:r>
            </a:p>
            <a:p>
              <a:pPr>
                <a:lnSpc>
                  <a:spcPct val="150000"/>
                </a:lnSpc>
              </a:pPr>
              <a:r>
                <a:rPr lang="en-SG" sz="1187" dirty="0" err="1">
                  <a:solidFill>
                    <a:schemeClr val="bg1"/>
                  </a:solidFill>
                  <a:latin typeface="Lato" panose="020F0502020204030203" pitchFamily="34" charset="0"/>
                  <a:ea typeface="Lato" panose="020F0502020204030203" pitchFamily="34" charset="0"/>
                  <a:cs typeface="Lato" panose="020F0502020204030203" pitchFamily="34" charset="0"/>
                </a:rPr>
                <a:t>monemail@mail.com</a:t>
              </a:r>
              <a:endParaRPr lang="en-SG" sz="1187" dirty="0">
                <a:solidFill>
                  <a:schemeClr val="bg1"/>
                </a:solidFill>
                <a:latin typeface="Lato" panose="020F0502020204030203" pitchFamily="34" charset="0"/>
                <a:ea typeface="Lato" panose="020F0502020204030203" pitchFamily="34" charset="0"/>
                <a:cs typeface="Lato" panose="020F0502020204030203" pitchFamily="34" charset="0"/>
              </a:endParaRPr>
            </a:p>
            <a:p>
              <a:pPr>
                <a:lnSpc>
                  <a:spcPct val="150000"/>
                </a:lnSpc>
              </a:pPr>
              <a:r>
                <a:rPr lang="en-SG" sz="1187" dirty="0">
                  <a:solidFill>
                    <a:schemeClr val="bg1"/>
                  </a:solidFill>
                  <a:latin typeface="Lato" panose="020F0502020204030203" pitchFamily="34" charset="0"/>
                  <a:ea typeface="Lato" panose="020F0502020204030203" pitchFamily="34" charset="0"/>
                  <a:cs typeface="Lato" panose="020F0502020204030203" pitchFamily="34" charset="0"/>
                </a:rPr>
                <a:t>20 rue de la </a:t>
              </a:r>
              <a:r>
                <a:rPr lang="en-SG" sz="1187" dirty="0" err="1">
                  <a:solidFill>
                    <a:schemeClr val="bg1"/>
                  </a:solidFill>
                  <a:latin typeface="Lato" panose="020F0502020204030203" pitchFamily="34" charset="0"/>
                  <a:ea typeface="Lato" panose="020F0502020204030203" pitchFamily="34" charset="0"/>
                  <a:cs typeface="Lato" panose="020F0502020204030203" pitchFamily="34" charset="0"/>
                </a:rPr>
                <a:t>Réussite</a:t>
              </a:r>
              <a:br>
                <a:rPr lang="en-SG" sz="1187" dirty="0">
                  <a:solidFill>
                    <a:schemeClr val="bg1"/>
                  </a:solidFill>
                  <a:latin typeface="Lato" panose="020F0502020204030203" pitchFamily="34" charset="0"/>
                  <a:ea typeface="Lato" panose="020F0502020204030203" pitchFamily="34" charset="0"/>
                  <a:cs typeface="Lato" panose="020F0502020204030203" pitchFamily="34" charset="0"/>
                </a:rPr>
              </a:br>
              <a:r>
                <a:rPr lang="en-SG" sz="1187" dirty="0">
                  <a:solidFill>
                    <a:schemeClr val="bg1"/>
                  </a:solidFill>
                  <a:latin typeface="Lato" panose="020F0502020204030203" pitchFamily="34" charset="0"/>
                  <a:ea typeface="Lato" panose="020F0502020204030203" pitchFamily="34" charset="0"/>
                  <a:cs typeface="Lato" panose="020F0502020204030203" pitchFamily="34" charset="0"/>
                </a:rPr>
                <a:t>75012 Paris</a:t>
              </a:r>
            </a:p>
            <a:p>
              <a:pPr marL="185046" indent="-185046" algn="ctr">
                <a:lnSpc>
                  <a:spcPct val="150000"/>
                </a:lnSpc>
                <a:buFont typeface="Wingdings" panose="05000000000000000000" pitchFamily="2" charset="2"/>
                <a:buChar char="§"/>
              </a:pPr>
              <a:endParaRPr lang="en-SG" sz="1187"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cxnSp>
        <p:nvCxnSpPr>
          <p:cNvPr id="32" name="Straight Connector 17">
            <a:extLst>
              <a:ext uri="{FF2B5EF4-FFF2-40B4-BE49-F238E27FC236}">
                <a16:creationId xmlns:a16="http://schemas.microsoft.com/office/drawing/2014/main" id="{BDEA497F-E491-DBE3-5E57-3BD339170958}"/>
              </a:ext>
            </a:extLst>
          </p:cNvPr>
          <p:cNvCxnSpPr/>
          <p:nvPr/>
        </p:nvCxnSpPr>
        <p:spPr>
          <a:xfrm>
            <a:off x="4925653" y="3402021"/>
            <a:ext cx="234397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35" name="Picture 4" descr="Image result for phone icon png">
            <a:extLst>
              <a:ext uri="{FF2B5EF4-FFF2-40B4-BE49-F238E27FC236}">
                <a16:creationId xmlns:a16="http://schemas.microsoft.com/office/drawing/2014/main" id="{ADF4DEB7-C873-8A6F-3E81-B7C84E7D1330}"/>
              </a:ext>
            </a:extLst>
          </p:cNvPr>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99365" l="10000" r="90000"/>
                    </a14:imgEffect>
                  </a14:imgLayer>
                </a14:imgProps>
              </a:ext>
              <a:ext uri="{28A0092B-C50C-407E-A947-70E740481C1C}">
                <a14:useLocalDpi xmlns:a14="http://schemas.microsoft.com/office/drawing/2010/main" val="0"/>
              </a:ext>
            </a:extLst>
          </a:blip>
          <a:srcRect/>
          <a:stretch>
            <a:fillRect/>
          </a:stretch>
        </p:blipFill>
        <p:spPr bwMode="auto">
          <a:xfrm>
            <a:off x="5071106" y="7658472"/>
            <a:ext cx="362139" cy="190122"/>
          </a:xfrm>
          <a:prstGeom prst="rect">
            <a:avLst/>
          </a:prstGeom>
          <a:noFill/>
        </p:spPr>
      </p:pic>
      <p:pic>
        <p:nvPicPr>
          <p:cNvPr id="36" name="Picture 6" descr="Image result for email icon png">
            <a:extLst>
              <a:ext uri="{FF2B5EF4-FFF2-40B4-BE49-F238E27FC236}">
                <a16:creationId xmlns:a16="http://schemas.microsoft.com/office/drawing/2014/main" id="{2283709E-36AD-2756-6B6B-625E60E1FBC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66591" y="7951541"/>
            <a:ext cx="171169" cy="122243"/>
          </a:xfrm>
          <a:prstGeom prst="rect">
            <a:avLst/>
          </a:prstGeom>
          <a:noFill/>
        </p:spPr>
      </p:pic>
      <p:pic>
        <p:nvPicPr>
          <p:cNvPr id="37" name="Picture 12" descr="Image result for address icon png">
            <a:extLst>
              <a:ext uri="{FF2B5EF4-FFF2-40B4-BE49-F238E27FC236}">
                <a16:creationId xmlns:a16="http://schemas.microsoft.com/office/drawing/2014/main" id="{ECD0BCF8-AA2B-B35C-4B8D-D84A83D6BED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173161" y="8226488"/>
            <a:ext cx="158026" cy="201648"/>
          </a:xfrm>
          <a:prstGeom prst="rect">
            <a:avLst/>
          </a:prstGeom>
          <a:noFill/>
        </p:spPr>
      </p:pic>
      <p:sp>
        <p:nvSpPr>
          <p:cNvPr id="38" name="ZoneTexte 37">
            <a:extLst>
              <a:ext uri="{FF2B5EF4-FFF2-40B4-BE49-F238E27FC236}">
                <a16:creationId xmlns:a16="http://schemas.microsoft.com/office/drawing/2014/main" id="{0A371DE9-274F-458D-79AF-D7382F394CAB}"/>
              </a:ext>
            </a:extLst>
          </p:cNvPr>
          <p:cNvSpPr txBox="1"/>
          <p:nvPr/>
        </p:nvSpPr>
        <p:spPr>
          <a:xfrm>
            <a:off x="4685035" y="3528039"/>
            <a:ext cx="2871259" cy="738664"/>
          </a:xfrm>
          <a:prstGeom prst="rect">
            <a:avLst/>
          </a:prstGeom>
          <a:noFill/>
        </p:spPr>
        <p:txBody>
          <a:bodyPr wrap="square">
            <a:spAutoFit/>
          </a:bodyPr>
          <a:lstStyle/>
          <a:p>
            <a:pPr algn="ctr"/>
            <a:r>
              <a:rPr lang="fr-FR" sz="1400" b="1" dirty="0">
                <a:solidFill>
                  <a:schemeClr val="bg1"/>
                </a:solidFill>
              </a:rPr>
              <a:t>Manipulateur Radio - Spécialisée en Imagerie Musculosquelettique | 12 ans d'expérience</a:t>
            </a:r>
          </a:p>
        </p:txBody>
      </p:sp>
      <p:grpSp>
        <p:nvGrpSpPr>
          <p:cNvPr id="39" name="Group 14">
            <a:extLst>
              <a:ext uri="{FF2B5EF4-FFF2-40B4-BE49-F238E27FC236}">
                <a16:creationId xmlns:a16="http://schemas.microsoft.com/office/drawing/2014/main" id="{7EDB81B5-F19C-7A89-687A-E81046C3A21D}"/>
              </a:ext>
            </a:extLst>
          </p:cNvPr>
          <p:cNvGrpSpPr/>
          <p:nvPr/>
        </p:nvGrpSpPr>
        <p:grpSpPr>
          <a:xfrm>
            <a:off x="4777064" y="8946312"/>
            <a:ext cx="2683094" cy="1270633"/>
            <a:chOff x="141662" y="4216869"/>
            <a:chExt cx="2240924" cy="1177245"/>
          </a:xfrm>
        </p:grpSpPr>
        <p:sp>
          <p:nvSpPr>
            <p:cNvPr id="40" name="TextBox 6">
              <a:extLst>
                <a:ext uri="{FF2B5EF4-FFF2-40B4-BE49-F238E27FC236}">
                  <a16:creationId xmlns:a16="http://schemas.microsoft.com/office/drawing/2014/main" id="{D6AEC475-351B-5EFB-FD81-AEA3D3976BCC}"/>
                </a:ext>
              </a:extLst>
            </p:cNvPr>
            <p:cNvSpPr txBox="1"/>
            <p:nvPr/>
          </p:nvSpPr>
          <p:spPr>
            <a:xfrm>
              <a:off x="141662" y="4216869"/>
              <a:ext cx="2240924" cy="362565"/>
            </a:xfrm>
            <a:prstGeom prst="rect">
              <a:avLst/>
            </a:prstGeom>
            <a:noFill/>
          </p:spPr>
          <p:txBody>
            <a:bodyPr wrap="square" rtlCol="0">
              <a:spAutoFit/>
            </a:bodyPr>
            <a:lstStyle/>
            <a:p>
              <a:pPr algn="ctr"/>
              <a:r>
                <a:rPr lang="en-SG" sz="1943" dirty="0">
                  <a:solidFill>
                    <a:schemeClr val="bg1"/>
                  </a:solidFill>
                  <a:latin typeface="Roboto Condensed Bold" panose="02000000000000000000" pitchFamily="2" charset="0"/>
                  <a:ea typeface="Roboto Condensed Bold" panose="02000000000000000000" pitchFamily="2" charset="0"/>
                </a:rPr>
                <a:t>LANGUES</a:t>
              </a:r>
            </a:p>
          </p:txBody>
        </p:sp>
        <p:sp>
          <p:nvSpPr>
            <p:cNvPr id="41" name="TextBox 8">
              <a:extLst>
                <a:ext uri="{FF2B5EF4-FFF2-40B4-BE49-F238E27FC236}">
                  <a16:creationId xmlns:a16="http://schemas.microsoft.com/office/drawing/2014/main" id="{CAC72CD7-AD21-C9AD-0406-00884AE2CE5E}"/>
                </a:ext>
              </a:extLst>
            </p:cNvPr>
            <p:cNvSpPr txBox="1"/>
            <p:nvPr/>
          </p:nvSpPr>
          <p:spPr>
            <a:xfrm>
              <a:off x="210885" y="4624193"/>
              <a:ext cx="2102476" cy="769921"/>
            </a:xfrm>
            <a:prstGeom prst="rect">
              <a:avLst/>
            </a:prstGeom>
            <a:noFill/>
          </p:spPr>
          <p:txBody>
            <a:bodyPr wrap="square" rtlCol="0">
              <a:spAutoFit/>
            </a:bodyPr>
            <a:lstStyle/>
            <a:p>
              <a:pPr marL="171450" indent="-171450" algn="ctr">
                <a:buFont typeface="Arial" panose="020B0604020202020204" pitchFamily="34" charset="0"/>
                <a:buChar char="•"/>
              </a:pPr>
              <a:r>
                <a:rPr lang="fr-FR" sz="1200" dirty="0">
                  <a:solidFill>
                    <a:schemeClr val="bg1"/>
                  </a:solidFill>
                </a:rPr>
                <a:t>Français - Langue maternelle</a:t>
              </a:r>
            </a:p>
            <a:p>
              <a:pPr marL="171450" indent="-171450" algn="ctr">
                <a:buFont typeface="Arial" panose="020B0604020202020204" pitchFamily="34" charset="0"/>
                <a:buChar char="•"/>
              </a:pPr>
              <a:r>
                <a:rPr lang="fr-FR" sz="1200" dirty="0">
                  <a:solidFill>
                    <a:schemeClr val="bg1"/>
                  </a:solidFill>
                </a:rPr>
                <a:t>Anglais - Niveau B2 (Cadre européen commun de référence pour les langues)</a:t>
              </a:r>
            </a:p>
          </p:txBody>
        </p:sp>
      </p:grpSp>
      <p:pic>
        <p:nvPicPr>
          <p:cNvPr id="42" name="Image 41" descr="Une image contenant Visage humain, habits, personne, sourire&#10;&#10;Description générée automatiquement">
            <a:extLst>
              <a:ext uri="{FF2B5EF4-FFF2-40B4-BE49-F238E27FC236}">
                <a16:creationId xmlns:a16="http://schemas.microsoft.com/office/drawing/2014/main" id="{616770EF-FCD4-8575-3A25-E28C2E4A947D}"/>
              </a:ext>
            </a:extLst>
          </p:cNvPr>
          <p:cNvPicPr>
            <a:picLocks noChangeAspect="1"/>
          </p:cNvPicPr>
          <p:nvPr/>
        </p:nvPicPr>
        <p:blipFill rotWithShape="1">
          <a:blip r:embed="rId7"/>
          <a:srcRect r="34100"/>
          <a:stretch/>
        </p:blipFill>
        <p:spPr>
          <a:xfrm>
            <a:off x="5173161" y="253159"/>
            <a:ext cx="1767734" cy="1790414"/>
          </a:xfrm>
          <a:prstGeom prst="ellipse">
            <a:avLst/>
          </a:prstGeom>
          <a:ln w="38100">
            <a:solidFill>
              <a:schemeClr val="tx1"/>
            </a:solidFill>
          </a:ln>
        </p:spPr>
      </p:pic>
    </p:spTree>
    <p:extLst>
      <p:ext uri="{BB962C8B-B14F-4D97-AF65-F5344CB8AC3E}">
        <p14:creationId xmlns:p14="http://schemas.microsoft.com/office/powerpoint/2010/main" val="4199610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518390" y="743980"/>
            <a:ext cx="6522895" cy="9165066"/>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396"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396" dirty="0">
                <a:solidFill>
                  <a:schemeClr val="tx1">
                    <a:lumMod val="50000"/>
                    <a:lumOff val="50000"/>
                  </a:schemeClr>
                </a:solidFill>
              </a:rPr>
            </a:br>
            <a:r>
              <a:rPr lang="fr-FR" sz="2396" dirty="0" err="1">
                <a:solidFill>
                  <a:schemeClr val="tx1">
                    <a:lumMod val="50000"/>
                    <a:lumOff val="50000"/>
                  </a:schemeClr>
                </a:solidFill>
              </a:rPr>
              <a:t>Disclaimer</a:t>
            </a:r>
            <a:r>
              <a:rPr lang="fr-FR" sz="2396" dirty="0">
                <a:solidFill>
                  <a:schemeClr val="tx1">
                    <a:lumMod val="50000"/>
                    <a:lumOff val="50000"/>
                  </a:schemeClr>
                </a:solidFill>
              </a:rPr>
              <a:t> : Les modèles disponibles sur notre site fournis "en l'état" et sans garantie.</a:t>
            </a:r>
          </a:p>
          <a:p>
            <a:pPr marL="0" indent="0">
              <a:buNone/>
            </a:pPr>
            <a:endParaRPr lang="fr-FR" sz="2396" dirty="0">
              <a:solidFill>
                <a:schemeClr val="tx1">
                  <a:lumMod val="50000"/>
                  <a:lumOff val="50000"/>
                </a:schemeClr>
              </a:solidFill>
            </a:endParaRPr>
          </a:p>
          <a:p>
            <a:pPr marL="0" indent="0" algn="ctr">
              <a:buNone/>
            </a:pPr>
            <a:r>
              <a:rPr lang="fr-FR" sz="2396" dirty="0" err="1"/>
              <a:t>Créeruncv.com</a:t>
            </a:r>
            <a:r>
              <a:rPr lang="fr-FR" sz="2396"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39</TotalTime>
  <Words>675</Words>
  <Application>Microsoft Macintosh PowerPoint</Application>
  <PresentationFormat>Personnalisé</PresentationFormat>
  <Paragraphs>82</Paragraphs>
  <Slides>2</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vt:i4>
      </vt:variant>
    </vt:vector>
  </HeadingPairs>
  <TitlesOfParts>
    <vt:vector size="10" baseType="lpstr">
      <vt:lpstr>Arial</vt:lpstr>
      <vt:lpstr>Calibri</vt:lpstr>
      <vt:lpstr>Calibri Light</vt:lpstr>
      <vt:lpstr>Georgia</vt:lpstr>
      <vt:lpstr>Lato</vt:lpstr>
      <vt:lpstr>Roboto Condensed Bold</vt:lpstr>
      <vt:lpstr>Wingdings</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22</cp:revision>
  <dcterms:created xsi:type="dcterms:W3CDTF">2023-09-25T22:41:58Z</dcterms:created>
  <dcterms:modified xsi:type="dcterms:W3CDTF">2023-10-05T15:26:36Z</dcterms:modified>
</cp:coreProperties>
</file>