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13AFC"/>
    <a:srgbClr val="9933FF"/>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99" autoAdjust="0"/>
    <p:restoredTop sz="94660"/>
  </p:normalViewPr>
  <p:slideViewPr>
    <p:cSldViewPr snapToGrid="0" showGuides="1">
      <p:cViewPr>
        <p:scale>
          <a:sx n="190" d="100"/>
          <a:sy n="190" d="100"/>
        </p:scale>
        <p:origin x="3368" y="-2008"/>
      </p:cViewPr>
      <p:guideLst>
        <p:guide orient="horz" pos="31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76ABBD-F1A1-4B29-8DD2-CE770A1B5F99}" type="datetimeFigureOut">
              <a:rPr lang="en-US" smtClean="0"/>
              <a:t>4/24/23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9595AD-5070-444F-91C1-843B0B3EB4AD}" type="slidenum">
              <a:rPr lang="en-US" smtClean="0"/>
              <a:t>‹N°›</a:t>
            </a:fld>
            <a:endParaRPr lang="en-US"/>
          </a:p>
        </p:txBody>
      </p:sp>
    </p:spTree>
    <p:extLst>
      <p:ext uri="{BB962C8B-B14F-4D97-AF65-F5344CB8AC3E}">
        <p14:creationId xmlns:p14="http://schemas.microsoft.com/office/powerpoint/2010/main" val="104658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76ABBD-F1A1-4B29-8DD2-CE770A1B5F99}" type="datetimeFigureOut">
              <a:rPr lang="en-US" smtClean="0"/>
              <a:t>4/24/23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9595AD-5070-444F-91C1-843B0B3EB4AD}" type="slidenum">
              <a:rPr lang="en-US" smtClean="0"/>
              <a:t>‹N°›</a:t>
            </a:fld>
            <a:endParaRPr lang="en-US"/>
          </a:p>
        </p:txBody>
      </p:sp>
    </p:spTree>
    <p:extLst>
      <p:ext uri="{BB962C8B-B14F-4D97-AF65-F5344CB8AC3E}">
        <p14:creationId xmlns:p14="http://schemas.microsoft.com/office/powerpoint/2010/main" val="3741158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76ABBD-F1A1-4B29-8DD2-CE770A1B5F99}" type="datetimeFigureOut">
              <a:rPr lang="en-US" smtClean="0"/>
              <a:t>4/24/23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9595AD-5070-444F-91C1-843B0B3EB4AD}" type="slidenum">
              <a:rPr lang="en-US" smtClean="0"/>
              <a:t>‹N°›</a:t>
            </a:fld>
            <a:endParaRPr lang="en-US"/>
          </a:p>
        </p:txBody>
      </p:sp>
    </p:spTree>
    <p:extLst>
      <p:ext uri="{BB962C8B-B14F-4D97-AF65-F5344CB8AC3E}">
        <p14:creationId xmlns:p14="http://schemas.microsoft.com/office/powerpoint/2010/main" val="3744367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76ABBD-F1A1-4B29-8DD2-CE770A1B5F99}" type="datetimeFigureOut">
              <a:rPr lang="en-US" smtClean="0"/>
              <a:t>4/24/23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9595AD-5070-444F-91C1-843B0B3EB4AD}" type="slidenum">
              <a:rPr lang="en-US" smtClean="0"/>
              <a:t>‹N°›</a:t>
            </a:fld>
            <a:endParaRPr lang="en-US"/>
          </a:p>
        </p:txBody>
      </p:sp>
    </p:spTree>
    <p:extLst>
      <p:ext uri="{BB962C8B-B14F-4D97-AF65-F5344CB8AC3E}">
        <p14:creationId xmlns:p14="http://schemas.microsoft.com/office/powerpoint/2010/main" val="4093060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76ABBD-F1A1-4B29-8DD2-CE770A1B5F99}" type="datetimeFigureOut">
              <a:rPr lang="en-US" smtClean="0"/>
              <a:t>4/24/23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9595AD-5070-444F-91C1-843B0B3EB4AD}" type="slidenum">
              <a:rPr lang="en-US" smtClean="0"/>
              <a:t>‹N°›</a:t>
            </a:fld>
            <a:endParaRPr lang="en-US"/>
          </a:p>
        </p:txBody>
      </p:sp>
    </p:spTree>
    <p:extLst>
      <p:ext uri="{BB962C8B-B14F-4D97-AF65-F5344CB8AC3E}">
        <p14:creationId xmlns:p14="http://schemas.microsoft.com/office/powerpoint/2010/main" val="3897688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76ABBD-F1A1-4B29-8DD2-CE770A1B5F99}" type="datetimeFigureOut">
              <a:rPr lang="en-US" smtClean="0"/>
              <a:t>4/24/23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9595AD-5070-444F-91C1-843B0B3EB4AD}" type="slidenum">
              <a:rPr lang="en-US" smtClean="0"/>
              <a:t>‹N°›</a:t>
            </a:fld>
            <a:endParaRPr lang="en-US"/>
          </a:p>
        </p:txBody>
      </p:sp>
    </p:spTree>
    <p:extLst>
      <p:ext uri="{BB962C8B-B14F-4D97-AF65-F5344CB8AC3E}">
        <p14:creationId xmlns:p14="http://schemas.microsoft.com/office/powerpoint/2010/main" val="348932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76ABBD-F1A1-4B29-8DD2-CE770A1B5F99}" type="datetimeFigureOut">
              <a:rPr lang="en-US" smtClean="0"/>
              <a:t>4/24/23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9595AD-5070-444F-91C1-843B0B3EB4AD}" type="slidenum">
              <a:rPr lang="en-US" smtClean="0"/>
              <a:t>‹N°›</a:t>
            </a:fld>
            <a:endParaRPr lang="en-US"/>
          </a:p>
        </p:txBody>
      </p:sp>
    </p:spTree>
    <p:extLst>
      <p:ext uri="{BB962C8B-B14F-4D97-AF65-F5344CB8AC3E}">
        <p14:creationId xmlns:p14="http://schemas.microsoft.com/office/powerpoint/2010/main" val="3168950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76ABBD-F1A1-4B29-8DD2-CE770A1B5F99}" type="datetimeFigureOut">
              <a:rPr lang="en-US" smtClean="0"/>
              <a:t>4/24/23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9595AD-5070-444F-91C1-843B0B3EB4AD}" type="slidenum">
              <a:rPr lang="en-US" smtClean="0"/>
              <a:t>‹N°›</a:t>
            </a:fld>
            <a:endParaRPr lang="en-US"/>
          </a:p>
        </p:txBody>
      </p:sp>
    </p:spTree>
    <p:extLst>
      <p:ext uri="{BB962C8B-B14F-4D97-AF65-F5344CB8AC3E}">
        <p14:creationId xmlns:p14="http://schemas.microsoft.com/office/powerpoint/2010/main" val="462371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76ABBD-F1A1-4B29-8DD2-CE770A1B5F99}" type="datetimeFigureOut">
              <a:rPr lang="en-US" smtClean="0"/>
              <a:t>4/24/23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9595AD-5070-444F-91C1-843B0B3EB4AD}" type="slidenum">
              <a:rPr lang="en-US" smtClean="0"/>
              <a:t>‹N°›</a:t>
            </a:fld>
            <a:endParaRPr lang="en-US"/>
          </a:p>
        </p:txBody>
      </p:sp>
    </p:spTree>
    <p:extLst>
      <p:ext uri="{BB962C8B-B14F-4D97-AF65-F5344CB8AC3E}">
        <p14:creationId xmlns:p14="http://schemas.microsoft.com/office/powerpoint/2010/main" val="4277040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676ABBD-F1A1-4B29-8DD2-CE770A1B5F99}" type="datetimeFigureOut">
              <a:rPr lang="en-US" smtClean="0"/>
              <a:t>4/24/23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9595AD-5070-444F-91C1-843B0B3EB4AD}" type="slidenum">
              <a:rPr lang="en-US" smtClean="0"/>
              <a:t>‹N°›</a:t>
            </a:fld>
            <a:endParaRPr lang="en-US"/>
          </a:p>
        </p:txBody>
      </p:sp>
    </p:spTree>
    <p:extLst>
      <p:ext uri="{BB962C8B-B14F-4D97-AF65-F5344CB8AC3E}">
        <p14:creationId xmlns:p14="http://schemas.microsoft.com/office/powerpoint/2010/main" val="934358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676ABBD-F1A1-4B29-8DD2-CE770A1B5F99}" type="datetimeFigureOut">
              <a:rPr lang="en-US" smtClean="0"/>
              <a:t>4/24/23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9595AD-5070-444F-91C1-843B0B3EB4AD}" type="slidenum">
              <a:rPr lang="en-US" smtClean="0"/>
              <a:t>‹N°›</a:t>
            </a:fld>
            <a:endParaRPr lang="en-US"/>
          </a:p>
        </p:txBody>
      </p:sp>
    </p:spTree>
    <p:extLst>
      <p:ext uri="{BB962C8B-B14F-4D97-AF65-F5344CB8AC3E}">
        <p14:creationId xmlns:p14="http://schemas.microsoft.com/office/powerpoint/2010/main" val="2754458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676ABBD-F1A1-4B29-8DD2-CE770A1B5F99}" type="datetimeFigureOut">
              <a:rPr lang="en-US" smtClean="0"/>
              <a:t>4/24/23</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09595AD-5070-444F-91C1-843B0B3EB4AD}" type="slidenum">
              <a:rPr lang="en-US" smtClean="0"/>
              <a:t>‹N°›</a:t>
            </a:fld>
            <a:endParaRPr lang="en-US"/>
          </a:p>
        </p:txBody>
      </p:sp>
    </p:spTree>
    <p:extLst>
      <p:ext uri="{BB962C8B-B14F-4D97-AF65-F5344CB8AC3E}">
        <p14:creationId xmlns:p14="http://schemas.microsoft.com/office/powerpoint/2010/main" val="642888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2135355"/>
            <a:ext cx="6858000" cy="31173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venir Book" panose="02000503020000020003" pitchFamily="2" charset="0"/>
            </a:endParaRPr>
          </a:p>
        </p:txBody>
      </p:sp>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t="31316" b="42511"/>
          <a:stretch/>
        </p:blipFill>
        <p:spPr>
          <a:xfrm>
            <a:off x="0" y="0"/>
            <a:ext cx="6858000" cy="2138886"/>
          </a:xfrm>
          <a:prstGeom prst="rect">
            <a:avLst/>
          </a:prstGeom>
        </p:spPr>
      </p:pic>
      <p:sp>
        <p:nvSpPr>
          <p:cNvPr id="9" name="Rectangle 8"/>
          <p:cNvSpPr/>
          <p:nvPr/>
        </p:nvSpPr>
        <p:spPr>
          <a:xfrm>
            <a:off x="0" y="0"/>
            <a:ext cx="6858000" cy="2138886"/>
          </a:xfrm>
          <a:prstGeom prst="rect">
            <a:avLst/>
          </a:prstGeom>
          <a:solidFill>
            <a:schemeClr val="tx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venir Book" panose="02000503020000020003" pitchFamily="2" charset="0"/>
            </a:endParaRPr>
          </a:p>
        </p:txBody>
      </p:sp>
      <p:sp>
        <p:nvSpPr>
          <p:cNvPr id="8" name="Rectangle 7"/>
          <p:cNvSpPr/>
          <p:nvPr/>
        </p:nvSpPr>
        <p:spPr>
          <a:xfrm>
            <a:off x="317500" y="0"/>
            <a:ext cx="2362200" cy="9906000"/>
          </a:xfrm>
          <a:prstGeom prst="rect">
            <a:avLst/>
          </a:prstGeom>
          <a:solidFill>
            <a:srgbClr val="713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venir Book" panose="02000503020000020003" pitchFamily="2" charset="0"/>
            </a:endParaRPr>
          </a:p>
        </p:txBody>
      </p:sp>
      <p:sp>
        <p:nvSpPr>
          <p:cNvPr id="4" name="TextBox 3"/>
          <p:cNvSpPr txBox="1"/>
          <p:nvPr/>
        </p:nvSpPr>
        <p:spPr>
          <a:xfrm>
            <a:off x="3075128" y="190598"/>
            <a:ext cx="2523127" cy="923330"/>
          </a:xfrm>
          <a:prstGeom prst="rect">
            <a:avLst/>
          </a:prstGeom>
          <a:noFill/>
        </p:spPr>
        <p:txBody>
          <a:bodyPr wrap="none" lIns="0" tIns="0" rIns="0" bIns="0" rtlCol="0" anchor="b">
            <a:spAutoFit/>
          </a:bodyPr>
          <a:lstStyle/>
          <a:p>
            <a:r>
              <a:rPr lang="en-US" sz="2800" dirty="0">
                <a:solidFill>
                  <a:schemeClr val="bg1"/>
                </a:solidFill>
                <a:latin typeface="Avenir Book" panose="02000503020000020003" pitchFamily="2" charset="0"/>
              </a:rPr>
              <a:t>MELISA</a:t>
            </a:r>
          </a:p>
          <a:p>
            <a:r>
              <a:rPr lang="en-US" sz="3200" b="1" dirty="0">
                <a:solidFill>
                  <a:schemeClr val="bg1"/>
                </a:solidFill>
                <a:latin typeface="Avenir Book" panose="02000503020000020003" pitchFamily="2" charset="0"/>
              </a:rPr>
              <a:t>DESIGNEUSE</a:t>
            </a:r>
          </a:p>
        </p:txBody>
      </p:sp>
      <p:sp>
        <p:nvSpPr>
          <p:cNvPr id="12" name="Rectangle 11"/>
          <p:cNvSpPr/>
          <p:nvPr/>
        </p:nvSpPr>
        <p:spPr>
          <a:xfrm>
            <a:off x="3071387" y="1302946"/>
            <a:ext cx="3045193" cy="369332"/>
          </a:xfrm>
          <a:prstGeom prst="rect">
            <a:avLst/>
          </a:prstGeom>
          <a:solidFill>
            <a:srgbClr val="713AFC"/>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182880" tIns="91440" rIns="182880" bIns="91440" rtlCol="0" anchor="ctr">
            <a:spAutoFit/>
          </a:bodyPr>
          <a:lstStyle/>
          <a:p>
            <a:r>
              <a:rPr lang="en-US" sz="1200" b="1" dirty="0" err="1">
                <a:latin typeface="Avenir Book" panose="02000503020000020003" pitchFamily="2" charset="0"/>
              </a:rPr>
              <a:t>Graphiste</a:t>
            </a:r>
            <a:r>
              <a:rPr lang="en-US" sz="1200" b="1" dirty="0">
                <a:latin typeface="Avenir Book" panose="02000503020000020003" pitchFamily="2" charset="0"/>
              </a:rPr>
              <a:t> </a:t>
            </a:r>
            <a:r>
              <a:rPr lang="en-US" sz="1200" b="1" dirty="0" err="1">
                <a:latin typeface="Avenir Book" panose="02000503020000020003" pitchFamily="2" charset="0"/>
              </a:rPr>
              <a:t>créatif</a:t>
            </a:r>
            <a:r>
              <a:rPr lang="en-US" sz="1200" b="1" dirty="0">
                <a:latin typeface="Avenir Book" panose="02000503020000020003" pitchFamily="2" charset="0"/>
              </a:rPr>
              <a:t> – 15 </a:t>
            </a:r>
            <a:r>
              <a:rPr lang="en-US" sz="1200" b="1" dirty="0" err="1">
                <a:latin typeface="Avenir Book" panose="02000503020000020003" pitchFamily="2" charset="0"/>
              </a:rPr>
              <a:t>ans</a:t>
            </a:r>
            <a:r>
              <a:rPr lang="en-US" sz="1200" b="1" dirty="0">
                <a:latin typeface="Avenir Book" panose="02000503020000020003" pitchFamily="2" charset="0"/>
              </a:rPr>
              <a:t> </a:t>
            </a:r>
            <a:r>
              <a:rPr lang="en-US" sz="1200" b="1" dirty="0" err="1">
                <a:latin typeface="Avenir Book" panose="02000503020000020003" pitchFamily="2" charset="0"/>
              </a:rPr>
              <a:t>d’expérience</a:t>
            </a:r>
            <a:endParaRPr lang="en-US" sz="1200" b="1" dirty="0">
              <a:latin typeface="Avenir Book" panose="02000503020000020003" pitchFamily="2" charset="0"/>
            </a:endParaRPr>
          </a:p>
        </p:txBody>
      </p:sp>
      <p:grpSp>
        <p:nvGrpSpPr>
          <p:cNvPr id="24" name="Group 23"/>
          <p:cNvGrpSpPr/>
          <p:nvPr/>
        </p:nvGrpSpPr>
        <p:grpSpPr>
          <a:xfrm>
            <a:off x="3026359" y="2363526"/>
            <a:ext cx="3504483" cy="1090811"/>
            <a:chOff x="3036019" y="2918907"/>
            <a:chExt cx="3311854" cy="1090811"/>
          </a:xfrm>
        </p:grpSpPr>
        <p:sp>
          <p:nvSpPr>
            <p:cNvPr id="11" name="TextBox 10"/>
            <p:cNvSpPr txBox="1"/>
            <p:nvPr/>
          </p:nvSpPr>
          <p:spPr>
            <a:xfrm>
              <a:off x="3036019" y="2918907"/>
              <a:ext cx="828753" cy="215444"/>
            </a:xfrm>
            <a:prstGeom prst="rect">
              <a:avLst/>
            </a:prstGeom>
            <a:noFill/>
          </p:spPr>
          <p:txBody>
            <a:bodyPr wrap="none" lIns="0" tIns="0" rIns="0" bIns="0" rtlCol="0">
              <a:spAutoFit/>
            </a:bodyPr>
            <a:lstStyle/>
            <a:p>
              <a:r>
                <a:rPr lang="en-US" sz="1400" b="1" spc="300" dirty="0">
                  <a:solidFill>
                    <a:schemeClr val="bg1"/>
                  </a:solidFill>
                  <a:latin typeface="Avenir Book" panose="02000503020000020003" pitchFamily="2" charset="0"/>
                </a:rPr>
                <a:t>PROFIL</a:t>
              </a:r>
            </a:p>
          </p:txBody>
        </p:sp>
        <p:sp>
          <p:nvSpPr>
            <p:cNvPr id="13" name="TextBox 12"/>
            <p:cNvSpPr txBox="1"/>
            <p:nvPr/>
          </p:nvSpPr>
          <p:spPr>
            <a:xfrm>
              <a:off x="3036020" y="3178721"/>
              <a:ext cx="3311853" cy="830997"/>
            </a:xfrm>
            <a:prstGeom prst="rect">
              <a:avLst/>
            </a:prstGeom>
            <a:noFill/>
          </p:spPr>
          <p:txBody>
            <a:bodyPr wrap="square" lIns="0" tIns="0" rIns="0" bIns="0" rtlCol="0">
              <a:spAutoFit/>
            </a:bodyPr>
            <a:lstStyle/>
            <a:p>
              <a:r>
                <a:rPr lang="fr-FR" sz="900" dirty="0">
                  <a:solidFill>
                    <a:schemeClr val="bg1"/>
                  </a:solidFill>
                  <a:latin typeface="Avenir Book" panose="02000503020000020003" pitchFamily="2" charset="0"/>
                </a:rPr>
                <a:t>Graphiste créatif et passionné avec plus de 15 ans d'expérience dans le design graphique. Spécialisé dans la création de marques, de supports visuels pour des campagnes publicitaires et de design d'interfaces utilisateur. Solide expérience dans la gestion de projets, la supervision d'équipes créatives et la coordination avec les clients pour garantir leur satisfaction.</a:t>
              </a:r>
              <a:endParaRPr lang="en-US" sz="900" dirty="0">
                <a:solidFill>
                  <a:schemeClr val="bg1"/>
                </a:solidFill>
                <a:latin typeface="Avenir Book" panose="02000503020000020003" pitchFamily="2" charset="0"/>
              </a:endParaRPr>
            </a:p>
          </p:txBody>
        </p:sp>
      </p:grpSp>
      <p:grpSp>
        <p:nvGrpSpPr>
          <p:cNvPr id="70" name="Group 69"/>
          <p:cNvGrpSpPr/>
          <p:nvPr/>
        </p:nvGrpSpPr>
        <p:grpSpPr>
          <a:xfrm>
            <a:off x="2994760" y="3623323"/>
            <a:ext cx="3465662" cy="1397791"/>
            <a:chOff x="3036019" y="4077395"/>
            <a:chExt cx="3465662" cy="1397791"/>
          </a:xfrm>
        </p:grpSpPr>
        <p:sp>
          <p:nvSpPr>
            <p:cNvPr id="26" name="TextBox 25"/>
            <p:cNvSpPr txBox="1"/>
            <p:nvPr/>
          </p:nvSpPr>
          <p:spPr>
            <a:xfrm>
              <a:off x="3036019" y="4077395"/>
              <a:ext cx="1245534" cy="215444"/>
            </a:xfrm>
            <a:prstGeom prst="rect">
              <a:avLst/>
            </a:prstGeom>
            <a:noFill/>
          </p:spPr>
          <p:txBody>
            <a:bodyPr wrap="none" lIns="0" tIns="0" rIns="0" bIns="0" rtlCol="0">
              <a:spAutoFit/>
            </a:bodyPr>
            <a:lstStyle/>
            <a:p>
              <a:r>
                <a:rPr lang="en-US" sz="1400" b="1" spc="300" dirty="0">
                  <a:solidFill>
                    <a:schemeClr val="bg1"/>
                  </a:solidFill>
                  <a:latin typeface="Avenir Book" panose="02000503020000020003" pitchFamily="2" charset="0"/>
                </a:rPr>
                <a:t>LOGICIELS</a:t>
              </a:r>
            </a:p>
          </p:txBody>
        </p:sp>
        <p:grpSp>
          <p:nvGrpSpPr>
            <p:cNvPr id="53" name="Group 52"/>
            <p:cNvGrpSpPr/>
            <p:nvPr/>
          </p:nvGrpSpPr>
          <p:grpSpPr>
            <a:xfrm>
              <a:off x="3036019" y="4411617"/>
              <a:ext cx="1678856" cy="1063569"/>
              <a:chOff x="3036019" y="4411617"/>
              <a:chExt cx="1678856" cy="1063569"/>
            </a:xfrm>
          </p:grpSpPr>
          <p:grpSp>
            <p:nvGrpSpPr>
              <p:cNvPr id="41" name="Group 40"/>
              <p:cNvGrpSpPr/>
              <p:nvPr/>
            </p:nvGrpSpPr>
            <p:grpSpPr>
              <a:xfrm>
                <a:off x="3036019" y="4411617"/>
                <a:ext cx="1678856" cy="303963"/>
                <a:chOff x="3036019" y="4411617"/>
                <a:chExt cx="1678856" cy="303963"/>
              </a:xfrm>
            </p:grpSpPr>
            <p:sp>
              <p:nvSpPr>
                <p:cNvPr id="27" name="TextBox 26"/>
                <p:cNvSpPr txBox="1"/>
                <p:nvPr/>
              </p:nvSpPr>
              <p:spPr>
                <a:xfrm>
                  <a:off x="3036019" y="4411617"/>
                  <a:ext cx="559449" cy="138499"/>
                </a:xfrm>
                <a:prstGeom prst="rect">
                  <a:avLst/>
                </a:prstGeom>
                <a:noFill/>
              </p:spPr>
              <p:txBody>
                <a:bodyPr wrap="none" lIns="0" tIns="0" rIns="0" bIns="0" rtlCol="0" anchor="ctr">
                  <a:spAutoFit/>
                </a:bodyPr>
                <a:lstStyle/>
                <a:p>
                  <a:r>
                    <a:rPr lang="en-US" sz="900" b="1" i="1" dirty="0">
                      <a:solidFill>
                        <a:schemeClr val="bg1"/>
                      </a:solidFill>
                      <a:latin typeface="Avenir Book" panose="02000503020000020003" pitchFamily="2" charset="0"/>
                    </a:rPr>
                    <a:t>Photoshop</a:t>
                  </a:r>
                </a:p>
              </p:txBody>
            </p:sp>
            <p:grpSp>
              <p:nvGrpSpPr>
                <p:cNvPr id="40" name="Group 39"/>
                <p:cNvGrpSpPr/>
                <p:nvPr/>
              </p:nvGrpSpPr>
              <p:grpSpPr>
                <a:xfrm>
                  <a:off x="3036019" y="4593729"/>
                  <a:ext cx="1678856" cy="121851"/>
                  <a:chOff x="3655580" y="4419941"/>
                  <a:chExt cx="1678856" cy="121851"/>
                </a:xfrm>
              </p:grpSpPr>
              <p:sp>
                <p:nvSpPr>
                  <p:cNvPr id="37" name="Rounded Rectangle 36"/>
                  <p:cNvSpPr/>
                  <p:nvPr/>
                </p:nvSpPr>
                <p:spPr>
                  <a:xfrm>
                    <a:off x="3655580" y="4419941"/>
                    <a:ext cx="1678856" cy="121851"/>
                  </a:xfrm>
                  <a:prstGeom prst="roundRect">
                    <a:avLst>
                      <a:gd name="adj" fmla="val 50000"/>
                    </a:avLst>
                  </a:prstGeom>
                  <a:solidFill>
                    <a:schemeClr val="tx1">
                      <a:lumMod val="90000"/>
                      <a:lumOff val="1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venir Book" panose="02000503020000020003" pitchFamily="2" charset="0"/>
                    </a:endParaRPr>
                  </a:p>
                </p:txBody>
              </p:sp>
              <p:sp>
                <p:nvSpPr>
                  <p:cNvPr id="39" name="Rounded Rectangle 38"/>
                  <p:cNvSpPr/>
                  <p:nvPr/>
                </p:nvSpPr>
                <p:spPr>
                  <a:xfrm>
                    <a:off x="3680351" y="4440877"/>
                    <a:ext cx="1495335" cy="79978"/>
                  </a:xfrm>
                  <a:prstGeom prst="roundRect">
                    <a:avLst>
                      <a:gd name="adj" fmla="val 50000"/>
                    </a:avLst>
                  </a:prstGeom>
                  <a:solidFill>
                    <a:srgbClr val="713AFC"/>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venir Book" panose="02000503020000020003" pitchFamily="2" charset="0"/>
                    </a:endParaRPr>
                  </a:p>
                </p:txBody>
              </p:sp>
            </p:grpSp>
          </p:grpSp>
          <p:grpSp>
            <p:nvGrpSpPr>
              <p:cNvPr id="42" name="Group 41"/>
              <p:cNvGrpSpPr/>
              <p:nvPr/>
            </p:nvGrpSpPr>
            <p:grpSpPr>
              <a:xfrm>
                <a:off x="3036019" y="4801018"/>
                <a:ext cx="1678856" cy="303963"/>
                <a:chOff x="3036019" y="4411617"/>
                <a:chExt cx="1678856" cy="303963"/>
              </a:xfrm>
            </p:grpSpPr>
            <p:sp>
              <p:nvSpPr>
                <p:cNvPr id="43" name="TextBox 42"/>
                <p:cNvSpPr txBox="1"/>
                <p:nvPr/>
              </p:nvSpPr>
              <p:spPr>
                <a:xfrm>
                  <a:off x="3036019" y="4411617"/>
                  <a:ext cx="480901" cy="138499"/>
                </a:xfrm>
                <a:prstGeom prst="rect">
                  <a:avLst/>
                </a:prstGeom>
                <a:noFill/>
              </p:spPr>
              <p:txBody>
                <a:bodyPr wrap="none" lIns="0" tIns="0" rIns="0" bIns="0" rtlCol="0" anchor="ctr">
                  <a:spAutoFit/>
                </a:bodyPr>
                <a:lstStyle/>
                <a:p>
                  <a:r>
                    <a:rPr lang="en-US" sz="900" b="1" i="1" dirty="0">
                      <a:solidFill>
                        <a:schemeClr val="bg1"/>
                      </a:solidFill>
                      <a:latin typeface="Avenir Book" panose="02000503020000020003" pitchFamily="2" charset="0"/>
                    </a:rPr>
                    <a:t>Illustrator</a:t>
                  </a:r>
                </a:p>
              </p:txBody>
            </p:sp>
            <p:grpSp>
              <p:nvGrpSpPr>
                <p:cNvPr id="44" name="Group 43"/>
                <p:cNvGrpSpPr/>
                <p:nvPr/>
              </p:nvGrpSpPr>
              <p:grpSpPr>
                <a:xfrm>
                  <a:off x="3036019" y="4593729"/>
                  <a:ext cx="1678856" cy="121851"/>
                  <a:chOff x="3655580" y="4419941"/>
                  <a:chExt cx="1678856" cy="121851"/>
                </a:xfrm>
              </p:grpSpPr>
              <p:sp>
                <p:nvSpPr>
                  <p:cNvPr id="45" name="Rounded Rectangle 44"/>
                  <p:cNvSpPr/>
                  <p:nvPr/>
                </p:nvSpPr>
                <p:spPr>
                  <a:xfrm>
                    <a:off x="3655580" y="4419941"/>
                    <a:ext cx="1678856" cy="121851"/>
                  </a:xfrm>
                  <a:prstGeom prst="roundRect">
                    <a:avLst>
                      <a:gd name="adj" fmla="val 50000"/>
                    </a:avLst>
                  </a:prstGeom>
                  <a:solidFill>
                    <a:schemeClr val="tx1">
                      <a:lumMod val="90000"/>
                      <a:lumOff val="1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venir Book" panose="02000503020000020003" pitchFamily="2" charset="0"/>
                    </a:endParaRPr>
                  </a:p>
                </p:txBody>
              </p:sp>
              <p:sp>
                <p:nvSpPr>
                  <p:cNvPr id="46" name="Rounded Rectangle 45"/>
                  <p:cNvSpPr/>
                  <p:nvPr/>
                </p:nvSpPr>
                <p:spPr>
                  <a:xfrm>
                    <a:off x="3680351" y="4440877"/>
                    <a:ext cx="1214351" cy="79978"/>
                  </a:xfrm>
                  <a:prstGeom prst="roundRect">
                    <a:avLst>
                      <a:gd name="adj" fmla="val 50000"/>
                    </a:avLst>
                  </a:prstGeom>
                  <a:solidFill>
                    <a:srgbClr val="713AFC"/>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venir Book" panose="02000503020000020003" pitchFamily="2" charset="0"/>
                    </a:endParaRPr>
                  </a:p>
                </p:txBody>
              </p:sp>
            </p:grpSp>
          </p:grpSp>
          <p:grpSp>
            <p:nvGrpSpPr>
              <p:cNvPr id="48" name="Group 47"/>
              <p:cNvGrpSpPr/>
              <p:nvPr/>
            </p:nvGrpSpPr>
            <p:grpSpPr>
              <a:xfrm>
                <a:off x="3036019" y="5171223"/>
                <a:ext cx="1678856" cy="303963"/>
                <a:chOff x="3036019" y="4411617"/>
                <a:chExt cx="1678856" cy="303963"/>
              </a:xfrm>
            </p:grpSpPr>
            <p:sp>
              <p:nvSpPr>
                <p:cNvPr id="49" name="TextBox 48"/>
                <p:cNvSpPr txBox="1"/>
                <p:nvPr/>
              </p:nvSpPr>
              <p:spPr>
                <a:xfrm>
                  <a:off x="3036019" y="4411617"/>
                  <a:ext cx="455253" cy="138499"/>
                </a:xfrm>
                <a:prstGeom prst="rect">
                  <a:avLst/>
                </a:prstGeom>
                <a:noFill/>
              </p:spPr>
              <p:txBody>
                <a:bodyPr wrap="none" lIns="0" tIns="0" rIns="0" bIns="0" rtlCol="0" anchor="ctr">
                  <a:spAutoFit/>
                </a:bodyPr>
                <a:lstStyle/>
                <a:p>
                  <a:r>
                    <a:rPr lang="en-US" sz="900" b="1" i="1" dirty="0">
                      <a:solidFill>
                        <a:schemeClr val="bg1"/>
                      </a:solidFill>
                      <a:latin typeface="Avenir Book" panose="02000503020000020003" pitchFamily="2" charset="0"/>
                    </a:rPr>
                    <a:t>InDesign</a:t>
                  </a:r>
                </a:p>
              </p:txBody>
            </p:sp>
            <p:grpSp>
              <p:nvGrpSpPr>
                <p:cNvPr id="50" name="Group 49"/>
                <p:cNvGrpSpPr/>
                <p:nvPr/>
              </p:nvGrpSpPr>
              <p:grpSpPr>
                <a:xfrm>
                  <a:off x="3036019" y="4593729"/>
                  <a:ext cx="1678856" cy="121851"/>
                  <a:chOff x="3655580" y="4419941"/>
                  <a:chExt cx="1678856" cy="121851"/>
                </a:xfrm>
              </p:grpSpPr>
              <p:sp>
                <p:nvSpPr>
                  <p:cNvPr id="51" name="Rounded Rectangle 50"/>
                  <p:cNvSpPr/>
                  <p:nvPr/>
                </p:nvSpPr>
                <p:spPr>
                  <a:xfrm>
                    <a:off x="3655580" y="4419941"/>
                    <a:ext cx="1678856" cy="121851"/>
                  </a:xfrm>
                  <a:prstGeom prst="roundRect">
                    <a:avLst>
                      <a:gd name="adj" fmla="val 50000"/>
                    </a:avLst>
                  </a:prstGeom>
                  <a:solidFill>
                    <a:schemeClr val="tx1">
                      <a:lumMod val="90000"/>
                      <a:lumOff val="1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venir Book" panose="02000503020000020003" pitchFamily="2" charset="0"/>
                    </a:endParaRPr>
                  </a:p>
                </p:txBody>
              </p:sp>
              <p:sp>
                <p:nvSpPr>
                  <p:cNvPr id="52" name="Rounded Rectangle 51"/>
                  <p:cNvSpPr/>
                  <p:nvPr/>
                </p:nvSpPr>
                <p:spPr>
                  <a:xfrm>
                    <a:off x="3680351" y="4440877"/>
                    <a:ext cx="1381035" cy="79978"/>
                  </a:xfrm>
                  <a:prstGeom prst="roundRect">
                    <a:avLst>
                      <a:gd name="adj" fmla="val 50000"/>
                    </a:avLst>
                  </a:prstGeom>
                  <a:solidFill>
                    <a:srgbClr val="713AFC"/>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venir Book" panose="02000503020000020003" pitchFamily="2" charset="0"/>
                    </a:endParaRPr>
                  </a:p>
                </p:txBody>
              </p:sp>
            </p:grpSp>
          </p:grpSp>
        </p:grpSp>
        <p:grpSp>
          <p:nvGrpSpPr>
            <p:cNvPr id="54" name="Group 53"/>
            <p:cNvGrpSpPr/>
            <p:nvPr/>
          </p:nvGrpSpPr>
          <p:grpSpPr>
            <a:xfrm>
              <a:off x="4822825" y="4411617"/>
              <a:ext cx="1678856" cy="1063569"/>
              <a:chOff x="3036019" y="4411617"/>
              <a:chExt cx="1678856" cy="1063569"/>
            </a:xfrm>
          </p:grpSpPr>
          <p:grpSp>
            <p:nvGrpSpPr>
              <p:cNvPr id="55" name="Group 54"/>
              <p:cNvGrpSpPr/>
              <p:nvPr/>
            </p:nvGrpSpPr>
            <p:grpSpPr>
              <a:xfrm>
                <a:off x="3036019" y="4411617"/>
                <a:ext cx="1678856" cy="303963"/>
                <a:chOff x="3036019" y="4411617"/>
                <a:chExt cx="1678856" cy="303963"/>
              </a:xfrm>
            </p:grpSpPr>
            <p:sp>
              <p:nvSpPr>
                <p:cNvPr id="66" name="TextBox 65"/>
                <p:cNvSpPr txBox="1"/>
                <p:nvPr/>
              </p:nvSpPr>
              <p:spPr>
                <a:xfrm>
                  <a:off x="3036019" y="4411617"/>
                  <a:ext cx="343043" cy="138499"/>
                </a:xfrm>
                <a:prstGeom prst="rect">
                  <a:avLst/>
                </a:prstGeom>
                <a:noFill/>
              </p:spPr>
              <p:txBody>
                <a:bodyPr wrap="none" lIns="0" tIns="0" rIns="0" bIns="0" rtlCol="0" anchor="ctr">
                  <a:spAutoFit/>
                </a:bodyPr>
                <a:lstStyle/>
                <a:p>
                  <a:r>
                    <a:rPr lang="en-US" sz="900" b="1" i="1" dirty="0">
                      <a:solidFill>
                        <a:schemeClr val="bg1"/>
                      </a:solidFill>
                      <a:latin typeface="Avenir Book" panose="02000503020000020003" pitchFamily="2" charset="0"/>
                    </a:rPr>
                    <a:t>Sketch</a:t>
                  </a:r>
                </a:p>
              </p:txBody>
            </p:sp>
            <p:grpSp>
              <p:nvGrpSpPr>
                <p:cNvPr id="67" name="Group 66"/>
                <p:cNvGrpSpPr/>
                <p:nvPr/>
              </p:nvGrpSpPr>
              <p:grpSpPr>
                <a:xfrm>
                  <a:off x="3036019" y="4593729"/>
                  <a:ext cx="1678856" cy="121851"/>
                  <a:chOff x="3655580" y="4419941"/>
                  <a:chExt cx="1678856" cy="121851"/>
                </a:xfrm>
              </p:grpSpPr>
              <p:sp>
                <p:nvSpPr>
                  <p:cNvPr id="68" name="Rounded Rectangle 67"/>
                  <p:cNvSpPr/>
                  <p:nvPr/>
                </p:nvSpPr>
                <p:spPr>
                  <a:xfrm>
                    <a:off x="3655580" y="4419941"/>
                    <a:ext cx="1678856" cy="121851"/>
                  </a:xfrm>
                  <a:prstGeom prst="roundRect">
                    <a:avLst>
                      <a:gd name="adj" fmla="val 50000"/>
                    </a:avLst>
                  </a:prstGeom>
                  <a:solidFill>
                    <a:schemeClr val="tx1">
                      <a:lumMod val="90000"/>
                      <a:lumOff val="1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venir Book" panose="02000503020000020003" pitchFamily="2" charset="0"/>
                    </a:endParaRPr>
                  </a:p>
                </p:txBody>
              </p:sp>
              <p:sp>
                <p:nvSpPr>
                  <p:cNvPr id="69" name="Rounded Rectangle 68"/>
                  <p:cNvSpPr/>
                  <p:nvPr/>
                </p:nvSpPr>
                <p:spPr>
                  <a:xfrm>
                    <a:off x="3680351" y="4440877"/>
                    <a:ext cx="1461129" cy="79978"/>
                  </a:xfrm>
                  <a:prstGeom prst="roundRect">
                    <a:avLst>
                      <a:gd name="adj" fmla="val 50000"/>
                    </a:avLst>
                  </a:prstGeom>
                  <a:solidFill>
                    <a:srgbClr val="713AFC"/>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venir Book" panose="02000503020000020003" pitchFamily="2" charset="0"/>
                    </a:endParaRPr>
                  </a:p>
                </p:txBody>
              </p:sp>
            </p:grpSp>
          </p:grpSp>
          <p:grpSp>
            <p:nvGrpSpPr>
              <p:cNvPr id="56" name="Group 55"/>
              <p:cNvGrpSpPr/>
              <p:nvPr/>
            </p:nvGrpSpPr>
            <p:grpSpPr>
              <a:xfrm>
                <a:off x="3036019" y="4801018"/>
                <a:ext cx="1678856" cy="303963"/>
                <a:chOff x="3036019" y="4411617"/>
                <a:chExt cx="1678856" cy="303963"/>
              </a:xfrm>
            </p:grpSpPr>
            <p:sp>
              <p:nvSpPr>
                <p:cNvPr id="62" name="TextBox 61"/>
                <p:cNvSpPr txBox="1"/>
                <p:nvPr/>
              </p:nvSpPr>
              <p:spPr>
                <a:xfrm>
                  <a:off x="3036019" y="4411617"/>
                  <a:ext cx="318998" cy="138499"/>
                </a:xfrm>
                <a:prstGeom prst="rect">
                  <a:avLst/>
                </a:prstGeom>
                <a:noFill/>
              </p:spPr>
              <p:txBody>
                <a:bodyPr wrap="none" lIns="0" tIns="0" rIns="0" bIns="0" rtlCol="0" anchor="ctr">
                  <a:spAutoFit/>
                </a:bodyPr>
                <a:lstStyle/>
                <a:p>
                  <a:r>
                    <a:rPr lang="en-US" sz="900" b="1" i="1" dirty="0">
                      <a:solidFill>
                        <a:schemeClr val="bg1"/>
                      </a:solidFill>
                      <a:latin typeface="Avenir Book" panose="02000503020000020003" pitchFamily="2" charset="0"/>
                    </a:rPr>
                    <a:t>Figma</a:t>
                  </a:r>
                </a:p>
              </p:txBody>
            </p:sp>
            <p:grpSp>
              <p:nvGrpSpPr>
                <p:cNvPr id="63" name="Group 62"/>
                <p:cNvGrpSpPr/>
                <p:nvPr/>
              </p:nvGrpSpPr>
              <p:grpSpPr>
                <a:xfrm>
                  <a:off x="3036019" y="4593729"/>
                  <a:ext cx="1678856" cy="121851"/>
                  <a:chOff x="3655580" y="4419941"/>
                  <a:chExt cx="1678856" cy="121851"/>
                </a:xfrm>
              </p:grpSpPr>
              <p:sp>
                <p:nvSpPr>
                  <p:cNvPr id="64" name="Rounded Rectangle 63"/>
                  <p:cNvSpPr/>
                  <p:nvPr/>
                </p:nvSpPr>
                <p:spPr>
                  <a:xfrm>
                    <a:off x="3655580" y="4419941"/>
                    <a:ext cx="1678856" cy="121851"/>
                  </a:xfrm>
                  <a:prstGeom prst="roundRect">
                    <a:avLst>
                      <a:gd name="adj" fmla="val 50000"/>
                    </a:avLst>
                  </a:prstGeom>
                  <a:solidFill>
                    <a:schemeClr val="tx1">
                      <a:lumMod val="90000"/>
                      <a:lumOff val="1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venir Book" panose="02000503020000020003" pitchFamily="2" charset="0"/>
                    </a:endParaRPr>
                  </a:p>
                </p:txBody>
              </p:sp>
              <p:sp>
                <p:nvSpPr>
                  <p:cNvPr id="65" name="Rounded Rectangle 64"/>
                  <p:cNvSpPr/>
                  <p:nvPr/>
                </p:nvSpPr>
                <p:spPr>
                  <a:xfrm>
                    <a:off x="3680351" y="4440877"/>
                    <a:ext cx="1238879" cy="79978"/>
                  </a:xfrm>
                  <a:prstGeom prst="roundRect">
                    <a:avLst>
                      <a:gd name="adj" fmla="val 50000"/>
                    </a:avLst>
                  </a:prstGeom>
                  <a:solidFill>
                    <a:srgbClr val="713AFC"/>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venir Book" panose="02000503020000020003" pitchFamily="2" charset="0"/>
                    </a:endParaRPr>
                  </a:p>
                </p:txBody>
              </p:sp>
            </p:grpSp>
          </p:grpSp>
          <p:grpSp>
            <p:nvGrpSpPr>
              <p:cNvPr id="57" name="Group 56"/>
              <p:cNvGrpSpPr/>
              <p:nvPr/>
            </p:nvGrpSpPr>
            <p:grpSpPr>
              <a:xfrm>
                <a:off x="3036019" y="5171223"/>
                <a:ext cx="1678856" cy="303963"/>
                <a:chOff x="3036019" y="4411617"/>
                <a:chExt cx="1678856" cy="303963"/>
              </a:xfrm>
            </p:grpSpPr>
            <p:sp>
              <p:nvSpPr>
                <p:cNvPr id="58" name="TextBox 57"/>
                <p:cNvSpPr txBox="1"/>
                <p:nvPr/>
              </p:nvSpPr>
              <p:spPr>
                <a:xfrm>
                  <a:off x="3036019" y="4411617"/>
                  <a:ext cx="763029" cy="138499"/>
                </a:xfrm>
                <a:prstGeom prst="rect">
                  <a:avLst/>
                </a:prstGeom>
                <a:noFill/>
              </p:spPr>
              <p:txBody>
                <a:bodyPr wrap="none" lIns="0" tIns="0" rIns="0" bIns="0" rtlCol="0" anchor="ctr">
                  <a:spAutoFit/>
                </a:bodyPr>
                <a:lstStyle/>
                <a:p>
                  <a:r>
                    <a:rPr lang="en-US" sz="900" b="1" i="1" dirty="0">
                      <a:solidFill>
                        <a:schemeClr val="bg1"/>
                      </a:solidFill>
                      <a:latin typeface="Avenir Book" panose="02000503020000020003" pitchFamily="2" charset="0"/>
                    </a:rPr>
                    <a:t>Mockup Editor</a:t>
                  </a:r>
                </a:p>
              </p:txBody>
            </p:sp>
            <p:grpSp>
              <p:nvGrpSpPr>
                <p:cNvPr id="59" name="Group 58"/>
                <p:cNvGrpSpPr/>
                <p:nvPr/>
              </p:nvGrpSpPr>
              <p:grpSpPr>
                <a:xfrm>
                  <a:off x="3036019" y="4593729"/>
                  <a:ext cx="1678856" cy="121851"/>
                  <a:chOff x="3655580" y="4419941"/>
                  <a:chExt cx="1678856" cy="121851"/>
                </a:xfrm>
              </p:grpSpPr>
              <p:sp>
                <p:nvSpPr>
                  <p:cNvPr id="60" name="Rounded Rectangle 59"/>
                  <p:cNvSpPr/>
                  <p:nvPr/>
                </p:nvSpPr>
                <p:spPr>
                  <a:xfrm>
                    <a:off x="3655580" y="4419941"/>
                    <a:ext cx="1678856" cy="121851"/>
                  </a:xfrm>
                  <a:prstGeom prst="roundRect">
                    <a:avLst>
                      <a:gd name="adj" fmla="val 50000"/>
                    </a:avLst>
                  </a:prstGeom>
                  <a:solidFill>
                    <a:schemeClr val="tx1">
                      <a:lumMod val="90000"/>
                      <a:lumOff val="1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venir Book" panose="02000503020000020003" pitchFamily="2" charset="0"/>
                    </a:endParaRPr>
                  </a:p>
                </p:txBody>
              </p:sp>
              <p:sp>
                <p:nvSpPr>
                  <p:cNvPr id="61" name="Rounded Rectangle 60"/>
                  <p:cNvSpPr/>
                  <p:nvPr/>
                </p:nvSpPr>
                <p:spPr>
                  <a:xfrm>
                    <a:off x="3680351" y="4440877"/>
                    <a:ext cx="1061079" cy="79978"/>
                  </a:xfrm>
                  <a:prstGeom prst="roundRect">
                    <a:avLst>
                      <a:gd name="adj" fmla="val 50000"/>
                    </a:avLst>
                  </a:prstGeom>
                  <a:solidFill>
                    <a:srgbClr val="713AFC"/>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venir Book" panose="02000503020000020003" pitchFamily="2" charset="0"/>
                    </a:endParaRPr>
                  </a:p>
                </p:txBody>
              </p:sp>
            </p:grpSp>
          </p:grpSp>
        </p:grpSp>
      </p:grpSp>
      <p:grpSp>
        <p:nvGrpSpPr>
          <p:cNvPr id="97" name="Group 96"/>
          <p:cNvGrpSpPr/>
          <p:nvPr/>
        </p:nvGrpSpPr>
        <p:grpSpPr>
          <a:xfrm>
            <a:off x="514350" y="2584678"/>
            <a:ext cx="1968500" cy="1182562"/>
            <a:chOff x="514350" y="2584678"/>
            <a:chExt cx="1968500" cy="1182562"/>
          </a:xfrm>
        </p:grpSpPr>
        <p:sp>
          <p:nvSpPr>
            <p:cNvPr id="84" name="TextBox 83"/>
            <p:cNvSpPr txBox="1"/>
            <p:nvPr/>
          </p:nvSpPr>
          <p:spPr>
            <a:xfrm>
              <a:off x="994874" y="2584678"/>
              <a:ext cx="1007455" cy="184666"/>
            </a:xfrm>
            <a:prstGeom prst="rect">
              <a:avLst/>
            </a:prstGeom>
            <a:noFill/>
          </p:spPr>
          <p:txBody>
            <a:bodyPr wrap="none" lIns="0" tIns="0" rIns="0" bIns="0" rtlCol="0">
              <a:spAutoFit/>
            </a:bodyPr>
            <a:lstStyle/>
            <a:p>
              <a:pPr algn="ctr"/>
              <a:r>
                <a:rPr lang="en-US" sz="1200" b="1" spc="300" dirty="0">
                  <a:solidFill>
                    <a:schemeClr val="bg1"/>
                  </a:solidFill>
                  <a:latin typeface="Avenir Book" panose="02000503020000020003" pitchFamily="2" charset="0"/>
                </a:rPr>
                <a:t>CONTACT</a:t>
              </a:r>
            </a:p>
          </p:txBody>
        </p:sp>
        <p:cxnSp>
          <p:nvCxnSpPr>
            <p:cNvPr id="88" name="Straight Connector 87"/>
            <p:cNvCxnSpPr/>
            <p:nvPr/>
          </p:nvCxnSpPr>
          <p:spPr>
            <a:xfrm>
              <a:off x="1419226" y="2864335"/>
              <a:ext cx="1587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91" name="TextBox 90"/>
            <p:cNvSpPr txBox="1"/>
            <p:nvPr/>
          </p:nvSpPr>
          <p:spPr>
            <a:xfrm>
              <a:off x="514350" y="2959327"/>
              <a:ext cx="1968500" cy="807913"/>
            </a:xfrm>
            <a:prstGeom prst="rect">
              <a:avLst/>
            </a:prstGeom>
            <a:noFill/>
          </p:spPr>
          <p:txBody>
            <a:bodyPr wrap="square" lIns="0" tIns="0" rIns="0" bIns="0" rtlCol="0">
              <a:spAutoFit/>
            </a:bodyPr>
            <a:lstStyle/>
            <a:p>
              <a:pPr marL="171450" indent="-171450">
                <a:spcAft>
                  <a:spcPts val="300"/>
                </a:spcAft>
                <a:buFont typeface="Arial" panose="020B0604020202020204" pitchFamily="34" charset="0"/>
                <a:buChar char="•"/>
              </a:pPr>
              <a:r>
                <a:rPr lang="en-US" sz="900" dirty="0">
                  <a:solidFill>
                    <a:schemeClr val="bg1"/>
                  </a:solidFill>
                  <a:latin typeface="Avenir Book" panose="02000503020000020003" pitchFamily="2" charset="0"/>
                </a:rPr>
                <a:t>Mob : +33 6 01 02 03 04</a:t>
              </a:r>
            </a:p>
            <a:p>
              <a:pPr marL="171450" indent="-171450">
                <a:spcAft>
                  <a:spcPts val="300"/>
                </a:spcAft>
                <a:buFont typeface="Arial" panose="020B0604020202020204" pitchFamily="34" charset="0"/>
                <a:buChar char="•"/>
              </a:pPr>
              <a:r>
                <a:rPr lang="en-US" sz="900" dirty="0">
                  <a:solidFill>
                    <a:schemeClr val="bg1"/>
                  </a:solidFill>
                  <a:latin typeface="Avenir Book" panose="02000503020000020003" pitchFamily="2" charset="0"/>
                </a:rPr>
                <a:t>17 rue de la </a:t>
              </a:r>
              <a:r>
                <a:rPr lang="en-US" sz="900" dirty="0" err="1">
                  <a:solidFill>
                    <a:schemeClr val="bg1"/>
                  </a:solidFill>
                  <a:latin typeface="Avenir Book" panose="02000503020000020003" pitchFamily="2" charset="0"/>
                </a:rPr>
                <a:t>Réussite</a:t>
              </a:r>
              <a:br>
                <a:rPr lang="en-US" sz="900" dirty="0">
                  <a:solidFill>
                    <a:schemeClr val="bg1"/>
                  </a:solidFill>
                  <a:latin typeface="Avenir Book" panose="02000503020000020003" pitchFamily="2" charset="0"/>
                </a:rPr>
              </a:br>
              <a:r>
                <a:rPr lang="en-US" sz="900" dirty="0">
                  <a:solidFill>
                    <a:schemeClr val="bg1"/>
                  </a:solidFill>
                  <a:latin typeface="Avenir Book" panose="02000503020000020003" pitchFamily="2" charset="0"/>
                </a:rPr>
                <a:t>75012 Paris</a:t>
              </a:r>
            </a:p>
            <a:p>
              <a:pPr marL="171450" indent="-171450">
                <a:spcAft>
                  <a:spcPts val="300"/>
                </a:spcAft>
                <a:buFont typeface="Arial" panose="020B0604020202020204" pitchFamily="34" charset="0"/>
                <a:buChar char="•"/>
              </a:pPr>
              <a:r>
                <a:rPr lang="en-US" sz="900" dirty="0">
                  <a:solidFill>
                    <a:schemeClr val="bg1"/>
                  </a:solidFill>
                  <a:latin typeface="Avenir Book" panose="02000503020000020003" pitchFamily="2" charset="0"/>
                </a:rPr>
                <a:t>monemail@mail.com</a:t>
              </a:r>
            </a:p>
            <a:p>
              <a:pPr marL="171450" indent="-171450">
                <a:spcAft>
                  <a:spcPts val="300"/>
                </a:spcAft>
                <a:buFont typeface="Arial" panose="020B0604020202020204" pitchFamily="34" charset="0"/>
                <a:buChar char="•"/>
              </a:pPr>
              <a:r>
                <a:rPr lang="en-US" sz="900" dirty="0" err="1">
                  <a:solidFill>
                    <a:schemeClr val="bg1"/>
                  </a:solidFill>
                  <a:latin typeface="Avenir Book" panose="02000503020000020003" pitchFamily="2" charset="0"/>
                </a:rPr>
                <a:t>Linkedin.com</a:t>
              </a:r>
              <a:r>
                <a:rPr lang="en-US" sz="900" dirty="0">
                  <a:solidFill>
                    <a:schemeClr val="bg1"/>
                  </a:solidFill>
                  <a:latin typeface="Avenir Book" panose="02000503020000020003" pitchFamily="2" charset="0"/>
                </a:rPr>
                <a:t>/add</a:t>
              </a:r>
            </a:p>
          </p:txBody>
        </p:sp>
      </p:grpSp>
      <p:grpSp>
        <p:nvGrpSpPr>
          <p:cNvPr id="98" name="Group 97"/>
          <p:cNvGrpSpPr/>
          <p:nvPr/>
        </p:nvGrpSpPr>
        <p:grpSpPr>
          <a:xfrm>
            <a:off x="514350" y="4011529"/>
            <a:ext cx="1968500" cy="2213614"/>
            <a:chOff x="514350" y="4111637"/>
            <a:chExt cx="1968500" cy="2213614"/>
          </a:xfrm>
        </p:grpSpPr>
        <p:sp>
          <p:nvSpPr>
            <p:cNvPr id="94" name="TextBox 93"/>
            <p:cNvSpPr txBox="1"/>
            <p:nvPr/>
          </p:nvSpPr>
          <p:spPr>
            <a:xfrm>
              <a:off x="868240" y="4111637"/>
              <a:ext cx="1260730" cy="184666"/>
            </a:xfrm>
            <a:prstGeom prst="rect">
              <a:avLst/>
            </a:prstGeom>
            <a:noFill/>
          </p:spPr>
          <p:txBody>
            <a:bodyPr wrap="none" lIns="0" tIns="0" rIns="0" bIns="0" rtlCol="0">
              <a:spAutoFit/>
            </a:bodyPr>
            <a:lstStyle/>
            <a:p>
              <a:pPr algn="ctr"/>
              <a:r>
                <a:rPr lang="en-US" sz="1200" b="1" spc="300" dirty="0">
                  <a:solidFill>
                    <a:schemeClr val="bg1"/>
                  </a:solidFill>
                  <a:latin typeface="Avenir Book" panose="02000503020000020003" pitchFamily="2" charset="0"/>
                </a:rPr>
                <a:t>FORMATION</a:t>
              </a:r>
            </a:p>
          </p:txBody>
        </p:sp>
        <p:cxnSp>
          <p:nvCxnSpPr>
            <p:cNvPr id="95" name="Straight Connector 94"/>
            <p:cNvCxnSpPr/>
            <p:nvPr/>
          </p:nvCxnSpPr>
          <p:spPr>
            <a:xfrm>
              <a:off x="1419226" y="4391294"/>
              <a:ext cx="1587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96" name="TextBox 95"/>
            <p:cNvSpPr txBox="1"/>
            <p:nvPr/>
          </p:nvSpPr>
          <p:spPr>
            <a:xfrm>
              <a:off x="514350" y="4486286"/>
              <a:ext cx="1968500" cy="1838965"/>
            </a:xfrm>
            <a:prstGeom prst="rect">
              <a:avLst/>
            </a:prstGeom>
            <a:noFill/>
          </p:spPr>
          <p:txBody>
            <a:bodyPr wrap="square" lIns="0" tIns="0" rIns="0" bIns="0" rtlCol="0">
              <a:spAutoFit/>
            </a:bodyPr>
            <a:lstStyle/>
            <a:p>
              <a:pPr>
                <a:spcAft>
                  <a:spcPts val="300"/>
                </a:spcAft>
              </a:pPr>
              <a:r>
                <a:rPr lang="en-US" sz="900" b="1" i="1" dirty="0">
                  <a:latin typeface="Avenir Book" panose="02000503020000020003" pitchFamily="2" charset="0"/>
                </a:rPr>
                <a:t>2000 – 2004</a:t>
              </a:r>
            </a:p>
            <a:p>
              <a:r>
                <a:rPr lang="fr-FR" sz="900" b="1" dirty="0">
                  <a:solidFill>
                    <a:schemeClr val="bg1"/>
                  </a:solidFill>
                  <a:latin typeface="Avenir Book" panose="02000503020000020003" pitchFamily="2" charset="0"/>
                </a:rPr>
                <a:t>DIPLÔME EN DESIGN GRAPHIQUE</a:t>
              </a:r>
              <a:br>
                <a:rPr lang="fr-FR" sz="900" b="1" dirty="0">
                  <a:solidFill>
                    <a:schemeClr val="bg1"/>
                  </a:solidFill>
                  <a:latin typeface="Avenir Book" panose="02000503020000020003" pitchFamily="2" charset="0"/>
                </a:rPr>
              </a:br>
              <a:r>
                <a:rPr lang="fr-FR" sz="900" b="1" dirty="0">
                  <a:solidFill>
                    <a:schemeClr val="bg1"/>
                  </a:solidFill>
                  <a:latin typeface="Avenir Book" panose="02000503020000020003" pitchFamily="2" charset="0"/>
                </a:rPr>
                <a:t>École Nationale Supérieure des Arts Décoratifs</a:t>
              </a:r>
            </a:p>
            <a:p>
              <a:endParaRPr lang="fr-FR" sz="900" dirty="0">
                <a:solidFill>
                  <a:schemeClr val="bg1"/>
                </a:solidFill>
                <a:latin typeface="Avenir Book" panose="02000503020000020003" pitchFamily="2" charset="0"/>
              </a:endParaRPr>
            </a:p>
            <a:p>
              <a:pPr marL="171450" indent="-171450">
                <a:buFont typeface="Wingdings" pitchFamily="2" charset="2"/>
                <a:buChar char="§"/>
              </a:pPr>
              <a:r>
                <a:rPr lang="fr-FR" sz="900" dirty="0">
                  <a:solidFill>
                    <a:schemeClr val="bg1"/>
                  </a:solidFill>
                  <a:latin typeface="Avenir Book" panose="02000503020000020003" pitchFamily="2" charset="0"/>
                </a:rPr>
                <a:t>Cours en théorie du design, typographie, illustration, infographie et création de marques</a:t>
              </a:r>
            </a:p>
            <a:p>
              <a:pPr marL="171450" indent="-171450">
                <a:buFont typeface="Wingdings" pitchFamily="2" charset="2"/>
                <a:buChar char="§"/>
              </a:pPr>
              <a:r>
                <a:rPr lang="fr-FR" sz="900" dirty="0">
                  <a:solidFill>
                    <a:schemeClr val="bg1"/>
                  </a:solidFill>
                  <a:latin typeface="Avenir Book" panose="02000503020000020003" pitchFamily="2" charset="0"/>
                </a:rPr>
                <a:t>Projets pratiques en conception de logos, supports de marketing, design éditorial et conception d'interfaces utilisateur</a:t>
              </a:r>
            </a:p>
            <a:p>
              <a:pPr>
                <a:spcAft>
                  <a:spcPts val="300"/>
                </a:spcAft>
              </a:pPr>
              <a:endParaRPr lang="en-US" sz="900" dirty="0">
                <a:solidFill>
                  <a:schemeClr val="bg1"/>
                </a:solidFill>
                <a:latin typeface="Avenir Book" panose="02000503020000020003" pitchFamily="2" charset="0"/>
              </a:endParaRPr>
            </a:p>
          </p:txBody>
        </p:sp>
      </p:grpSp>
      <p:sp>
        <p:nvSpPr>
          <p:cNvPr id="114" name="Rectangle 113"/>
          <p:cNvSpPr/>
          <p:nvPr/>
        </p:nvSpPr>
        <p:spPr>
          <a:xfrm>
            <a:off x="317500" y="6752061"/>
            <a:ext cx="2362200" cy="264041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venir Book" panose="02000503020000020003" pitchFamily="2" charset="0"/>
            </a:endParaRPr>
          </a:p>
        </p:txBody>
      </p:sp>
      <p:sp>
        <p:nvSpPr>
          <p:cNvPr id="141" name="TextBox 140"/>
          <p:cNvSpPr txBox="1"/>
          <p:nvPr/>
        </p:nvSpPr>
        <p:spPr>
          <a:xfrm>
            <a:off x="2994024" y="5412533"/>
            <a:ext cx="1590179" cy="215444"/>
          </a:xfrm>
          <a:prstGeom prst="rect">
            <a:avLst/>
          </a:prstGeom>
          <a:noFill/>
        </p:spPr>
        <p:txBody>
          <a:bodyPr wrap="none" lIns="0" tIns="0" rIns="0" bIns="0" rtlCol="0">
            <a:spAutoFit/>
          </a:bodyPr>
          <a:lstStyle/>
          <a:p>
            <a:r>
              <a:rPr lang="en-US" sz="1400" b="1" spc="300" dirty="0">
                <a:latin typeface="Avenir Book" panose="02000503020000020003" pitchFamily="2" charset="0"/>
              </a:rPr>
              <a:t>EXPERIENCES</a:t>
            </a:r>
          </a:p>
        </p:txBody>
      </p:sp>
      <p:grpSp>
        <p:nvGrpSpPr>
          <p:cNvPr id="151" name="Group 150"/>
          <p:cNvGrpSpPr/>
          <p:nvPr/>
        </p:nvGrpSpPr>
        <p:grpSpPr>
          <a:xfrm>
            <a:off x="2994024" y="5883425"/>
            <a:ext cx="3781426" cy="1333373"/>
            <a:chOff x="3036019" y="6512797"/>
            <a:chExt cx="1535981" cy="1333373"/>
          </a:xfrm>
        </p:grpSpPr>
        <p:sp>
          <p:nvSpPr>
            <p:cNvPr id="142" name="TextBox 141"/>
            <p:cNvSpPr txBox="1"/>
            <p:nvPr/>
          </p:nvSpPr>
          <p:spPr>
            <a:xfrm>
              <a:off x="3036019" y="6876674"/>
              <a:ext cx="1535981" cy="969496"/>
            </a:xfrm>
            <a:prstGeom prst="rect">
              <a:avLst/>
            </a:prstGeom>
            <a:noFill/>
          </p:spPr>
          <p:txBody>
            <a:bodyPr wrap="square" lIns="0" tIns="0" rIns="0" bIns="0" rtlCol="0">
              <a:spAutoFit/>
            </a:bodyPr>
            <a:lstStyle/>
            <a:p>
              <a:pPr marL="171450" indent="-171450">
                <a:buFont typeface="Arial" panose="020B0604020202020204" pitchFamily="34" charset="0"/>
                <a:buChar char="•"/>
              </a:pPr>
              <a:r>
                <a:rPr lang="fr-FR" sz="900" dirty="0">
                  <a:latin typeface="Avenir Book" panose="02000503020000020003" pitchFamily="2" charset="0"/>
                </a:rPr>
                <a:t>Conception et création de supports visuels pour des campagnes publicitaires pour des marques telles que Coca-Cola, Nike et L'Oréal</a:t>
              </a:r>
            </a:p>
            <a:p>
              <a:pPr marL="171450" indent="-171450">
                <a:buFont typeface="Arial" panose="020B0604020202020204" pitchFamily="34" charset="0"/>
                <a:buChar char="•"/>
              </a:pPr>
              <a:r>
                <a:rPr lang="fr-FR" sz="900" dirty="0">
                  <a:latin typeface="Avenir Book" panose="02000503020000020003" pitchFamily="2" charset="0"/>
                </a:rPr>
                <a:t>Supervision d'équipes créatives pour garantir la qualité et la cohérence de tous les projets</a:t>
              </a:r>
            </a:p>
            <a:p>
              <a:pPr marL="171450" indent="-171450">
                <a:buFont typeface="Arial" panose="020B0604020202020204" pitchFamily="34" charset="0"/>
                <a:buChar char="•"/>
              </a:pPr>
              <a:r>
                <a:rPr lang="fr-FR" sz="900" dirty="0">
                  <a:latin typeface="Avenir Book" panose="02000503020000020003" pitchFamily="2" charset="0"/>
                </a:rPr>
                <a:t>Gestion de projets et coordination avec les clients pour garantir leur satisfaction</a:t>
              </a:r>
            </a:p>
          </p:txBody>
        </p:sp>
        <p:sp>
          <p:nvSpPr>
            <p:cNvPr id="145" name="Rectangle 144"/>
            <p:cNvSpPr/>
            <p:nvPr/>
          </p:nvSpPr>
          <p:spPr>
            <a:xfrm>
              <a:off x="3036019" y="6512797"/>
              <a:ext cx="390196" cy="230832"/>
            </a:xfrm>
            <a:prstGeom prst="rect">
              <a:avLst/>
            </a:prstGeom>
            <a:solidFill>
              <a:srgbClr val="713AF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spAutoFit/>
            </a:bodyPr>
            <a:lstStyle/>
            <a:p>
              <a:r>
                <a:rPr lang="en-US" sz="900" b="1" dirty="0">
                  <a:latin typeface="Avenir Book" panose="02000503020000020003" pitchFamily="2" charset="0"/>
                </a:rPr>
                <a:t>2015 - AUJ</a:t>
              </a:r>
            </a:p>
          </p:txBody>
        </p:sp>
      </p:grpSp>
      <p:sp>
        <p:nvSpPr>
          <p:cNvPr id="165" name="Isosceles Triangle 164"/>
          <p:cNvSpPr/>
          <p:nvPr/>
        </p:nvSpPr>
        <p:spPr>
          <a:xfrm>
            <a:off x="1343112" y="2053931"/>
            <a:ext cx="310977" cy="268084"/>
          </a:xfrm>
          <a:prstGeom prst="triangle">
            <a:avLst/>
          </a:prstGeom>
          <a:solidFill>
            <a:srgbClr val="713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venir Book" panose="02000503020000020003" pitchFamily="2" charset="0"/>
            </a:endParaRPr>
          </a:p>
        </p:txBody>
      </p:sp>
      <p:sp>
        <p:nvSpPr>
          <p:cNvPr id="167" name="Isosceles Triangle 166"/>
          <p:cNvSpPr/>
          <p:nvPr/>
        </p:nvSpPr>
        <p:spPr>
          <a:xfrm flipV="1">
            <a:off x="1263737" y="6752061"/>
            <a:ext cx="310977" cy="268084"/>
          </a:xfrm>
          <a:prstGeom prst="triangle">
            <a:avLst/>
          </a:prstGeom>
          <a:solidFill>
            <a:srgbClr val="713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venir Book" panose="02000503020000020003" pitchFamily="2" charset="0"/>
            </a:endParaRPr>
          </a:p>
        </p:txBody>
      </p:sp>
      <p:sp>
        <p:nvSpPr>
          <p:cNvPr id="3" name="ZoneTexte 2">
            <a:extLst>
              <a:ext uri="{FF2B5EF4-FFF2-40B4-BE49-F238E27FC236}">
                <a16:creationId xmlns:a16="http://schemas.microsoft.com/office/drawing/2014/main" id="{51D7F568-BF8E-AF93-8F0E-1D20392344A2}"/>
              </a:ext>
            </a:extLst>
          </p:cNvPr>
          <p:cNvSpPr txBox="1"/>
          <p:nvPr/>
        </p:nvSpPr>
        <p:spPr>
          <a:xfrm>
            <a:off x="3939796" y="5877898"/>
            <a:ext cx="2603817" cy="246221"/>
          </a:xfrm>
          <a:prstGeom prst="rect">
            <a:avLst/>
          </a:prstGeom>
          <a:noFill/>
        </p:spPr>
        <p:txBody>
          <a:bodyPr wrap="square">
            <a:spAutoFit/>
          </a:bodyPr>
          <a:lstStyle/>
          <a:p>
            <a:pPr>
              <a:spcAft>
                <a:spcPts val="600"/>
              </a:spcAft>
            </a:pPr>
            <a:r>
              <a:rPr lang="en-US" sz="1000" b="1" dirty="0">
                <a:latin typeface="Avenir Book" panose="02000503020000020003" pitchFamily="2" charset="0"/>
              </a:rPr>
              <a:t>AGENCE XYZ – </a:t>
            </a:r>
            <a:r>
              <a:rPr lang="en-US" sz="1000" i="1" dirty="0">
                <a:latin typeface="Avenir Book" panose="02000503020000020003" pitchFamily="2" charset="0"/>
              </a:rPr>
              <a:t>GRAPHISTE SENIOR</a:t>
            </a:r>
          </a:p>
        </p:txBody>
      </p:sp>
      <p:grpSp>
        <p:nvGrpSpPr>
          <p:cNvPr id="6" name="Group 150">
            <a:extLst>
              <a:ext uri="{FF2B5EF4-FFF2-40B4-BE49-F238E27FC236}">
                <a16:creationId xmlns:a16="http://schemas.microsoft.com/office/drawing/2014/main" id="{A0498246-403F-363B-8B3C-B24394837F13}"/>
              </a:ext>
            </a:extLst>
          </p:cNvPr>
          <p:cNvGrpSpPr/>
          <p:nvPr/>
        </p:nvGrpSpPr>
        <p:grpSpPr>
          <a:xfrm>
            <a:off x="2994024" y="7216798"/>
            <a:ext cx="3826534" cy="1194874"/>
            <a:chOff x="3036019" y="6512797"/>
            <a:chExt cx="1535981" cy="1194874"/>
          </a:xfrm>
        </p:grpSpPr>
        <p:sp>
          <p:nvSpPr>
            <p:cNvPr id="14" name="TextBox 141">
              <a:extLst>
                <a:ext uri="{FF2B5EF4-FFF2-40B4-BE49-F238E27FC236}">
                  <a16:creationId xmlns:a16="http://schemas.microsoft.com/office/drawing/2014/main" id="{75008CD6-0453-4625-8B93-7428E3793FE3}"/>
                </a:ext>
              </a:extLst>
            </p:cNvPr>
            <p:cNvSpPr txBox="1"/>
            <p:nvPr/>
          </p:nvSpPr>
          <p:spPr>
            <a:xfrm>
              <a:off x="3036019" y="6876674"/>
              <a:ext cx="1535981" cy="830997"/>
            </a:xfrm>
            <a:prstGeom prst="rect">
              <a:avLst/>
            </a:prstGeom>
            <a:noFill/>
          </p:spPr>
          <p:txBody>
            <a:bodyPr wrap="square" lIns="0" tIns="0" rIns="0" bIns="0" rtlCol="0">
              <a:spAutoFit/>
            </a:bodyPr>
            <a:lstStyle/>
            <a:p>
              <a:pPr marL="171450" indent="-171450">
                <a:buFont typeface="Arial" panose="020B0604020202020204" pitchFamily="34" charset="0"/>
                <a:buChar char="•"/>
              </a:pPr>
              <a:r>
                <a:rPr lang="fr-FR" sz="900" dirty="0">
                  <a:latin typeface="Avenir Book" panose="02000503020000020003" pitchFamily="2" charset="0"/>
                </a:rPr>
                <a:t>Conception de marques, de logos et de supports visuels pour des entreprises en démarrage et des PME</a:t>
              </a:r>
            </a:p>
            <a:p>
              <a:pPr marL="171450" indent="-171450">
                <a:buFont typeface="Arial" panose="020B0604020202020204" pitchFamily="34" charset="0"/>
                <a:buChar char="•"/>
              </a:pPr>
              <a:r>
                <a:rPr lang="fr-FR" sz="900" dirty="0">
                  <a:latin typeface="Avenir Book" panose="02000503020000020003" pitchFamily="2" charset="0"/>
                </a:rPr>
                <a:t>Conception et développement de sites web pour des clients en ligne</a:t>
              </a:r>
            </a:p>
            <a:p>
              <a:pPr marL="171450" indent="-171450">
                <a:buFont typeface="Arial" panose="020B0604020202020204" pitchFamily="34" charset="0"/>
                <a:buChar char="•"/>
              </a:pPr>
              <a:r>
                <a:rPr lang="fr-FR" sz="900" dirty="0">
                  <a:latin typeface="Avenir Book" panose="02000503020000020003" pitchFamily="2" charset="0"/>
                </a:rPr>
                <a:t>Supervision de projets et coordination avec les clients pour garantir leur satisfaction</a:t>
              </a:r>
            </a:p>
          </p:txBody>
        </p:sp>
        <p:sp>
          <p:nvSpPr>
            <p:cNvPr id="15" name="Rectangle 14">
              <a:extLst>
                <a:ext uri="{FF2B5EF4-FFF2-40B4-BE49-F238E27FC236}">
                  <a16:creationId xmlns:a16="http://schemas.microsoft.com/office/drawing/2014/main" id="{CFDAE3BF-167E-9F74-037B-3FFB6D59EEE6}"/>
                </a:ext>
              </a:extLst>
            </p:cNvPr>
            <p:cNvSpPr/>
            <p:nvPr/>
          </p:nvSpPr>
          <p:spPr>
            <a:xfrm>
              <a:off x="3036019" y="6512797"/>
              <a:ext cx="390196" cy="230832"/>
            </a:xfrm>
            <a:prstGeom prst="rect">
              <a:avLst/>
            </a:prstGeom>
            <a:solidFill>
              <a:srgbClr val="713AF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spAutoFit/>
            </a:bodyPr>
            <a:lstStyle/>
            <a:p>
              <a:r>
                <a:rPr lang="en-US" sz="900" b="1" dirty="0">
                  <a:latin typeface="Avenir Book" panose="02000503020000020003" pitchFamily="2" charset="0"/>
                </a:rPr>
                <a:t>2008 - 2015</a:t>
              </a:r>
            </a:p>
          </p:txBody>
        </p:sp>
      </p:grpSp>
      <p:sp>
        <p:nvSpPr>
          <p:cNvPr id="16" name="ZoneTexte 15">
            <a:extLst>
              <a:ext uri="{FF2B5EF4-FFF2-40B4-BE49-F238E27FC236}">
                <a16:creationId xmlns:a16="http://schemas.microsoft.com/office/drawing/2014/main" id="{3D681D53-986B-6612-EED5-15D217779496}"/>
              </a:ext>
            </a:extLst>
          </p:cNvPr>
          <p:cNvSpPr txBox="1"/>
          <p:nvPr/>
        </p:nvSpPr>
        <p:spPr>
          <a:xfrm>
            <a:off x="3964569" y="7216798"/>
            <a:ext cx="2603817" cy="246221"/>
          </a:xfrm>
          <a:prstGeom prst="rect">
            <a:avLst/>
          </a:prstGeom>
          <a:noFill/>
        </p:spPr>
        <p:txBody>
          <a:bodyPr wrap="square">
            <a:spAutoFit/>
          </a:bodyPr>
          <a:lstStyle/>
          <a:p>
            <a:pPr>
              <a:spcAft>
                <a:spcPts val="600"/>
              </a:spcAft>
            </a:pPr>
            <a:r>
              <a:rPr lang="en-US" sz="1000" b="1" dirty="0">
                <a:latin typeface="Avenir Book" panose="02000503020000020003" pitchFamily="2" charset="0"/>
              </a:rPr>
              <a:t>CREATIVE – </a:t>
            </a:r>
            <a:r>
              <a:rPr lang="en-US" sz="1000" i="1" dirty="0">
                <a:latin typeface="Avenir Book" panose="02000503020000020003" pitchFamily="2" charset="0"/>
              </a:rPr>
              <a:t>GRAPHISTE SENIOR</a:t>
            </a:r>
          </a:p>
        </p:txBody>
      </p:sp>
      <p:grpSp>
        <p:nvGrpSpPr>
          <p:cNvPr id="17" name="Group 150">
            <a:extLst>
              <a:ext uri="{FF2B5EF4-FFF2-40B4-BE49-F238E27FC236}">
                <a16:creationId xmlns:a16="http://schemas.microsoft.com/office/drawing/2014/main" id="{EBDEA157-EF4A-C60D-45F2-D416D61B332C}"/>
              </a:ext>
            </a:extLst>
          </p:cNvPr>
          <p:cNvGrpSpPr/>
          <p:nvPr/>
        </p:nvGrpSpPr>
        <p:grpSpPr>
          <a:xfrm>
            <a:off x="2994024" y="8452089"/>
            <a:ext cx="3826534" cy="1194874"/>
            <a:chOff x="3036019" y="6512797"/>
            <a:chExt cx="1535981" cy="1194874"/>
          </a:xfrm>
        </p:grpSpPr>
        <p:sp>
          <p:nvSpPr>
            <p:cNvPr id="18" name="TextBox 141">
              <a:extLst>
                <a:ext uri="{FF2B5EF4-FFF2-40B4-BE49-F238E27FC236}">
                  <a16:creationId xmlns:a16="http://schemas.microsoft.com/office/drawing/2014/main" id="{44851864-A2CB-AFE0-225B-DD3CF3453DEE}"/>
                </a:ext>
              </a:extLst>
            </p:cNvPr>
            <p:cNvSpPr txBox="1"/>
            <p:nvPr/>
          </p:nvSpPr>
          <p:spPr>
            <a:xfrm>
              <a:off x="3036019" y="6876674"/>
              <a:ext cx="1535981" cy="830997"/>
            </a:xfrm>
            <a:prstGeom prst="rect">
              <a:avLst/>
            </a:prstGeom>
            <a:noFill/>
          </p:spPr>
          <p:txBody>
            <a:bodyPr wrap="square" lIns="0" tIns="0" rIns="0" bIns="0" rtlCol="0">
              <a:spAutoFit/>
            </a:bodyPr>
            <a:lstStyle/>
            <a:p>
              <a:pPr marL="171450" indent="-171450">
                <a:buFont typeface="Arial" panose="020B0604020202020204" pitchFamily="34" charset="0"/>
                <a:buChar char="•"/>
              </a:pPr>
              <a:r>
                <a:rPr lang="fr-FR" sz="900" dirty="0">
                  <a:latin typeface="Avenir Book" panose="02000503020000020003" pitchFamily="2" charset="0"/>
                </a:rPr>
                <a:t>Conception de marques et de logos pour des startups et des PME dans diverses industries</a:t>
              </a:r>
            </a:p>
            <a:p>
              <a:pPr marL="171450" indent="-171450">
                <a:buFont typeface="Arial" panose="020B0604020202020204" pitchFamily="34" charset="0"/>
                <a:buChar char="•"/>
              </a:pPr>
              <a:r>
                <a:rPr lang="fr-FR" sz="900" dirty="0">
                  <a:latin typeface="Avenir Book" panose="02000503020000020003" pitchFamily="2" charset="0"/>
                </a:rPr>
                <a:t>Conception de supports visuels pour des événements et des conférences, y compris des affiches, des brochures et des présentations</a:t>
              </a:r>
            </a:p>
            <a:p>
              <a:pPr marL="171450" indent="-171450">
                <a:buFont typeface="Arial" panose="020B0604020202020204" pitchFamily="34" charset="0"/>
                <a:buChar char="•"/>
              </a:pPr>
              <a:r>
                <a:rPr lang="fr-FR" sz="900" dirty="0">
                  <a:latin typeface="Avenir Book" panose="02000503020000020003" pitchFamily="2" charset="0"/>
                </a:rPr>
                <a:t>Coordination avec les clients pour garantir leur satisfaction</a:t>
              </a:r>
            </a:p>
          </p:txBody>
        </p:sp>
        <p:sp>
          <p:nvSpPr>
            <p:cNvPr id="19" name="Rectangle 18">
              <a:extLst>
                <a:ext uri="{FF2B5EF4-FFF2-40B4-BE49-F238E27FC236}">
                  <a16:creationId xmlns:a16="http://schemas.microsoft.com/office/drawing/2014/main" id="{22A137CB-EE80-2B1A-1903-4EBC3ACF38F6}"/>
                </a:ext>
              </a:extLst>
            </p:cNvPr>
            <p:cNvSpPr/>
            <p:nvPr/>
          </p:nvSpPr>
          <p:spPr>
            <a:xfrm>
              <a:off x="3036019" y="6512797"/>
              <a:ext cx="390196" cy="230832"/>
            </a:xfrm>
            <a:prstGeom prst="rect">
              <a:avLst/>
            </a:prstGeom>
            <a:solidFill>
              <a:srgbClr val="713AF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spAutoFit/>
            </a:bodyPr>
            <a:lstStyle/>
            <a:p>
              <a:r>
                <a:rPr lang="en-US" sz="900" b="1" dirty="0">
                  <a:latin typeface="Avenir Book" panose="02000503020000020003" pitchFamily="2" charset="0"/>
                </a:rPr>
                <a:t>2005 - 2008</a:t>
              </a:r>
            </a:p>
          </p:txBody>
        </p:sp>
      </p:grpSp>
      <p:sp>
        <p:nvSpPr>
          <p:cNvPr id="20" name="ZoneTexte 19">
            <a:extLst>
              <a:ext uri="{FF2B5EF4-FFF2-40B4-BE49-F238E27FC236}">
                <a16:creationId xmlns:a16="http://schemas.microsoft.com/office/drawing/2014/main" id="{B470B1C9-7C6E-066E-BA28-4B3EC11C4BF0}"/>
              </a:ext>
            </a:extLst>
          </p:cNvPr>
          <p:cNvSpPr txBox="1"/>
          <p:nvPr/>
        </p:nvSpPr>
        <p:spPr>
          <a:xfrm>
            <a:off x="3964569" y="8452089"/>
            <a:ext cx="2603817" cy="246221"/>
          </a:xfrm>
          <a:prstGeom prst="rect">
            <a:avLst/>
          </a:prstGeom>
          <a:noFill/>
        </p:spPr>
        <p:txBody>
          <a:bodyPr wrap="square">
            <a:spAutoFit/>
          </a:bodyPr>
          <a:lstStyle/>
          <a:p>
            <a:pPr>
              <a:spcAft>
                <a:spcPts val="600"/>
              </a:spcAft>
            </a:pPr>
            <a:r>
              <a:rPr lang="en-US" sz="1000" i="1" dirty="0">
                <a:latin typeface="Avenir Book" panose="02000503020000020003" pitchFamily="2" charset="0"/>
              </a:rPr>
              <a:t>GRAPHISTE INDEPENDANT</a:t>
            </a:r>
          </a:p>
        </p:txBody>
      </p:sp>
      <p:sp>
        <p:nvSpPr>
          <p:cNvPr id="21" name="TextBox 140">
            <a:extLst>
              <a:ext uri="{FF2B5EF4-FFF2-40B4-BE49-F238E27FC236}">
                <a16:creationId xmlns:a16="http://schemas.microsoft.com/office/drawing/2014/main" id="{A261B0D4-CD6C-F5D5-47F0-D5BC39EBC7D6}"/>
              </a:ext>
            </a:extLst>
          </p:cNvPr>
          <p:cNvSpPr txBox="1"/>
          <p:nvPr/>
        </p:nvSpPr>
        <p:spPr>
          <a:xfrm>
            <a:off x="662798" y="6486135"/>
            <a:ext cx="1562928" cy="184666"/>
          </a:xfrm>
          <a:prstGeom prst="rect">
            <a:avLst/>
          </a:prstGeom>
          <a:noFill/>
        </p:spPr>
        <p:txBody>
          <a:bodyPr wrap="none" lIns="0" tIns="0" rIns="0" bIns="0" rtlCol="0">
            <a:spAutoFit/>
          </a:bodyPr>
          <a:lstStyle/>
          <a:p>
            <a:r>
              <a:rPr lang="en-US" sz="1200" b="1" spc="300" dirty="0">
                <a:solidFill>
                  <a:schemeClr val="bg1"/>
                </a:solidFill>
                <a:latin typeface="Avenir Book" panose="02000503020000020003" pitchFamily="2" charset="0"/>
              </a:rPr>
              <a:t>COMPETENCES</a:t>
            </a:r>
          </a:p>
        </p:txBody>
      </p:sp>
      <p:sp>
        <p:nvSpPr>
          <p:cNvPr id="23" name="ZoneTexte 22">
            <a:extLst>
              <a:ext uri="{FF2B5EF4-FFF2-40B4-BE49-F238E27FC236}">
                <a16:creationId xmlns:a16="http://schemas.microsoft.com/office/drawing/2014/main" id="{1F8B2290-34C3-499C-4ED6-D0A84EA83E17}"/>
              </a:ext>
            </a:extLst>
          </p:cNvPr>
          <p:cNvSpPr txBox="1"/>
          <p:nvPr/>
        </p:nvSpPr>
        <p:spPr>
          <a:xfrm>
            <a:off x="391743" y="7159408"/>
            <a:ext cx="2150629" cy="1892826"/>
          </a:xfrm>
          <a:prstGeom prst="rect">
            <a:avLst/>
          </a:prstGeom>
          <a:noFill/>
        </p:spPr>
        <p:txBody>
          <a:bodyPr wrap="square">
            <a:spAutoFit/>
          </a:bodyPr>
          <a:lstStyle/>
          <a:p>
            <a:pPr marL="171450" indent="-171450">
              <a:buFont typeface="Arial" panose="020B0604020202020204" pitchFamily="34" charset="0"/>
              <a:buChar char="•"/>
            </a:pPr>
            <a:r>
              <a:rPr lang="fr-FR" sz="900" dirty="0">
                <a:solidFill>
                  <a:schemeClr val="bg1"/>
                </a:solidFill>
                <a:latin typeface="Avenir Book" panose="02000503020000020003" pitchFamily="2" charset="0"/>
              </a:rPr>
              <a:t>Capacité à gérer et à superviser des projets créatifs, des équipes et des clients</a:t>
            </a:r>
          </a:p>
          <a:p>
            <a:pPr marL="171450" indent="-171450">
              <a:buFont typeface="Arial" panose="020B0604020202020204" pitchFamily="34" charset="0"/>
              <a:buChar char="•"/>
            </a:pPr>
            <a:r>
              <a:rPr lang="fr-FR" sz="900" dirty="0">
                <a:solidFill>
                  <a:schemeClr val="bg1"/>
                </a:solidFill>
                <a:latin typeface="Avenir Book" panose="02000503020000020003" pitchFamily="2" charset="0"/>
              </a:rPr>
              <a:t>Aptitude à créer des designs innovants et créatifs en fonction des besoins et des exigences du client</a:t>
            </a:r>
          </a:p>
          <a:p>
            <a:pPr marL="171450" indent="-171450">
              <a:buFont typeface="Arial" panose="020B0604020202020204" pitchFamily="34" charset="0"/>
              <a:buChar char="•"/>
            </a:pPr>
            <a:r>
              <a:rPr lang="fr-FR" sz="900" dirty="0">
                <a:solidFill>
                  <a:schemeClr val="bg1"/>
                </a:solidFill>
                <a:latin typeface="Avenir Book" panose="02000503020000020003" pitchFamily="2" charset="0"/>
              </a:rPr>
              <a:t>Capacité à travailler sous pression et à respecter les délais de livraison</a:t>
            </a:r>
          </a:p>
          <a:p>
            <a:pPr marL="171450" indent="-171450">
              <a:buFont typeface="Arial" panose="020B0604020202020204" pitchFamily="34" charset="0"/>
              <a:buChar char="•"/>
            </a:pPr>
            <a:r>
              <a:rPr lang="fr-FR" sz="900" dirty="0">
                <a:solidFill>
                  <a:schemeClr val="bg1"/>
                </a:solidFill>
                <a:latin typeface="Avenir Book" panose="02000503020000020003" pitchFamily="2" charset="0"/>
              </a:rPr>
              <a:t>Excellentes compétences en communication et en présentation de projets</a:t>
            </a:r>
          </a:p>
        </p:txBody>
      </p:sp>
      <p:pic>
        <p:nvPicPr>
          <p:cNvPr id="22" name="Image 21" descr="Une image contenant personne, homme, intérieur&#10;&#10;Description générée automatiquement">
            <a:extLst>
              <a:ext uri="{FF2B5EF4-FFF2-40B4-BE49-F238E27FC236}">
                <a16:creationId xmlns:a16="http://schemas.microsoft.com/office/drawing/2014/main" id="{C4991AC8-A8E1-9841-187E-04EA7021DA55}"/>
              </a:ext>
            </a:extLst>
          </p:cNvPr>
          <p:cNvPicPr>
            <a:picLocks noChangeAspect="1"/>
          </p:cNvPicPr>
          <p:nvPr/>
        </p:nvPicPr>
        <p:blipFill rotWithShape="1">
          <a:blip r:embed="rId3">
            <a:extLst>
              <a:ext uri="{28A0092B-C50C-407E-A947-70E740481C1C}">
                <a14:useLocalDpi xmlns:a14="http://schemas.microsoft.com/office/drawing/2010/main" val="0"/>
              </a:ext>
            </a:extLst>
          </a:blip>
          <a:srcRect l="28938" r="4717"/>
          <a:stretch/>
        </p:blipFill>
        <p:spPr>
          <a:xfrm>
            <a:off x="490326" y="262634"/>
            <a:ext cx="1992524" cy="2004542"/>
          </a:xfrm>
          <a:prstGeom prst="ellipse">
            <a:avLst/>
          </a:prstGeom>
          <a:ln w="22225">
            <a:solidFill>
              <a:schemeClr val="bg1"/>
            </a:solidFill>
          </a:ln>
        </p:spPr>
      </p:pic>
      <p:sp>
        <p:nvSpPr>
          <p:cNvPr id="25" name="Isosceles Triangle 166">
            <a:extLst>
              <a:ext uri="{FF2B5EF4-FFF2-40B4-BE49-F238E27FC236}">
                <a16:creationId xmlns:a16="http://schemas.microsoft.com/office/drawing/2014/main" id="{87DABC97-9F45-D2E4-7784-7E3936463B18}"/>
              </a:ext>
            </a:extLst>
          </p:cNvPr>
          <p:cNvSpPr/>
          <p:nvPr/>
        </p:nvSpPr>
        <p:spPr>
          <a:xfrm rot="10800000" flipV="1">
            <a:off x="1268867" y="2063498"/>
            <a:ext cx="310977" cy="268084"/>
          </a:xfrm>
          <a:prstGeom prst="triangle">
            <a:avLst/>
          </a:prstGeom>
          <a:solidFill>
            <a:srgbClr val="713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venir Book" panose="02000503020000020003" pitchFamily="2" charset="0"/>
            </a:endParaRPr>
          </a:p>
        </p:txBody>
      </p:sp>
    </p:spTree>
    <p:extLst>
      <p:ext uri="{BB962C8B-B14F-4D97-AF65-F5344CB8AC3E}">
        <p14:creationId xmlns:p14="http://schemas.microsoft.com/office/powerpoint/2010/main" val="1531601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7259" y="689300"/>
            <a:ext cx="6043484" cy="8491464"/>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1905"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1905" dirty="0">
                <a:solidFill>
                  <a:schemeClr val="tx1">
                    <a:lumMod val="50000"/>
                    <a:lumOff val="50000"/>
                  </a:schemeClr>
                </a:solidFill>
              </a:rPr>
            </a:br>
            <a:r>
              <a:rPr lang="fr-FR" sz="1905" dirty="0" err="1">
                <a:solidFill>
                  <a:schemeClr val="tx1">
                    <a:lumMod val="50000"/>
                    <a:lumOff val="50000"/>
                  </a:schemeClr>
                </a:solidFill>
              </a:rPr>
              <a:t>Disclaimer</a:t>
            </a:r>
            <a:r>
              <a:rPr lang="fr-FR" sz="1905" dirty="0">
                <a:solidFill>
                  <a:schemeClr val="tx1">
                    <a:lumMod val="50000"/>
                    <a:lumOff val="50000"/>
                  </a:schemeClr>
                </a:solidFill>
              </a:rPr>
              <a:t> : Les modèles disponibles sur notre site fournis "en l'état" et sans garantie.</a:t>
            </a:r>
          </a:p>
          <a:p>
            <a:pPr marL="0" indent="0">
              <a:buNone/>
            </a:pPr>
            <a:endParaRPr lang="fr-FR" sz="2220" dirty="0">
              <a:solidFill>
                <a:schemeClr val="tx1">
                  <a:lumMod val="50000"/>
                  <a:lumOff val="50000"/>
                </a:schemeClr>
              </a:solidFill>
            </a:endParaRPr>
          </a:p>
          <a:p>
            <a:pPr marL="0" indent="0" algn="ctr">
              <a:buNone/>
            </a:pPr>
            <a:r>
              <a:rPr lang="fr-FR" sz="2220" dirty="0" err="1"/>
              <a:t>Créeruncv.com</a:t>
            </a:r>
            <a:r>
              <a:rPr lang="fr-FR" sz="2220" dirty="0"/>
              <a:t> est un site gratuit. </a:t>
            </a:r>
          </a:p>
        </p:txBody>
      </p:sp>
    </p:spTree>
    <p:extLst>
      <p:ext uri="{BB962C8B-B14F-4D97-AF65-F5344CB8AC3E}">
        <p14:creationId xmlns:p14="http://schemas.microsoft.com/office/powerpoint/2010/main" val="2827558183"/>
      </p:ext>
    </p:extLst>
  </p:cSld>
  <p:clrMapOvr>
    <a:masterClrMapping/>
  </p:clrMapOvr>
</p:sld>
</file>

<file path=ppt/theme/theme1.xml><?xml version="1.0" encoding="utf-8"?>
<a:theme xmlns:a="http://schemas.openxmlformats.org/drawingml/2006/main" name="Office Theme">
  <a:themeElements>
    <a:clrScheme name="Custom 5">
      <a:dk1>
        <a:srgbClr val="262626"/>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2">
      <a:majorFont>
        <a:latin typeface="Segoe UI"/>
        <a:ea typeface=""/>
        <a:cs typeface=""/>
      </a:majorFont>
      <a:minorFont>
        <a:latin typeface="Segoe U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TotalTime>
  <Words>638</Words>
  <Application>Microsoft Macintosh PowerPoint</Application>
  <PresentationFormat>Format A4 (210 x 297 mm)</PresentationFormat>
  <Paragraphs>82</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Avenir Book</vt:lpstr>
      <vt:lpstr>Segoe UI</vt:lpstr>
      <vt:lpstr>Wingdings</vt:lpstr>
      <vt:lpstr>Office Theme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Jerry J</dc:creator>
  <cp:lastModifiedBy>Axel Maille</cp:lastModifiedBy>
  <cp:revision>18</cp:revision>
  <dcterms:created xsi:type="dcterms:W3CDTF">2019-07-09T15:45:32Z</dcterms:created>
  <dcterms:modified xsi:type="dcterms:W3CDTF">2023-04-23T23:32:15Z</dcterms:modified>
</cp:coreProperties>
</file>