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Lst>
  <p:sldSz cx="7562850" cy="10688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62" autoAdjust="0"/>
    <p:restoredTop sz="94660"/>
  </p:normalViewPr>
  <p:slideViewPr>
    <p:cSldViewPr snapToGrid="0">
      <p:cViewPr varScale="1">
        <p:scale>
          <a:sx n="105" d="100"/>
          <a:sy n="105" d="100"/>
        </p:scale>
        <p:origin x="4048"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7214" y="1749275"/>
            <a:ext cx="6428423" cy="3721230"/>
          </a:xfrm>
        </p:spPr>
        <p:txBody>
          <a:bodyPr anchor="b"/>
          <a:lstStyle>
            <a:lvl1pPr algn="ctr">
              <a:defRPr sz="4963"/>
            </a:lvl1pPr>
          </a:lstStyle>
          <a:p>
            <a:r>
              <a:rPr lang="en-US"/>
              <a:t>Click to edit Master title style</a:t>
            </a:r>
            <a:endParaRPr lang="en-US" dirty="0"/>
          </a:p>
        </p:txBody>
      </p:sp>
      <p:sp>
        <p:nvSpPr>
          <p:cNvPr id="3" name="Subtitle 2"/>
          <p:cNvSpPr>
            <a:spLocks noGrp="1"/>
          </p:cNvSpPr>
          <p:nvPr>
            <p:ph type="subTitle" idx="1"/>
          </p:nvPr>
        </p:nvSpPr>
        <p:spPr>
          <a:xfrm>
            <a:off x="945356" y="5614010"/>
            <a:ext cx="5672138" cy="2580613"/>
          </a:xfrm>
        </p:spPr>
        <p:txBody>
          <a:bodyPr/>
          <a:lstStyle>
            <a:lvl1pPr marL="0" indent="0" algn="ctr">
              <a:buNone/>
              <a:defRPr sz="1985"/>
            </a:lvl1pPr>
            <a:lvl2pPr marL="378150" indent="0" algn="ctr">
              <a:buNone/>
              <a:defRPr sz="1654"/>
            </a:lvl2pPr>
            <a:lvl3pPr marL="756300" indent="0" algn="ctr">
              <a:buNone/>
              <a:defRPr sz="1489"/>
            </a:lvl3pPr>
            <a:lvl4pPr marL="1134450" indent="0" algn="ctr">
              <a:buNone/>
              <a:defRPr sz="1323"/>
            </a:lvl4pPr>
            <a:lvl5pPr marL="1512600" indent="0" algn="ctr">
              <a:buNone/>
              <a:defRPr sz="1323"/>
            </a:lvl5pPr>
            <a:lvl6pPr marL="1890751" indent="0" algn="ctr">
              <a:buNone/>
              <a:defRPr sz="1323"/>
            </a:lvl6pPr>
            <a:lvl7pPr marL="2268901" indent="0" algn="ctr">
              <a:buNone/>
              <a:defRPr sz="1323"/>
            </a:lvl7pPr>
            <a:lvl8pPr marL="2647051" indent="0" algn="ctr">
              <a:buNone/>
              <a:defRPr sz="1323"/>
            </a:lvl8pPr>
            <a:lvl9pPr marL="3025201"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1907035-5AE5-439C-8E72-D8D2BC68401E}" type="datetimeFigureOut">
              <a:rPr lang="en-US" smtClean="0"/>
              <a:t>4/7/23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F611A2-B22E-4693-858D-43DC26BC706F}" type="slidenum">
              <a:rPr lang="en-US" smtClean="0"/>
              <a:t>‹N°›</a:t>
            </a:fld>
            <a:endParaRPr lang="en-US"/>
          </a:p>
        </p:txBody>
      </p:sp>
    </p:spTree>
    <p:extLst>
      <p:ext uri="{BB962C8B-B14F-4D97-AF65-F5344CB8AC3E}">
        <p14:creationId xmlns:p14="http://schemas.microsoft.com/office/powerpoint/2010/main" val="1660713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907035-5AE5-439C-8E72-D8D2BC68401E}" type="datetimeFigureOut">
              <a:rPr lang="en-US" smtClean="0"/>
              <a:t>4/7/23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F611A2-B22E-4693-858D-43DC26BC706F}" type="slidenum">
              <a:rPr lang="en-US" smtClean="0"/>
              <a:t>‹N°›</a:t>
            </a:fld>
            <a:endParaRPr lang="en-US"/>
          </a:p>
        </p:txBody>
      </p:sp>
    </p:spTree>
    <p:extLst>
      <p:ext uri="{BB962C8B-B14F-4D97-AF65-F5344CB8AC3E}">
        <p14:creationId xmlns:p14="http://schemas.microsoft.com/office/powerpoint/2010/main" val="1995844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2165" y="569071"/>
            <a:ext cx="1630740" cy="905812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946" y="569071"/>
            <a:ext cx="4797683" cy="90581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907035-5AE5-439C-8E72-D8D2BC68401E}" type="datetimeFigureOut">
              <a:rPr lang="en-US" smtClean="0"/>
              <a:t>4/7/23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F611A2-B22E-4693-858D-43DC26BC706F}" type="slidenum">
              <a:rPr lang="en-US" smtClean="0"/>
              <a:t>‹N°›</a:t>
            </a:fld>
            <a:endParaRPr lang="en-US"/>
          </a:p>
        </p:txBody>
      </p:sp>
    </p:spTree>
    <p:extLst>
      <p:ext uri="{BB962C8B-B14F-4D97-AF65-F5344CB8AC3E}">
        <p14:creationId xmlns:p14="http://schemas.microsoft.com/office/powerpoint/2010/main" val="3121164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907035-5AE5-439C-8E72-D8D2BC68401E}" type="datetimeFigureOut">
              <a:rPr lang="en-US" smtClean="0"/>
              <a:t>4/7/23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F611A2-B22E-4693-858D-43DC26BC706F}" type="slidenum">
              <a:rPr lang="en-US" smtClean="0"/>
              <a:t>‹N°›</a:t>
            </a:fld>
            <a:endParaRPr lang="en-US"/>
          </a:p>
        </p:txBody>
      </p:sp>
    </p:spTree>
    <p:extLst>
      <p:ext uri="{BB962C8B-B14F-4D97-AF65-F5344CB8AC3E}">
        <p14:creationId xmlns:p14="http://schemas.microsoft.com/office/powerpoint/2010/main" val="2165590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6007" y="2664740"/>
            <a:ext cx="6522958" cy="4446176"/>
          </a:xfrm>
        </p:spPr>
        <p:txBody>
          <a:bodyPr anchor="b"/>
          <a:lstStyle>
            <a:lvl1pPr>
              <a:defRPr sz="4963"/>
            </a:lvl1pPr>
          </a:lstStyle>
          <a:p>
            <a:r>
              <a:rPr lang="en-US"/>
              <a:t>Click to edit Master title style</a:t>
            </a:r>
            <a:endParaRPr lang="en-US" dirty="0"/>
          </a:p>
        </p:txBody>
      </p:sp>
      <p:sp>
        <p:nvSpPr>
          <p:cNvPr id="3" name="Text Placeholder 2"/>
          <p:cNvSpPr>
            <a:spLocks noGrp="1"/>
          </p:cNvSpPr>
          <p:nvPr>
            <p:ph type="body" idx="1"/>
          </p:nvPr>
        </p:nvSpPr>
        <p:spPr>
          <a:xfrm>
            <a:off x="516007" y="7152978"/>
            <a:ext cx="6522958" cy="2338139"/>
          </a:xfrm>
        </p:spPr>
        <p:txBody>
          <a:bodyPr/>
          <a:lstStyle>
            <a:lvl1pPr marL="0" indent="0">
              <a:buNone/>
              <a:defRPr sz="1985">
                <a:solidFill>
                  <a:schemeClr val="tx1"/>
                </a:solidFill>
              </a:defRPr>
            </a:lvl1pPr>
            <a:lvl2pPr marL="378150" indent="0">
              <a:buNone/>
              <a:defRPr sz="1654">
                <a:solidFill>
                  <a:schemeClr val="tx1">
                    <a:tint val="75000"/>
                  </a:schemeClr>
                </a:solidFill>
              </a:defRPr>
            </a:lvl2pPr>
            <a:lvl3pPr marL="756300" indent="0">
              <a:buNone/>
              <a:defRPr sz="1489">
                <a:solidFill>
                  <a:schemeClr val="tx1">
                    <a:tint val="75000"/>
                  </a:schemeClr>
                </a:solidFill>
              </a:defRPr>
            </a:lvl3pPr>
            <a:lvl4pPr marL="1134450" indent="0">
              <a:buNone/>
              <a:defRPr sz="1323">
                <a:solidFill>
                  <a:schemeClr val="tx1">
                    <a:tint val="75000"/>
                  </a:schemeClr>
                </a:solidFill>
              </a:defRPr>
            </a:lvl4pPr>
            <a:lvl5pPr marL="1512600" indent="0">
              <a:buNone/>
              <a:defRPr sz="1323">
                <a:solidFill>
                  <a:schemeClr val="tx1">
                    <a:tint val="75000"/>
                  </a:schemeClr>
                </a:solidFill>
              </a:defRPr>
            </a:lvl5pPr>
            <a:lvl6pPr marL="1890751" indent="0">
              <a:buNone/>
              <a:defRPr sz="1323">
                <a:solidFill>
                  <a:schemeClr val="tx1">
                    <a:tint val="75000"/>
                  </a:schemeClr>
                </a:solidFill>
              </a:defRPr>
            </a:lvl6pPr>
            <a:lvl7pPr marL="2268901" indent="0">
              <a:buNone/>
              <a:defRPr sz="1323">
                <a:solidFill>
                  <a:schemeClr val="tx1">
                    <a:tint val="75000"/>
                  </a:schemeClr>
                </a:solidFill>
              </a:defRPr>
            </a:lvl7pPr>
            <a:lvl8pPr marL="2647051" indent="0">
              <a:buNone/>
              <a:defRPr sz="1323">
                <a:solidFill>
                  <a:schemeClr val="tx1">
                    <a:tint val="75000"/>
                  </a:schemeClr>
                </a:solidFill>
              </a:defRPr>
            </a:lvl8pPr>
            <a:lvl9pPr marL="3025201"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907035-5AE5-439C-8E72-D8D2BC68401E}" type="datetimeFigureOut">
              <a:rPr lang="en-US" smtClean="0"/>
              <a:t>4/7/23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F611A2-B22E-4693-858D-43DC26BC706F}" type="slidenum">
              <a:rPr lang="en-US" smtClean="0"/>
              <a:t>‹N°›</a:t>
            </a:fld>
            <a:endParaRPr lang="en-US"/>
          </a:p>
        </p:txBody>
      </p:sp>
    </p:spTree>
    <p:extLst>
      <p:ext uri="{BB962C8B-B14F-4D97-AF65-F5344CB8AC3E}">
        <p14:creationId xmlns:p14="http://schemas.microsoft.com/office/powerpoint/2010/main" val="329776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946"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8693"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1907035-5AE5-439C-8E72-D8D2BC68401E}" type="datetimeFigureOut">
              <a:rPr lang="en-US" smtClean="0"/>
              <a:t>4/7/23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F611A2-B22E-4693-858D-43DC26BC706F}" type="slidenum">
              <a:rPr lang="en-US" smtClean="0"/>
              <a:t>‹N°›</a:t>
            </a:fld>
            <a:endParaRPr lang="en-US"/>
          </a:p>
        </p:txBody>
      </p:sp>
    </p:spTree>
    <p:extLst>
      <p:ext uri="{BB962C8B-B14F-4D97-AF65-F5344CB8AC3E}">
        <p14:creationId xmlns:p14="http://schemas.microsoft.com/office/powerpoint/2010/main" val="1201365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931" y="569073"/>
            <a:ext cx="6522958" cy="2065976"/>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932" y="2620202"/>
            <a:ext cx="3199440"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4" name="Content Placeholder 3"/>
          <p:cNvSpPr>
            <a:spLocks noGrp="1"/>
          </p:cNvSpPr>
          <p:nvPr>
            <p:ph sz="half" idx="2"/>
          </p:nvPr>
        </p:nvSpPr>
        <p:spPr>
          <a:xfrm>
            <a:off x="520932" y="3904322"/>
            <a:ext cx="3199440"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8693" y="2620202"/>
            <a:ext cx="3215196"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8693" y="3904322"/>
            <a:ext cx="3215196"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1907035-5AE5-439C-8E72-D8D2BC68401E}" type="datetimeFigureOut">
              <a:rPr lang="en-US" smtClean="0"/>
              <a:t>4/7/23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F611A2-B22E-4693-858D-43DC26BC706F}" type="slidenum">
              <a:rPr lang="en-US" smtClean="0"/>
              <a:t>‹N°›</a:t>
            </a:fld>
            <a:endParaRPr lang="en-US"/>
          </a:p>
        </p:txBody>
      </p:sp>
    </p:spTree>
    <p:extLst>
      <p:ext uri="{BB962C8B-B14F-4D97-AF65-F5344CB8AC3E}">
        <p14:creationId xmlns:p14="http://schemas.microsoft.com/office/powerpoint/2010/main" val="3460953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1907035-5AE5-439C-8E72-D8D2BC68401E}" type="datetimeFigureOut">
              <a:rPr lang="en-US" smtClean="0"/>
              <a:t>4/7/23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F611A2-B22E-4693-858D-43DC26BC706F}" type="slidenum">
              <a:rPr lang="en-US" smtClean="0"/>
              <a:t>‹N°›</a:t>
            </a:fld>
            <a:endParaRPr lang="en-US"/>
          </a:p>
        </p:txBody>
      </p:sp>
    </p:spTree>
    <p:extLst>
      <p:ext uri="{BB962C8B-B14F-4D97-AF65-F5344CB8AC3E}">
        <p14:creationId xmlns:p14="http://schemas.microsoft.com/office/powerpoint/2010/main" val="2483621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907035-5AE5-439C-8E72-D8D2BC68401E}" type="datetimeFigureOut">
              <a:rPr lang="en-US" smtClean="0"/>
              <a:t>4/7/23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F611A2-B22E-4693-858D-43DC26BC706F}" type="slidenum">
              <a:rPr lang="en-US" smtClean="0"/>
              <a:t>‹N°›</a:t>
            </a:fld>
            <a:endParaRPr lang="en-US"/>
          </a:p>
        </p:txBody>
      </p:sp>
    </p:spTree>
    <p:extLst>
      <p:ext uri="{BB962C8B-B14F-4D97-AF65-F5344CB8AC3E}">
        <p14:creationId xmlns:p14="http://schemas.microsoft.com/office/powerpoint/2010/main" val="4029521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Content Placeholder 2"/>
          <p:cNvSpPr>
            <a:spLocks noGrp="1"/>
          </p:cNvSpPr>
          <p:nvPr>
            <p:ph idx="1"/>
          </p:nvPr>
        </p:nvSpPr>
        <p:spPr>
          <a:xfrm>
            <a:off x="3215196" y="1538968"/>
            <a:ext cx="3828693" cy="7595861"/>
          </a:xfrm>
        </p:spPr>
        <p:txBody>
          <a:bodyPr/>
          <a:lstStyle>
            <a:lvl1pPr>
              <a:defRPr sz="2647"/>
            </a:lvl1pPr>
            <a:lvl2pPr>
              <a:defRPr sz="2316"/>
            </a:lvl2pPr>
            <a:lvl3pPr>
              <a:defRPr sz="1985"/>
            </a:lvl3pPr>
            <a:lvl4pPr>
              <a:defRPr sz="1654"/>
            </a:lvl4pPr>
            <a:lvl5pPr>
              <a:defRPr sz="1654"/>
            </a:lvl5pPr>
            <a:lvl6pPr>
              <a:defRPr sz="1654"/>
            </a:lvl6pPr>
            <a:lvl7pPr>
              <a:defRPr sz="1654"/>
            </a:lvl7pPr>
            <a:lvl8pPr>
              <a:defRPr sz="1654"/>
            </a:lvl8pPr>
            <a:lvl9pPr>
              <a:defRPr sz="16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91907035-5AE5-439C-8E72-D8D2BC68401E}" type="datetimeFigureOut">
              <a:rPr lang="en-US" smtClean="0"/>
              <a:t>4/7/23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F611A2-B22E-4693-858D-43DC26BC706F}" type="slidenum">
              <a:rPr lang="en-US" smtClean="0"/>
              <a:t>‹N°›</a:t>
            </a:fld>
            <a:endParaRPr lang="en-US"/>
          </a:p>
        </p:txBody>
      </p:sp>
    </p:spTree>
    <p:extLst>
      <p:ext uri="{BB962C8B-B14F-4D97-AF65-F5344CB8AC3E}">
        <p14:creationId xmlns:p14="http://schemas.microsoft.com/office/powerpoint/2010/main" val="1616260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5196" y="1538968"/>
            <a:ext cx="3828693" cy="7595861"/>
          </a:xfrm>
        </p:spPr>
        <p:txBody>
          <a:bodyPr anchor="t"/>
          <a:lstStyle>
            <a:lvl1pPr marL="0" indent="0">
              <a:buNone/>
              <a:defRPr sz="2647"/>
            </a:lvl1pPr>
            <a:lvl2pPr marL="378150" indent="0">
              <a:buNone/>
              <a:defRPr sz="2316"/>
            </a:lvl2pPr>
            <a:lvl3pPr marL="756300" indent="0">
              <a:buNone/>
              <a:defRPr sz="1985"/>
            </a:lvl3pPr>
            <a:lvl4pPr marL="1134450" indent="0">
              <a:buNone/>
              <a:defRPr sz="1654"/>
            </a:lvl4pPr>
            <a:lvl5pPr marL="1512600" indent="0">
              <a:buNone/>
              <a:defRPr sz="1654"/>
            </a:lvl5pPr>
            <a:lvl6pPr marL="1890751" indent="0">
              <a:buNone/>
              <a:defRPr sz="1654"/>
            </a:lvl6pPr>
            <a:lvl7pPr marL="2268901" indent="0">
              <a:buNone/>
              <a:defRPr sz="1654"/>
            </a:lvl7pPr>
            <a:lvl8pPr marL="2647051" indent="0">
              <a:buNone/>
              <a:defRPr sz="1654"/>
            </a:lvl8pPr>
            <a:lvl9pPr marL="3025201" indent="0">
              <a:buNone/>
              <a:defRPr sz="1654"/>
            </a:lvl9pPr>
          </a:lstStyle>
          <a:p>
            <a:r>
              <a:rPr lang="en-US"/>
              <a:t>Click icon to add picture</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91907035-5AE5-439C-8E72-D8D2BC68401E}" type="datetimeFigureOut">
              <a:rPr lang="en-US" smtClean="0"/>
              <a:t>4/7/23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F611A2-B22E-4693-858D-43DC26BC706F}" type="slidenum">
              <a:rPr lang="en-US" smtClean="0"/>
              <a:t>‹N°›</a:t>
            </a:fld>
            <a:endParaRPr lang="en-US"/>
          </a:p>
        </p:txBody>
      </p:sp>
    </p:spTree>
    <p:extLst>
      <p:ext uri="{BB962C8B-B14F-4D97-AF65-F5344CB8AC3E}">
        <p14:creationId xmlns:p14="http://schemas.microsoft.com/office/powerpoint/2010/main" val="2175034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946" y="569073"/>
            <a:ext cx="6522958" cy="206597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946" y="2845355"/>
            <a:ext cx="6522958" cy="678184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946" y="9906786"/>
            <a:ext cx="1701641" cy="569071"/>
          </a:xfrm>
          <a:prstGeom prst="rect">
            <a:avLst/>
          </a:prstGeom>
        </p:spPr>
        <p:txBody>
          <a:bodyPr vert="horz" lIns="91440" tIns="45720" rIns="91440" bIns="45720" rtlCol="0" anchor="ctr"/>
          <a:lstStyle>
            <a:lvl1pPr algn="l">
              <a:defRPr sz="993">
                <a:solidFill>
                  <a:schemeClr val="tx1">
                    <a:tint val="75000"/>
                  </a:schemeClr>
                </a:solidFill>
              </a:defRPr>
            </a:lvl1pPr>
          </a:lstStyle>
          <a:p>
            <a:fld id="{91907035-5AE5-439C-8E72-D8D2BC68401E}" type="datetimeFigureOut">
              <a:rPr lang="en-US" smtClean="0"/>
              <a:t>4/7/23</a:t>
            </a:fld>
            <a:endParaRPr lang="en-US"/>
          </a:p>
        </p:txBody>
      </p:sp>
      <p:sp>
        <p:nvSpPr>
          <p:cNvPr id="5" name="Footer Placeholder 4"/>
          <p:cNvSpPr>
            <a:spLocks noGrp="1"/>
          </p:cNvSpPr>
          <p:nvPr>
            <p:ph type="ftr" sz="quarter" idx="3"/>
          </p:nvPr>
        </p:nvSpPr>
        <p:spPr>
          <a:xfrm>
            <a:off x="2505194" y="9906786"/>
            <a:ext cx="2552462" cy="569071"/>
          </a:xfrm>
          <a:prstGeom prst="rect">
            <a:avLst/>
          </a:prstGeom>
        </p:spPr>
        <p:txBody>
          <a:bodyPr vert="horz" lIns="91440" tIns="45720" rIns="91440" bIns="45720" rtlCol="0" anchor="ctr"/>
          <a:lstStyle>
            <a:lvl1pPr algn="ctr">
              <a:defRPr sz="99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41263" y="9906786"/>
            <a:ext cx="1701641" cy="569071"/>
          </a:xfrm>
          <a:prstGeom prst="rect">
            <a:avLst/>
          </a:prstGeom>
        </p:spPr>
        <p:txBody>
          <a:bodyPr vert="horz" lIns="91440" tIns="45720" rIns="91440" bIns="45720" rtlCol="0" anchor="ctr"/>
          <a:lstStyle>
            <a:lvl1pPr algn="r">
              <a:defRPr sz="993">
                <a:solidFill>
                  <a:schemeClr val="tx1">
                    <a:tint val="75000"/>
                  </a:schemeClr>
                </a:solidFill>
              </a:defRPr>
            </a:lvl1pPr>
          </a:lstStyle>
          <a:p>
            <a:fld id="{52F611A2-B22E-4693-858D-43DC26BC706F}" type="slidenum">
              <a:rPr lang="en-US" smtClean="0"/>
              <a:t>‹N°›</a:t>
            </a:fld>
            <a:endParaRPr lang="en-US"/>
          </a:p>
        </p:txBody>
      </p:sp>
    </p:spTree>
    <p:extLst>
      <p:ext uri="{BB962C8B-B14F-4D97-AF65-F5344CB8AC3E}">
        <p14:creationId xmlns:p14="http://schemas.microsoft.com/office/powerpoint/2010/main" val="29601223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6300" rtl="0" eaLnBrk="1" latinLnBrk="0" hangingPunct="1">
        <a:lnSpc>
          <a:spcPct val="90000"/>
        </a:lnSpc>
        <a:spcBef>
          <a:spcPct val="0"/>
        </a:spcBef>
        <a:buNone/>
        <a:defRPr sz="3639" kern="1200">
          <a:solidFill>
            <a:schemeClr val="tx1"/>
          </a:solidFill>
          <a:latin typeface="+mj-lt"/>
          <a:ea typeface="+mj-ea"/>
          <a:cs typeface="+mj-cs"/>
        </a:defRPr>
      </a:lvl1pPr>
    </p:titleStyle>
    <p:bodyStyle>
      <a:lvl1pPr marL="189075" indent="-189075" algn="l" defTabSz="756300" rtl="0" eaLnBrk="1" latinLnBrk="0" hangingPunct="1">
        <a:lnSpc>
          <a:spcPct val="90000"/>
        </a:lnSpc>
        <a:spcBef>
          <a:spcPts val="827"/>
        </a:spcBef>
        <a:buFont typeface="Arial" panose="020B0604020202020204" pitchFamily="34" charset="0"/>
        <a:buChar char="•"/>
        <a:defRPr sz="2316" kern="1200">
          <a:solidFill>
            <a:schemeClr val="tx1"/>
          </a:solidFill>
          <a:latin typeface="+mn-lt"/>
          <a:ea typeface="+mn-ea"/>
          <a:cs typeface="+mn-cs"/>
        </a:defRPr>
      </a:lvl1pPr>
      <a:lvl2pPr marL="567225" indent="-189075" algn="l" defTabSz="756300" rtl="0" eaLnBrk="1" latinLnBrk="0" hangingPunct="1">
        <a:lnSpc>
          <a:spcPct val="90000"/>
        </a:lnSpc>
        <a:spcBef>
          <a:spcPts val="414"/>
        </a:spcBef>
        <a:buFont typeface="Arial" panose="020B0604020202020204" pitchFamily="34" charset="0"/>
        <a:buChar char="•"/>
        <a:defRPr sz="1985" kern="1200">
          <a:solidFill>
            <a:schemeClr val="tx1"/>
          </a:solidFill>
          <a:latin typeface="+mn-lt"/>
          <a:ea typeface="+mn-ea"/>
          <a:cs typeface="+mn-cs"/>
        </a:defRPr>
      </a:lvl2pPr>
      <a:lvl3pPr marL="945375" indent="-189075" algn="l" defTabSz="756300" rtl="0" eaLnBrk="1" latinLnBrk="0" hangingPunct="1">
        <a:lnSpc>
          <a:spcPct val="90000"/>
        </a:lnSpc>
        <a:spcBef>
          <a:spcPts val="414"/>
        </a:spcBef>
        <a:buFont typeface="Arial" panose="020B0604020202020204" pitchFamily="34" charset="0"/>
        <a:buChar char="•"/>
        <a:defRPr sz="1654" kern="1200">
          <a:solidFill>
            <a:schemeClr val="tx1"/>
          </a:solidFill>
          <a:latin typeface="+mn-lt"/>
          <a:ea typeface="+mn-ea"/>
          <a:cs typeface="+mn-cs"/>
        </a:defRPr>
      </a:lvl3pPr>
      <a:lvl4pPr marL="1323525"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4pPr>
      <a:lvl5pPr marL="17016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5pPr>
      <a:lvl6pPr marL="20798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6pPr>
      <a:lvl7pPr marL="24579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7pPr>
      <a:lvl8pPr marL="28361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8pPr>
      <a:lvl9pPr marL="32142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9pPr>
    </p:bodyStyle>
    <p:otherStyle>
      <a:defPPr>
        <a:defRPr lang="en-US"/>
      </a:defPPr>
      <a:lvl1pPr marL="0" algn="l" defTabSz="756300" rtl="0" eaLnBrk="1" latinLnBrk="0" hangingPunct="1">
        <a:defRPr sz="1489" kern="1200">
          <a:solidFill>
            <a:schemeClr val="tx1"/>
          </a:solidFill>
          <a:latin typeface="+mn-lt"/>
          <a:ea typeface="+mn-ea"/>
          <a:cs typeface="+mn-cs"/>
        </a:defRPr>
      </a:lvl1pPr>
      <a:lvl2pPr marL="378150" algn="l" defTabSz="756300" rtl="0" eaLnBrk="1" latinLnBrk="0" hangingPunct="1">
        <a:defRPr sz="1489" kern="1200">
          <a:solidFill>
            <a:schemeClr val="tx1"/>
          </a:solidFill>
          <a:latin typeface="+mn-lt"/>
          <a:ea typeface="+mn-ea"/>
          <a:cs typeface="+mn-cs"/>
        </a:defRPr>
      </a:lvl2pPr>
      <a:lvl3pPr marL="756300" algn="l" defTabSz="756300" rtl="0" eaLnBrk="1" latinLnBrk="0" hangingPunct="1">
        <a:defRPr sz="1489" kern="1200">
          <a:solidFill>
            <a:schemeClr val="tx1"/>
          </a:solidFill>
          <a:latin typeface="+mn-lt"/>
          <a:ea typeface="+mn-ea"/>
          <a:cs typeface="+mn-cs"/>
        </a:defRPr>
      </a:lvl3pPr>
      <a:lvl4pPr marL="1134450" algn="l" defTabSz="756300" rtl="0" eaLnBrk="1" latinLnBrk="0" hangingPunct="1">
        <a:defRPr sz="1489" kern="1200">
          <a:solidFill>
            <a:schemeClr val="tx1"/>
          </a:solidFill>
          <a:latin typeface="+mn-lt"/>
          <a:ea typeface="+mn-ea"/>
          <a:cs typeface="+mn-cs"/>
        </a:defRPr>
      </a:lvl4pPr>
      <a:lvl5pPr marL="1512600" algn="l" defTabSz="756300" rtl="0" eaLnBrk="1" latinLnBrk="0" hangingPunct="1">
        <a:defRPr sz="1489" kern="1200">
          <a:solidFill>
            <a:schemeClr val="tx1"/>
          </a:solidFill>
          <a:latin typeface="+mn-lt"/>
          <a:ea typeface="+mn-ea"/>
          <a:cs typeface="+mn-cs"/>
        </a:defRPr>
      </a:lvl5pPr>
      <a:lvl6pPr marL="1890751" algn="l" defTabSz="756300" rtl="0" eaLnBrk="1" latinLnBrk="0" hangingPunct="1">
        <a:defRPr sz="1489" kern="1200">
          <a:solidFill>
            <a:schemeClr val="tx1"/>
          </a:solidFill>
          <a:latin typeface="+mn-lt"/>
          <a:ea typeface="+mn-ea"/>
          <a:cs typeface="+mn-cs"/>
        </a:defRPr>
      </a:lvl6pPr>
      <a:lvl7pPr marL="2268901" algn="l" defTabSz="756300" rtl="0" eaLnBrk="1" latinLnBrk="0" hangingPunct="1">
        <a:defRPr sz="1489" kern="1200">
          <a:solidFill>
            <a:schemeClr val="tx1"/>
          </a:solidFill>
          <a:latin typeface="+mn-lt"/>
          <a:ea typeface="+mn-ea"/>
          <a:cs typeface="+mn-cs"/>
        </a:defRPr>
      </a:lvl7pPr>
      <a:lvl8pPr marL="2647051" algn="l" defTabSz="756300" rtl="0" eaLnBrk="1" latinLnBrk="0" hangingPunct="1">
        <a:defRPr sz="1489" kern="1200">
          <a:solidFill>
            <a:schemeClr val="tx1"/>
          </a:solidFill>
          <a:latin typeface="+mn-lt"/>
          <a:ea typeface="+mn-ea"/>
          <a:cs typeface="+mn-cs"/>
        </a:defRPr>
      </a:lvl8pPr>
      <a:lvl9pPr marL="3025201" algn="l" defTabSz="756300" rtl="0" eaLnBrk="1" latinLnBrk="0" hangingPunct="1">
        <a:defRPr sz="148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4557241-56A3-40CA-991E-89A27D20758A}"/>
              </a:ext>
            </a:extLst>
          </p:cNvPr>
          <p:cNvSpPr/>
          <p:nvPr/>
        </p:nvSpPr>
        <p:spPr>
          <a:xfrm>
            <a:off x="229870" y="4921"/>
            <a:ext cx="2826385" cy="10678795"/>
          </a:xfrm>
          <a:prstGeom prst="rect">
            <a:avLst/>
          </a:pr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5" name="Picture 4">
            <a:extLst>
              <a:ext uri="{FF2B5EF4-FFF2-40B4-BE49-F238E27FC236}">
                <a16:creationId xmlns:a16="http://schemas.microsoft.com/office/drawing/2014/main" id="{9BF2DFC1-7FEE-4FCB-84CC-2AA61452B4B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26060" y="469106"/>
            <a:ext cx="2830195" cy="1299845"/>
          </a:xfrm>
          <a:prstGeom prst="rect">
            <a:avLst/>
          </a:prstGeom>
          <a:noFill/>
          <a:ln>
            <a:noFill/>
          </a:ln>
        </p:spPr>
      </p:pic>
      <p:grpSp>
        <p:nvGrpSpPr>
          <p:cNvPr id="6" name="Group 5">
            <a:extLst>
              <a:ext uri="{FF2B5EF4-FFF2-40B4-BE49-F238E27FC236}">
                <a16:creationId xmlns:a16="http://schemas.microsoft.com/office/drawing/2014/main" id="{ADDF0FC2-51D8-4643-B942-D4822EE8CF46}"/>
              </a:ext>
            </a:extLst>
          </p:cNvPr>
          <p:cNvGrpSpPr/>
          <p:nvPr/>
        </p:nvGrpSpPr>
        <p:grpSpPr>
          <a:xfrm>
            <a:off x="324485" y="2018506"/>
            <a:ext cx="2649852" cy="291465"/>
            <a:chOff x="0" y="0"/>
            <a:chExt cx="2650234" cy="291830"/>
          </a:xfrm>
        </p:grpSpPr>
        <p:sp>
          <p:nvSpPr>
            <p:cNvPr id="79" name="Rectangle 78">
              <a:extLst>
                <a:ext uri="{FF2B5EF4-FFF2-40B4-BE49-F238E27FC236}">
                  <a16:creationId xmlns:a16="http://schemas.microsoft.com/office/drawing/2014/main" id="{E384EE9A-5A7F-478C-B702-C267E1C5CFA2}"/>
                </a:ext>
              </a:extLst>
            </p:cNvPr>
            <p:cNvSpPr/>
            <p:nvPr/>
          </p:nvSpPr>
          <p:spPr>
            <a:xfrm>
              <a:off x="0" y="14591"/>
              <a:ext cx="277239" cy="267335"/>
            </a:xfrm>
            <a:prstGeom prst="rect">
              <a:avLst/>
            </a:prstGeom>
            <a:solidFill>
              <a:srgbClr val="3E528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0" name="Rectangle 79">
              <a:extLst>
                <a:ext uri="{FF2B5EF4-FFF2-40B4-BE49-F238E27FC236}">
                  <a16:creationId xmlns:a16="http://schemas.microsoft.com/office/drawing/2014/main" id="{DF354948-4723-455D-883D-26D6E41839FC}"/>
                </a:ext>
              </a:extLst>
            </p:cNvPr>
            <p:cNvSpPr/>
            <p:nvPr/>
          </p:nvSpPr>
          <p:spPr>
            <a:xfrm>
              <a:off x="277239" y="14591"/>
              <a:ext cx="2372995" cy="267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1" name="Freeform 5">
              <a:extLst>
                <a:ext uri="{FF2B5EF4-FFF2-40B4-BE49-F238E27FC236}">
                  <a16:creationId xmlns:a16="http://schemas.microsoft.com/office/drawing/2014/main" id="{85F475EB-BBF7-490E-B1A6-4C1F2A1F0543}"/>
                </a:ext>
              </a:extLst>
            </p:cNvPr>
            <p:cNvSpPr>
              <a:spLocks/>
            </p:cNvSpPr>
            <p:nvPr/>
          </p:nvSpPr>
          <p:spPr bwMode="auto">
            <a:xfrm>
              <a:off x="87549" y="92413"/>
              <a:ext cx="102136" cy="107877"/>
            </a:xfrm>
            <a:custGeom>
              <a:avLst/>
              <a:gdLst>
                <a:gd name="T0" fmla="*/ 96 w 161"/>
                <a:gd name="T1" fmla="*/ 70 h 170"/>
                <a:gd name="T2" fmla="*/ 161 w 161"/>
                <a:gd name="T3" fmla="*/ 70 h 170"/>
                <a:gd name="T4" fmla="*/ 161 w 161"/>
                <a:gd name="T5" fmla="*/ 100 h 170"/>
                <a:gd name="T6" fmla="*/ 96 w 161"/>
                <a:gd name="T7" fmla="*/ 100 h 170"/>
                <a:gd name="T8" fmla="*/ 96 w 161"/>
                <a:gd name="T9" fmla="*/ 170 h 170"/>
                <a:gd name="T10" fmla="*/ 66 w 161"/>
                <a:gd name="T11" fmla="*/ 170 h 170"/>
                <a:gd name="T12" fmla="*/ 66 w 161"/>
                <a:gd name="T13" fmla="*/ 100 h 170"/>
                <a:gd name="T14" fmla="*/ 0 w 161"/>
                <a:gd name="T15" fmla="*/ 100 h 170"/>
                <a:gd name="T16" fmla="*/ 0 w 161"/>
                <a:gd name="T17" fmla="*/ 70 h 170"/>
                <a:gd name="T18" fmla="*/ 66 w 161"/>
                <a:gd name="T19" fmla="*/ 70 h 170"/>
                <a:gd name="T20" fmla="*/ 66 w 161"/>
                <a:gd name="T21" fmla="*/ 0 h 170"/>
                <a:gd name="T22" fmla="*/ 96 w 161"/>
                <a:gd name="T23" fmla="*/ 0 h 170"/>
                <a:gd name="T24" fmla="*/ 96 w 161"/>
                <a:gd name="T25" fmla="*/ 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70">
                  <a:moveTo>
                    <a:pt x="96" y="70"/>
                  </a:moveTo>
                  <a:lnTo>
                    <a:pt x="161" y="70"/>
                  </a:lnTo>
                  <a:lnTo>
                    <a:pt x="161" y="100"/>
                  </a:lnTo>
                  <a:lnTo>
                    <a:pt x="96" y="100"/>
                  </a:lnTo>
                  <a:lnTo>
                    <a:pt x="96" y="170"/>
                  </a:lnTo>
                  <a:lnTo>
                    <a:pt x="66" y="170"/>
                  </a:lnTo>
                  <a:lnTo>
                    <a:pt x="66" y="100"/>
                  </a:lnTo>
                  <a:lnTo>
                    <a:pt x="0" y="100"/>
                  </a:lnTo>
                  <a:lnTo>
                    <a:pt x="0" y="70"/>
                  </a:lnTo>
                  <a:lnTo>
                    <a:pt x="66" y="70"/>
                  </a:lnTo>
                  <a:lnTo>
                    <a:pt x="66" y="0"/>
                  </a:lnTo>
                  <a:lnTo>
                    <a:pt x="96" y="0"/>
                  </a:lnTo>
                  <a:lnTo>
                    <a:pt x="96" y="70"/>
                  </a:lnTo>
                  <a:close/>
                </a:path>
              </a:pathLst>
            </a:custGeom>
            <a:solidFill>
              <a:srgbClr val="FDFEFE"/>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82" name="Text Box 22">
              <a:extLst>
                <a:ext uri="{FF2B5EF4-FFF2-40B4-BE49-F238E27FC236}">
                  <a16:creationId xmlns:a16="http://schemas.microsoft.com/office/drawing/2014/main" id="{20C7E36D-15B5-40E5-9B5B-F18F0E1BDF79}"/>
                </a:ext>
              </a:extLst>
            </p:cNvPr>
            <p:cNvSpPr txBox="1"/>
            <p:nvPr/>
          </p:nvSpPr>
          <p:spPr>
            <a:xfrm>
              <a:off x="252919" y="0"/>
              <a:ext cx="1804481" cy="29183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1200" b="1" dirty="0">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t>FORMATION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7" name="Group 6">
            <a:extLst>
              <a:ext uri="{FF2B5EF4-FFF2-40B4-BE49-F238E27FC236}">
                <a16:creationId xmlns:a16="http://schemas.microsoft.com/office/drawing/2014/main" id="{BF277857-0415-4A7D-834C-4433FBD4902E}"/>
              </a:ext>
            </a:extLst>
          </p:cNvPr>
          <p:cNvGrpSpPr/>
          <p:nvPr/>
        </p:nvGrpSpPr>
        <p:grpSpPr>
          <a:xfrm>
            <a:off x="470535" y="2364581"/>
            <a:ext cx="2620644" cy="1078863"/>
            <a:chOff x="0" y="0"/>
            <a:chExt cx="2621253" cy="1079283"/>
          </a:xfrm>
        </p:grpSpPr>
        <p:sp>
          <p:nvSpPr>
            <p:cNvPr id="74" name="Text Box 26">
              <a:extLst>
                <a:ext uri="{FF2B5EF4-FFF2-40B4-BE49-F238E27FC236}">
                  <a16:creationId xmlns:a16="http://schemas.microsoft.com/office/drawing/2014/main" id="{FA3B85D1-0808-4245-B65C-7CB7E1C781FA}"/>
                </a:ext>
              </a:extLst>
            </p:cNvPr>
            <p:cNvSpPr txBox="1"/>
            <p:nvPr/>
          </p:nvSpPr>
          <p:spPr>
            <a:xfrm>
              <a:off x="29183" y="0"/>
              <a:ext cx="1317625" cy="21844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700" dirty="0">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t>JANV 2014 – FEB 2016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5" name="Text Box 27">
              <a:extLst>
                <a:ext uri="{FF2B5EF4-FFF2-40B4-BE49-F238E27FC236}">
                  <a16:creationId xmlns:a16="http://schemas.microsoft.com/office/drawing/2014/main" id="{0F0568F1-84C9-4583-AFB3-1846E1C49C4C}"/>
                </a:ext>
              </a:extLst>
            </p:cNvPr>
            <p:cNvSpPr txBox="1"/>
            <p:nvPr/>
          </p:nvSpPr>
          <p:spPr>
            <a:xfrm>
              <a:off x="34047" y="126459"/>
              <a:ext cx="2460625" cy="25273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fr-FR" sz="900" b="1" dirty="0"/>
                <a:t>ISTEC PARIS</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6" name="Text Box 28">
              <a:extLst>
                <a:ext uri="{FF2B5EF4-FFF2-40B4-BE49-F238E27FC236}">
                  <a16:creationId xmlns:a16="http://schemas.microsoft.com/office/drawing/2014/main" id="{2CE6E326-AE28-4740-9D63-4602C417632C}"/>
                </a:ext>
              </a:extLst>
            </p:cNvPr>
            <p:cNvSpPr txBox="1"/>
            <p:nvPr/>
          </p:nvSpPr>
          <p:spPr>
            <a:xfrm>
              <a:off x="34047" y="277238"/>
              <a:ext cx="2460625" cy="22352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fr-FR" sz="800" dirty="0"/>
                <a:t>MASTER EN FINANCE ET GESTION D’ENTREPRISE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7" name="Text Box 29">
              <a:extLst>
                <a:ext uri="{FF2B5EF4-FFF2-40B4-BE49-F238E27FC236}">
                  <a16:creationId xmlns:a16="http://schemas.microsoft.com/office/drawing/2014/main" id="{1DBFEB4D-AC3C-42F6-8FF7-CBA3B881D409}"/>
                </a:ext>
              </a:extLst>
            </p:cNvPr>
            <p:cNvSpPr txBox="1"/>
            <p:nvPr/>
          </p:nvSpPr>
          <p:spPr>
            <a:xfrm>
              <a:off x="29183" y="462063"/>
              <a:ext cx="2592070" cy="61722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25000"/>
                </a:lnSpc>
                <a:spcBef>
                  <a:spcPts val="0"/>
                </a:spcBef>
                <a:spcAft>
                  <a:spcPts val="0"/>
                </a:spcAft>
              </a:pPr>
              <a:r>
                <a:rPr lang="fr-FR" sz="800" dirty="0">
                  <a:solidFill>
                    <a:schemeClr val="tx1">
                      <a:lumMod val="65000"/>
                      <a:lumOff val="35000"/>
                    </a:schemeClr>
                  </a:solidFill>
                  <a:latin typeface="Open Sans" panose="020B0606030504020204"/>
                </a:rPr>
                <a:t>Stage d’analyste financier, Société Générale </a:t>
              </a:r>
              <a:r>
                <a:rPr lang="fr-FR" sz="800" dirty="0" err="1">
                  <a:solidFill>
                    <a:schemeClr val="tx1">
                      <a:lumMod val="65000"/>
                      <a:lumOff val="35000"/>
                    </a:schemeClr>
                  </a:solidFill>
                  <a:latin typeface="Open Sans" panose="020B0606030504020204"/>
                </a:rPr>
                <a:t>Corporate</a:t>
              </a:r>
              <a:r>
                <a:rPr lang="fr-FR" sz="800" dirty="0">
                  <a:solidFill>
                    <a:schemeClr val="tx1">
                      <a:lumMod val="65000"/>
                      <a:lumOff val="35000"/>
                    </a:schemeClr>
                  </a:solidFill>
                  <a:latin typeface="Open Sans" panose="020B0606030504020204"/>
                </a:rPr>
                <a:t> &amp; Investment Banking, Paris, France (été 2015)</a:t>
              </a:r>
              <a:endParaRPr lang="en-US" sz="1100" dirty="0">
                <a:solidFill>
                  <a:schemeClr val="tx1">
                    <a:lumMod val="65000"/>
                    <a:lumOff val="35000"/>
                  </a:schemeClr>
                </a:solidFill>
                <a:effectLst/>
                <a:latin typeface="Open Sans" panose="020B0606030504020204"/>
                <a:ea typeface="Calibri" panose="020F0502020204030204" pitchFamily="34" charset="0"/>
                <a:cs typeface="Times New Roman" panose="02020603050405020304" pitchFamily="18" charset="0"/>
              </a:endParaRPr>
            </a:p>
          </p:txBody>
        </p:sp>
        <p:cxnSp>
          <p:nvCxnSpPr>
            <p:cNvPr id="78" name="Straight Connector 77">
              <a:extLst>
                <a:ext uri="{FF2B5EF4-FFF2-40B4-BE49-F238E27FC236}">
                  <a16:creationId xmlns:a16="http://schemas.microsoft.com/office/drawing/2014/main" id="{C1D93FFD-A3CD-4FFD-B6FC-C18AC7D9089E}"/>
                </a:ext>
              </a:extLst>
            </p:cNvPr>
            <p:cNvCxnSpPr/>
            <p:nvPr/>
          </p:nvCxnSpPr>
          <p:spPr>
            <a:xfrm>
              <a:off x="0" y="72957"/>
              <a:ext cx="0" cy="899809"/>
            </a:xfrm>
            <a:prstGeom prst="line">
              <a:avLst/>
            </a:prstGeom>
            <a:ln w="6350">
              <a:solidFill>
                <a:srgbClr val="3E5282"/>
              </a:solidFill>
            </a:ln>
          </p:spPr>
          <p:style>
            <a:lnRef idx="1">
              <a:schemeClr val="accent1"/>
            </a:lnRef>
            <a:fillRef idx="0">
              <a:schemeClr val="accent1"/>
            </a:fillRef>
            <a:effectRef idx="0">
              <a:schemeClr val="accent1"/>
            </a:effectRef>
            <a:fontRef idx="minor">
              <a:schemeClr val="tx1"/>
            </a:fontRef>
          </p:style>
        </p:cxnSp>
      </p:grpSp>
      <p:sp>
        <p:nvSpPr>
          <p:cNvPr id="8" name="Text Box 33">
            <a:extLst>
              <a:ext uri="{FF2B5EF4-FFF2-40B4-BE49-F238E27FC236}">
                <a16:creationId xmlns:a16="http://schemas.microsoft.com/office/drawing/2014/main" id="{CCC2FFA1-21B0-4073-9A92-841B2D081436}"/>
              </a:ext>
            </a:extLst>
          </p:cNvPr>
          <p:cNvSpPr txBox="1"/>
          <p:nvPr/>
        </p:nvSpPr>
        <p:spPr>
          <a:xfrm>
            <a:off x="502920" y="3489902"/>
            <a:ext cx="1317625" cy="21844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700">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t>APR 2012 – JULY 2016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 Box 34">
            <a:extLst>
              <a:ext uri="{FF2B5EF4-FFF2-40B4-BE49-F238E27FC236}">
                <a16:creationId xmlns:a16="http://schemas.microsoft.com/office/drawing/2014/main" id="{39FEE291-8E04-44A4-B4CA-06EE00FA62CA}"/>
              </a:ext>
            </a:extLst>
          </p:cNvPr>
          <p:cNvSpPr txBox="1"/>
          <p:nvPr/>
        </p:nvSpPr>
        <p:spPr>
          <a:xfrm>
            <a:off x="508000" y="3616267"/>
            <a:ext cx="2460625" cy="25273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900" b="1" dirty="0">
                <a:solidFill>
                  <a:srgbClr val="515251"/>
                </a:solidFill>
                <a:effectLst/>
                <a:latin typeface="Open Sans" panose="020B0606030504020204" pitchFamily="34" charset="0"/>
                <a:ea typeface="Calibri" panose="020F0502020204030204" pitchFamily="34" charset="0"/>
                <a:cs typeface="Times New Roman" panose="02020603050405020304" pitchFamily="18" charset="0"/>
              </a:rPr>
              <a:t>UNIVERSITE PARIS-DAUPHINE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 Box 35">
            <a:extLst>
              <a:ext uri="{FF2B5EF4-FFF2-40B4-BE49-F238E27FC236}">
                <a16:creationId xmlns:a16="http://schemas.microsoft.com/office/drawing/2014/main" id="{2CF75534-BFC5-4728-82C6-72DA80CDE09F}"/>
              </a:ext>
            </a:extLst>
          </p:cNvPr>
          <p:cNvSpPr txBox="1"/>
          <p:nvPr/>
        </p:nvSpPr>
        <p:spPr>
          <a:xfrm>
            <a:off x="508000" y="3766762"/>
            <a:ext cx="2460625" cy="22352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800" dirty="0">
                <a:solidFill>
                  <a:srgbClr val="515251"/>
                </a:solidFill>
                <a:effectLst/>
                <a:latin typeface="Open Sans" panose="020B0606030504020204" pitchFamily="34" charset="0"/>
                <a:ea typeface="Calibri" panose="020F0502020204030204" pitchFamily="34" charset="0"/>
                <a:cs typeface="Times New Roman" panose="02020603050405020304" pitchFamily="18" charset="0"/>
              </a:rPr>
              <a:t>LICENCE D’ECONOMIE ET GESTION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 Box 36">
            <a:extLst>
              <a:ext uri="{FF2B5EF4-FFF2-40B4-BE49-F238E27FC236}">
                <a16:creationId xmlns:a16="http://schemas.microsoft.com/office/drawing/2014/main" id="{CFE4D54C-4841-495C-AC59-D35C5EEA89C0}"/>
              </a:ext>
            </a:extLst>
          </p:cNvPr>
          <p:cNvSpPr txBox="1"/>
          <p:nvPr/>
        </p:nvSpPr>
        <p:spPr>
          <a:xfrm>
            <a:off x="502920" y="3951547"/>
            <a:ext cx="2592070" cy="45959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25000"/>
              </a:lnSpc>
              <a:spcBef>
                <a:spcPts val="0"/>
              </a:spcBef>
              <a:spcAft>
                <a:spcPts val="0"/>
              </a:spcAft>
            </a:pPr>
            <a:r>
              <a:rPr lang="fr-FR" sz="800" dirty="0">
                <a:solidFill>
                  <a:schemeClr val="tx1">
                    <a:lumMod val="65000"/>
                    <a:lumOff val="35000"/>
                  </a:schemeClr>
                </a:solidFill>
                <a:latin typeface="Open Sans" panose="020B0606030504020204"/>
              </a:rPr>
              <a:t>Analyste financier stagiaire, Rothschild &amp; Co, Paris, France (été 2016)</a:t>
            </a:r>
            <a:endParaRPr lang="en-US" sz="1100" dirty="0">
              <a:solidFill>
                <a:schemeClr val="tx1">
                  <a:lumMod val="65000"/>
                  <a:lumOff val="35000"/>
                </a:schemeClr>
              </a:solidFill>
              <a:effectLst/>
              <a:latin typeface="Open Sans" panose="020B0606030504020204"/>
              <a:ea typeface="Calibri" panose="020F0502020204030204" pitchFamily="34" charset="0"/>
              <a:cs typeface="Times New Roman" panose="02020603050405020304" pitchFamily="18" charset="0"/>
            </a:endParaRPr>
          </a:p>
        </p:txBody>
      </p:sp>
      <p:cxnSp>
        <p:nvCxnSpPr>
          <p:cNvPr id="12" name="Straight Connector 11">
            <a:extLst>
              <a:ext uri="{FF2B5EF4-FFF2-40B4-BE49-F238E27FC236}">
                <a16:creationId xmlns:a16="http://schemas.microsoft.com/office/drawing/2014/main" id="{142B9321-9E19-4FB7-9E0A-ED5DDF9B9094}"/>
              </a:ext>
            </a:extLst>
          </p:cNvPr>
          <p:cNvCxnSpPr/>
          <p:nvPr/>
        </p:nvCxnSpPr>
        <p:spPr>
          <a:xfrm>
            <a:off x="473710" y="3562927"/>
            <a:ext cx="0" cy="899795"/>
          </a:xfrm>
          <a:prstGeom prst="line">
            <a:avLst/>
          </a:prstGeom>
          <a:ln w="6350">
            <a:solidFill>
              <a:srgbClr val="3E5282"/>
            </a:solidFill>
          </a:ln>
        </p:spPr>
        <p:style>
          <a:lnRef idx="1">
            <a:schemeClr val="accent1"/>
          </a:lnRef>
          <a:fillRef idx="0">
            <a:schemeClr val="accent1"/>
          </a:fillRef>
          <a:effectRef idx="0">
            <a:schemeClr val="accent1"/>
          </a:effectRef>
          <a:fontRef idx="minor">
            <a:schemeClr val="tx1"/>
          </a:fontRef>
        </p:style>
      </p:cxnSp>
      <p:grpSp>
        <p:nvGrpSpPr>
          <p:cNvPr id="13" name="Group 12">
            <a:extLst>
              <a:ext uri="{FF2B5EF4-FFF2-40B4-BE49-F238E27FC236}">
                <a16:creationId xmlns:a16="http://schemas.microsoft.com/office/drawing/2014/main" id="{C0943A46-4C66-4252-8501-A7D73C4281F7}"/>
              </a:ext>
            </a:extLst>
          </p:cNvPr>
          <p:cNvGrpSpPr/>
          <p:nvPr/>
        </p:nvGrpSpPr>
        <p:grpSpPr>
          <a:xfrm>
            <a:off x="324485" y="4668730"/>
            <a:ext cx="2649852" cy="291465"/>
            <a:chOff x="0" y="0"/>
            <a:chExt cx="2650234" cy="291830"/>
          </a:xfrm>
        </p:grpSpPr>
        <p:sp>
          <p:nvSpPr>
            <p:cNvPr id="70" name="Rectangle 69">
              <a:extLst>
                <a:ext uri="{FF2B5EF4-FFF2-40B4-BE49-F238E27FC236}">
                  <a16:creationId xmlns:a16="http://schemas.microsoft.com/office/drawing/2014/main" id="{B9A10369-3CE0-4178-BA03-E10D31D4ECBC}"/>
                </a:ext>
              </a:extLst>
            </p:cNvPr>
            <p:cNvSpPr/>
            <p:nvPr/>
          </p:nvSpPr>
          <p:spPr>
            <a:xfrm>
              <a:off x="0" y="14591"/>
              <a:ext cx="277239" cy="267335"/>
            </a:xfrm>
            <a:prstGeom prst="rect">
              <a:avLst/>
            </a:prstGeom>
            <a:solidFill>
              <a:srgbClr val="3E528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1" name="Rectangle 70">
              <a:extLst>
                <a:ext uri="{FF2B5EF4-FFF2-40B4-BE49-F238E27FC236}">
                  <a16:creationId xmlns:a16="http://schemas.microsoft.com/office/drawing/2014/main" id="{EE54C881-C1A6-434B-97A0-27E0AD1DEEBC}"/>
                </a:ext>
              </a:extLst>
            </p:cNvPr>
            <p:cNvSpPr/>
            <p:nvPr/>
          </p:nvSpPr>
          <p:spPr>
            <a:xfrm>
              <a:off x="277239" y="14591"/>
              <a:ext cx="2372995" cy="267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2" name="Freeform 5">
              <a:extLst>
                <a:ext uri="{FF2B5EF4-FFF2-40B4-BE49-F238E27FC236}">
                  <a16:creationId xmlns:a16="http://schemas.microsoft.com/office/drawing/2014/main" id="{CB1C3E9D-B107-4F53-ADBC-00B66C02B22F}"/>
                </a:ext>
              </a:extLst>
            </p:cNvPr>
            <p:cNvSpPr>
              <a:spLocks/>
            </p:cNvSpPr>
            <p:nvPr/>
          </p:nvSpPr>
          <p:spPr bwMode="auto">
            <a:xfrm>
              <a:off x="87549" y="92413"/>
              <a:ext cx="102136" cy="107877"/>
            </a:xfrm>
            <a:custGeom>
              <a:avLst/>
              <a:gdLst>
                <a:gd name="T0" fmla="*/ 96 w 161"/>
                <a:gd name="T1" fmla="*/ 70 h 170"/>
                <a:gd name="T2" fmla="*/ 161 w 161"/>
                <a:gd name="T3" fmla="*/ 70 h 170"/>
                <a:gd name="T4" fmla="*/ 161 w 161"/>
                <a:gd name="T5" fmla="*/ 100 h 170"/>
                <a:gd name="T6" fmla="*/ 96 w 161"/>
                <a:gd name="T7" fmla="*/ 100 h 170"/>
                <a:gd name="T8" fmla="*/ 96 w 161"/>
                <a:gd name="T9" fmla="*/ 170 h 170"/>
                <a:gd name="T10" fmla="*/ 66 w 161"/>
                <a:gd name="T11" fmla="*/ 170 h 170"/>
                <a:gd name="T12" fmla="*/ 66 w 161"/>
                <a:gd name="T13" fmla="*/ 100 h 170"/>
                <a:gd name="T14" fmla="*/ 0 w 161"/>
                <a:gd name="T15" fmla="*/ 100 h 170"/>
                <a:gd name="T16" fmla="*/ 0 w 161"/>
                <a:gd name="T17" fmla="*/ 70 h 170"/>
                <a:gd name="T18" fmla="*/ 66 w 161"/>
                <a:gd name="T19" fmla="*/ 70 h 170"/>
                <a:gd name="T20" fmla="*/ 66 w 161"/>
                <a:gd name="T21" fmla="*/ 0 h 170"/>
                <a:gd name="T22" fmla="*/ 96 w 161"/>
                <a:gd name="T23" fmla="*/ 0 h 170"/>
                <a:gd name="T24" fmla="*/ 96 w 161"/>
                <a:gd name="T25" fmla="*/ 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70">
                  <a:moveTo>
                    <a:pt x="96" y="70"/>
                  </a:moveTo>
                  <a:lnTo>
                    <a:pt x="161" y="70"/>
                  </a:lnTo>
                  <a:lnTo>
                    <a:pt x="161" y="100"/>
                  </a:lnTo>
                  <a:lnTo>
                    <a:pt x="96" y="100"/>
                  </a:lnTo>
                  <a:lnTo>
                    <a:pt x="96" y="170"/>
                  </a:lnTo>
                  <a:lnTo>
                    <a:pt x="66" y="170"/>
                  </a:lnTo>
                  <a:lnTo>
                    <a:pt x="66" y="100"/>
                  </a:lnTo>
                  <a:lnTo>
                    <a:pt x="0" y="100"/>
                  </a:lnTo>
                  <a:lnTo>
                    <a:pt x="0" y="70"/>
                  </a:lnTo>
                  <a:lnTo>
                    <a:pt x="66" y="70"/>
                  </a:lnTo>
                  <a:lnTo>
                    <a:pt x="66" y="0"/>
                  </a:lnTo>
                  <a:lnTo>
                    <a:pt x="96" y="0"/>
                  </a:lnTo>
                  <a:lnTo>
                    <a:pt x="96" y="70"/>
                  </a:lnTo>
                  <a:close/>
                </a:path>
              </a:pathLst>
            </a:custGeom>
            <a:solidFill>
              <a:srgbClr val="FDFEFE"/>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73" name="Text Box 42">
              <a:extLst>
                <a:ext uri="{FF2B5EF4-FFF2-40B4-BE49-F238E27FC236}">
                  <a16:creationId xmlns:a16="http://schemas.microsoft.com/office/drawing/2014/main" id="{56A2FF44-19A3-46E7-A394-878D281F4D20}"/>
                </a:ext>
              </a:extLst>
            </p:cNvPr>
            <p:cNvSpPr txBox="1"/>
            <p:nvPr/>
          </p:nvSpPr>
          <p:spPr>
            <a:xfrm>
              <a:off x="252919" y="0"/>
              <a:ext cx="1804481" cy="29183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1200" b="1" dirty="0">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t>QUALITES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sp>
        <p:nvSpPr>
          <p:cNvPr id="14" name="Text Box 43">
            <a:extLst>
              <a:ext uri="{FF2B5EF4-FFF2-40B4-BE49-F238E27FC236}">
                <a16:creationId xmlns:a16="http://schemas.microsoft.com/office/drawing/2014/main" id="{0E8EE7A6-7481-49AF-B182-AFD211560ED6}"/>
              </a:ext>
            </a:extLst>
          </p:cNvPr>
          <p:cNvSpPr txBox="1"/>
          <p:nvPr/>
        </p:nvSpPr>
        <p:spPr>
          <a:xfrm>
            <a:off x="499745" y="5000200"/>
            <a:ext cx="1257839" cy="24257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800" dirty="0">
                <a:solidFill>
                  <a:srgbClr val="515251"/>
                </a:solidFill>
                <a:effectLst/>
                <a:latin typeface="Open Sans" panose="020B0606030504020204" pitchFamily="34" charset="0"/>
                <a:ea typeface="Calibri" panose="020F0502020204030204" pitchFamily="34" charset="0"/>
                <a:cs typeface="Times New Roman" panose="02020603050405020304" pitchFamily="18" charset="0"/>
              </a:rPr>
              <a:t>Rigueur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800" dirty="0">
                <a:solidFill>
                  <a:srgbClr val="515251"/>
                </a:solidFill>
                <a:effectLst/>
                <a:latin typeface="Open Sans" panose="020B060603050402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Text Box 44">
            <a:extLst>
              <a:ext uri="{FF2B5EF4-FFF2-40B4-BE49-F238E27FC236}">
                <a16:creationId xmlns:a16="http://schemas.microsoft.com/office/drawing/2014/main" id="{CA1EE945-CACF-4CF4-A86C-548CBDAF9FD5}"/>
              </a:ext>
            </a:extLst>
          </p:cNvPr>
          <p:cNvSpPr txBox="1"/>
          <p:nvPr/>
        </p:nvSpPr>
        <p:spPr>
          <a:xfrm>
            <a:off x="499110" y="5252295"/>
            <a:ext cx="1176655" cy="24257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800" dirty="0" err="1">
                <a:solidFill>
                  <a:srgbClr val="515251"/>
                </a:solidFill>
                <a:effectLst/>
                <a:latin typeface="Open Sans" panose="020B0606030504020204" pitchFamily="34" charset="0"/>
                <a:ea typeface="Calibri" panose="020F0502020204030204" pitchFamily="34" charset="0"/>
                <a:cs typeface="Times New Roman" panose="02020603050405020304" pitchFamily="18" charset="0"/>
              </a:rPr>
              <a:t>Curiosité</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800" dirty="0">
                <a:solidFill>
                  <a:srgbClr val="515251"/>
                </a:solidFill>
                <a:effectLst/>
                <a:latin typeface="Open Sans" panose="020B060603050402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 name="Text Box 45">
            <a:extLst>
              <a:ext uri="{FF2B5EF4-FFF2-40B4-BE49-F238E27FC236}">
                <a16:creationId xmlns:a16="http://schemas.microsoft.com/office/drawing/2014/main" id="{C250C401-605F-42B5-9F3F-0BEEF3792A27}"/>
              </a:ext>
            </a:extLst>
          </p:cNvPr>
          <p:cNvSpPr txBox="1"/>
          <p:nvPr/>
        </p:nvSpPr>
        <p:spPr>
          <a:xfrm>
            <a:off x="499110" y="5513280"/>
            <a:ext cx="1176655" cy="24257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800" dirty="0">
                <a:solidFill>
                  <a:srgbClr val="515251"/>
                </a:solidFill>
                <a:effectLst/>
                <a:latin typeface="Open Sans" panose="020B0606030504020204" pitchFamily="34" charset="0"/>
                <a:ea typeface="Calibri" panose="020F0502020204030204" pitchFamily="34" charset="0"/>
                <a:cs typeface="Times New Roman" panose="02020603050405020304" pitchFamily="18" charset="0"/>
              </a:rPr>
              <a:t>Esprit critique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800" dirty="0">
                <a:solidFill>
                  <a:srgbClr val="515251"/>
                </a:solidFill>
                <a:effectLst/>
                <a:latin typeface="Open Sans" panose="020B060603050402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Text Box 46">
            <a:extLst>
              <a:ext uri="{FF2B5EF4-FFF2-40B4-BE49-F238E27FC236}">
                <a16:creationId xmlns:a16="http://schemas.microsoft.com/office/drawing/2014/main" id="{38A29BD0-FBEB-488B-A8B5-5999D84131A6}"/>
              </a:ext>
            </a:extLst>
          </p:cNvPr>
          <p:cNvSpPr txBox="1"/>
          <p:nvPr/>
        </p:nvSpPr>
        <p:spPr>
          <a:xfrm>
            <a:off x="499110" y="5764740"/>
            <a:ext cx="1176655" cy="24257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800" dirty="0" err="1">
                <a:solidFill>
                  <a:srgbClr val="515251"/>
                </a:solidFill>
                <a:effectLst/>
                <a:latin typeface="Open Sans" panose="020B0606030504020204" pitchFamily="34" charset="0"/>
                <a:ea typeface="Calibri" panose="020F0502020204030204" pitchFamily="34" charset="0"/>
                <a:cs typeface="Times New Roman" panose="02020603050405020304" pitchFamily="18" charset="0"/>
              </a:rPr>
              <a:t>Intégrité</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800" dirty="0">
                <a:solidFill>
                  <a:srgbClr val="515251"/>
                </a:solidFill>
                <a:effectLst/>
                <a:latin typeface="Open Sans" panose="020B060603050402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Text Box 48">
            <a:extLst>
              <a:ext uri="{FF2B5EF4-FFF2-40B4-BE49-F238E27FC236}">
                <a16:creationId xmlns:a16="http://schemas.microsoft.com/office/drawing/2014/main" id="{A1B796F2-E619-4D39-8484-7AA6205AF1AC}"/>
              </a:ext>
            </a:extLst>
          </p:cNvPr>
          <p:cNvSpPr txBox="1"/>
          <p:nvPr/>
        </p:nvSpPr>
        <p:spPr>
          <a:xfrm>
            <a:off x="499745" y="6022550"/>
            <a:ext cx="1259205" cy="24257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800" dirty="0" err="1">
                <a:solidFill>
                  <a:srgbClr val="515251"/>
                </a:solidFill>
                <a:effectLst/>
                <a:latin typeface="Open Sans" panose="020B0606030504020204" pitchFamily="34" charset="0"/>
                <a:ea typeface="Calibri" panose="020F0502020204030204" pitchFamily="34" charset="0"/>
                <a:cs typeface="Times New Roman" panose="02020603050405020304" pitchFamily="18" charset="0"/>
              </a:rPr>
              <a:t>Persévérance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9" name="Text Box 49">
            <a:extLst>
              <a:ext uri="{FF2B5EF4-FFF2-40B4-BE49-F238E27FC236}">
                <a16:creationId xmlns:a16="http://schemas.microsoft.com/office/drawing/2014/main" id="{6D20AB99-1ED1-4CD8-AF4B-E0980CA43810}"/>
              </a:ext>
            </a:extLst>
          </p:cNvPr>
          <p:cNvSpPr txBox="1"/>
          <p:nvPr/>
        </p:nvSpPr>
        <p:spPr>
          <a:xfrm>
            <a:off x="499745" y="6270200"/>
            <a:ext cx="1259205" cy="24257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800" dirty="0" err="1">
                <a:solidFill>
                  <a:srgbClr val="515251"/>
                </a:solidFill>
                <a:effectLst/>
                <a:latin typeface="Open Sans" panose="020B0606030504020204" pitchFamily="34" charset="0"/>
                <a:ea typeface="Calibri" panose="020F0502020204030204" pitchFamily="34" charset="0"/>
                <a:cs typeface="Times New Roman" panose="02020603050405020304" pitchFamily="18" charset="0"/>
              </a:rPr>
              <a:t>Adaptabilité</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20" name="Group 19">
            <a:extLst>
              <a:ext uri="{FF2B5EF4-FFF2-40B4-BE49-F238E27FC236}">
                <a16:creationId xmlns:a16="http://schemas.microsoft.com/office/drawing/2014/main" id="{EC0B7C8F-A202-4238-B524-FC389F8E6EA0}"/>
              </a:ext>
            </a:extLst>
          </p:cNvPr>
          <p:cNvGrpSpPr/>
          <p:nvPr/>
        </p:nvGrpSpPr>
        <p:grpSpPr>
          <a:xfrm>
            <a:off x="1840230" y="5090370"/>
            <a:ext cx="1124585" cy="85725"/>
            <a:chOff x="0" y="0"/>
            <a:chExt cx="1124900" cy="85994"/>
          </a:xfrm>
        </p:grpSpPr>
        <p:sp>
          <p:nvSpPr>
            <p:cNvPr id="68" name="Rectangle 67">
              <a:extLst>
                <a:ext uri="{FF2B5EF4-FFF2-40B4-BE49-F238E27FC236}">
                  <a16:creationId xmlns:a16="http://schemas.microsoft.com/office/drawing/2014/main" id="{D0E13648-4C32-4A91-8F6C-D831243FE62F}"/>
                </a:ext>
              </a:extLst>
            </p:cNvPr>
            <p:cNvSpPr/>
            <p:nvPr/>
          </p:nvSpPr>
          <p:spPr>
            <a:xfrm>
              <a:off x="0" y="0"/>
              <a:ext cx="1124900" cy="85994"/>
            </a:xfrm>
            <a:prstGeom prst="rect">
              <a:avLst/>
            </a:prstGeom>
            <a:noFill/>
            <a:ln w="6350">
              <a:solidFill>
                <a:srgbClr val="3E528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9" name="Rectangle 68">
              <a:extLst>
                <a:ext uri="{FF2B5EF4-FFF2-40B4-BE49-F238E27FC236}">
                  <a16:creationId xmlns:a16="http://schemas.microsoft.com/office/drawing/2014/main" id="{A9A3E25C-C0B0-4A28-900B-413E5FBC5901}"/>
                </a:ext>
              </a:extLst>
            </p:cNvPr>
            <p:cNvSpPr/>
            <p:nvPr/>
          </p:nvSpPr>
          <p:spPr>
            <a:xfrm>
              <a:off x="0" y="0"/>
              <a:ext cx="928370" cy="85725"/>
            </a:xfrm>
            <a:prstGeom prst="rect">
              <a:avLst/>
            </a:prstGeom>
            <a:solidFill>
              <a:srgbClr val="3E5282"/>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21" name="Group 20">
            <a:extLst>
              <a:ext uri="{FF2B5EF4-FFF2-40B4-BE49-F238E27FC236}">
                <a16:creationId xmlns:a16="http://schemas.microsoft.com/office/drawing/2014/main" id="{86705F78-91A2-4DD7-B521-E21083B97AD1}"/>
              </a:ext>
            </a:extLst>
          </p:cNvPr>
          <p:cNvGrpSpPr/>
          <p:nvPr/>
        </p:nvGrpSpPr>
        <p:grpSpPr>
          <a:xfrm>
            <a:off x="1840230" y="5333575"/>
            <a:ext cx="1124585" cy="85725"/>
            <a:chOff x="0" y="0"/>
            <a:chExt cx="1124900" cy="85994"/>
          </a:xfrm>
        </p:grpSpPr>
        <p:sp>
          <p:nvSpPr>
            <p:cNvPr id="66" name="Rectangle 65">
              <a:extLst>
                <a:ext uri="{FF2B5EF4-FFF2-40B4-BE49-F238E27FC236}">
                  <a16:creationId xmlns:a16="http://schemas.microsoft.com/office/drawing/2014/main" id="{98C1C4D9-376F-400B-B0CC-D622095D5EBF}"/>
                </a:ext>
              </a:extLst>
            </p:cNvPr>
            <p:cNvSpPr/>
            <p:nvPr/>
          </p:nvSpPr>
          <p:spPr>
            <a:xfrm>
              <a:off x="0" y="0"/>
              <a:ext cx="1124900" cy="85994"/>
            </a:xfrm>
            <a:prstGeom prst="rect">
              <a:avLst/>
            </a:prstGeom>
            <a:noFill/>
            <a:ln w="6350">
              <a:solidFill>
                <a:srgbClr val="3E528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7" name="Rectangle 66">
              <a:extLst>
                <a:ext uri="{FF2B5EF4-FFF2-40B4-BE49-F238E27FC236}">
                  <a16:creationId xmlns:a16="http://schemas.microsoft.com/office/drawing/2014/main" id="{A0EC0DCB-A77F-480A-89C5-B81225E7D77D}"/>
                </a:ext>
              </a:extLst>
            </p:cNvPr>
            <p:cNvSpPr/>
            <p:nvPr/>
          </p:nvSpPr>
          <p:spPr>
            <a:xfrm>
              <a:off x="0" y="0"/>
              <a:ext cx="928370" cy="85725"/>
            </a:xfrm>
            <a:prstGeom prst="rect">
              <a:avLst/>
            </a:prstGeom>
            <a:solidFill>
              <a:srgbClr val="3E5282"/>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22" name="Group 21">
            <a:extLst>
              <a:ext uri="{FF2B5EF4-FFF2-40B4-BE49-F238E27FC236}">
                <a16:creationId xmlns:a16="http://schemas.microsoft.com/office/drawing/2014/main" id="{8F804112-89BB-4F4A-87B0-88CE5D30402C}"/>
              </a:ext>
            </a:extLst>
          </p:cNvPr>
          <p:cNvGrpSpPr/>
          <p:nvPr/>
        </p:nvGrpSpPr>
        <p:grpSpPr>
          <a:xfrm>
            <a:off x="1840230" y="5582495"/>
            <a:ext cx="1124585" cy="85725"/>
            <a:chOff x="0" y="0"/>
            <a:chExt cx="1124900" cy="85994"/>
          </a:xfrm>
        </p:grpSpPr>
        <p:sp>
          <p:nvSpPr>
            <p:cNvPr id="64" name="Rectangle 63">
              <a:extLst>
                <a:ext uri="{FF2B5EF4-FFF2-40B4-BE49-F238E27FC236}">
                  <a16:creationId xmlns:a16="http://schemas.microsoft.com/office/drawing/2014/main" id="{403AF095-C8E3-4841-A657-7073776D93AD}"/>
                </a:ext>
              </a:extLst>
            </p:cNvPr>
            <p:cNvSpPr/>
            <p:nvPr/>
          </p:nvSpPr>
          <p:spPr>
            <a:xfrm>
              <a:off x="0" y="0"/>
              <a:ext cx="1124900" cy="85994"/>
            </a:xfrm>
            <a:prstGeom prst="rect">
              <a:avLst/>
            </a:prstGeom>
            <a:noFill/>
            <a:ln w="6350">
              <a:solidFill>
                <a:srgbClr val="3E528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5" name="Rectangle 64">
              <a:extLst>
                <a:ext uri="{FF2B5EF4-FFF2-40B4-BE49-F238E27FC236}">
                  <a16:creationId xmlns:a16="http://schemas.microsoft.com/office/drawing/2014/main" id="{AE5BF4F7-68FB-4EF8-A559-07DC2FAB6DAF}"/>
                </a:ext>
              </a:extLst>
            </p:cNvPr>
            <p:cNvSpPr/>
            <p:nvPr/>
          </p:nvSpPr>
          <p:spPr>
            <a:xfrm>
              <a:off x="0" y="0"/>
              <a:ext cx="928370" cy="85725"/>
            </a:xfrm>
            <a:prstGeom prst="rect">
              <a:avLst/>
            </a:prstGeom>
            <a:solidFill>
              <a:srgbClr val="3E5282"/>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23" name="Group 22">
            <a:extLst>
              <a:ext uri="{FF2B5EF4-FFF2-40B4-BE49-F238E27FC236}">
                <a16:creationId xmlns:a16="http://schemas.microsoft.com/office/drawing/2014/main" id="{24F77300-B64B-4C65-B563-FCE2A2F256B0}"/>
              </a:ext>
            </a:extLst>
          </p:cNvPr>
          <p:cNvGrpSpPr/>
          <p:nvPr/>
        </p:nvGrpSpPr>
        <p:grpSpPr>
          <a:xfrm>
            <a:off x="1840230" y="5840305"/>
            <a:ext cx="1124585" cy="85725"/>
            <a:chOff x="0" y="0"/>
            <a:chExt cx="1124900" cy="85994"/>
          </a:xfrm>
        </p:grpSpPr>
        <p:sp>
          <p:nvSpPr>
            <p:cNvPr id="62" name="Rectangle 61">
              <a:extLst>
                <a:ext uri="{FF2B5EF4-FFF2-40B4-BE49-F238E27FC236}">
                  <a16:creationId xmlns:a16="http://schemas.microsoft.com/office/drawing/2014/main" id="{0561EADE-C51A-48A7-BEE6-D12CC9EB14BF}"/>
                </a:ext>
              </a:extLst>
            </p:cNvPr>
            <p:cNvSpPr/>
            <p:nvPr/>
          </p:nvSpPr>
          <p:spPr>
            <a:xfrm>
              <a:off x="0" y="0"/>
              <a:ext cx="1124900" cy="85994"/>
            </a:xfrm>
            <a:prstGeom prst="rect">
              <a:avLst/>
            </a:prstGeom>
            <a:noFill/>
            <a:ln w="6350">
              <a:solidFill>
                <a:srgbClr val="3E528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3" name="Rectangle 62">
              <a:extLst>
                <a:ext uri="{FF2B5EF4-FFF2-40B4-BE49-F238E27FC236}">
                  <a16:creationId xmlns:a16="http://schemas.microsoft.com/office/drawing/2014/main" id="{44528CB7-E008-4E53-B231-052C54FCDCB2}"/>
                </a:ext>
              </a:extLst>
            </p:cNvPr>
            <p:cNvSpPr/>
            <p:nvPr/>
          </p:nvSpPr>
          <p:spPr>
            <a:xfrm>
              <a:off x="0" y="0"/>
              <a:ext cx="928370" cy="85725"/>
            </a:xfrm>
            <a:prstGeom prst="rect">
              <a:avLst/>
            </a:prstGeom>
            <a:solidFill>
              <a:srgbClr val="3E5282"/>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24" name="Group 23">
            <a:extLst>
              <a:ext uri="{FF2B5EF4-FFF2-40B4-BE49-F238E27FC236}">
                <a16:creationId xmlns:a16="http://schemas.microsoft.com/office/drawing/2014/main" id="{343A3638-FFF5-4A16-A6B1-5C1B5DD3DF77}"/>
              </a:ext>
            </a:extLst>
          </p:cNvPr>
          <p:cNvGrpSpPr/>
          <p:nvPr/>
        </p:nvGrpSpPr>
        <p:grpSpPr>
          <a:xfrm>
            <a:off x="1840230" y="6098115"/>
            <a:ext cx="1124585" cy="85725"/>
            <a:chOff x="0" y="0"/>
            <a:chExt cx="1124900" cy="85994"/>
          </a:xfrm>
        </p:grpSpPr>
        <p:sp>
          <p:nvSpPr>
            <p:cNvPr id="60" name="Rectangle 59">
              <a:extLst>
                <a:ext uri="{FF2B5EF4-FFF2-40B4-BE49-F238E27FC236}">
                  <a16:creationId xmlns:a16="http://schemas.microsoft.com/office/drawing/2014/main" id="{C35BB7DB-5E8B-448A-B657-C2A4E8F16B02}"/>
                </a:ext>
              </a:extLst>
            </p:cNvPr>
            <p:cNvSpPr/>
            <p:nvPr/>
          </p:nvSpPr>
          <p:spPr>
            <a:xfrm>
              <a:off x="0" y="0"/>
              <a:ext cx="1124900" cy="85994"/>
            </a:xfrm>
            <a:prstGeom prst="rect">
              <a:avLst/>
            </a:prstGeom>
            <a:noFill/>
            <a:ln w="6350">
              <a:solidFill>
                <a:srgbClr val="3E528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1" name="Rectangle 60">
              <a:extLst>
                <a:ext uri="{FF2B5EF4-FFF2-40B4-BE49-F238E27FC236}">
                  <a16:creationId xmlns:a16="http://schemas.microsoft.com/office/drawing/2014/main" id="{2B75EFCB-1FCB-4361-90BF-C55CF3E466E7}"/>
                </a:ext>
              </a:extLst>
            </p:cNvPr>
            <p:cNvSpPr/>
            <p:nvPr/>
          </p:nvSpPr>
          <p:spPr>
            <a:xfrm>
              <a:off x="0" y="0"/>
              <a:ext cx="928370" cy="85725"/>
            </a:xfrm>
            <a:prstGeom prst="rect">
              <a:avLst/>
            </a:prstGeom>
            <a:solidFill>
              <a:srgbClr val="3E5282"/>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25" name="Group 24">
            <a:extLst>
              <a:ext uri="{FF2B5EF4-FFF2-40B4-BE49-F238E27FC236}">
                <a16:creationId xmlns:a16="http://schemas.microsoft.com/office/drawing/2014/main" id="{1C112FE4-4616-4B1C-B192-431CA70FD2BA}"/>
              </a:ext>
            </a:extLst>
          </p:cNvPr>
          <p:cNvGrpSpPr/>
          <p:nvPr/>
        </p:nvGrpSpPr>
        <p:grpSpPr>
          <a:xfrm>
            <a:off x="1840230" y="6343860"/>
            <a:ext cx="1124585" cy="85725"/>
            <a:chOff x="0" y="0"/>
            <a:chExt cx="1124900" cy="85994"/>
          </a:xfrm>
        </p:grpSpPr>
        <p:sp>
          <p:nvSpPr>
            <p:cNvPr id="58" name="Rectangle 57">
              <a:extLst>
                <a:ext uri="{FF2B5EF4-FFF2-40B4-BE49-F238E27FC236}">
                  <a16:creationId xmlns:a16="http://schemas.microsoft.com/office/drawing/2014/main" id="{DA1FB2B1-709F-4118-8FC9-C2384714318A}"/>
                </a:ext>
              </a:extLst>
            </p:cNvPr>
            <p:cNvSpPr/>
            <p:nvPr/>
          </p:nvSpPr>
          <p:spPr>
            <a:xfrm>
              <a:off x="0" y="0"/>
              <a:ext cx="1124900" cy="85994"/>
            </a:xfrm>
            <a:prstGeom prst="rect">
              <a:avLst/>
            </a:prstGeom>
            <a:noFill/>
            <a:ln w="6350">
              <a:solidFill>
                <a:srgbClr val="3E528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9" name="Rectangle 58">
              <a:extLst>
                <a:ext uri="{FF2B5EF4-FFF2-40B4-BE49-F238E27FC236}">
                  <a16:creationId xmlns:a16="http://schemas.microsoft.com/office/drawing/2014/main" id="{7F0843DC-4D7D-400C-9A43-C795BC9C61ED}"/>
                </a:ext>
              </a:extLst>
            </p:cNvPr>
            <p:cNvSpPr/>
            <p:nvPr/>
          </p:nvSpPr>
          <p:spPr>
            <a:xfrm>
              <a:off x="0" y="0"/>
              <a:ext cx="928370" cy="85725"/>
            </a:xfrm>
            <a:prstGeom prst="rect">
              <a:avLst/>
            </a:prstGeom>
            <a:solidFill>
              <a:srgbClr val="3E5282"/>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26" name="Group 25">
            <a:extLst>
              <a:ext uri="{FF2B5EF4-FFF2-40B4-BE49-F238E27FC236}">
                <a16:creationId xmlns:a16="http://schemas.microsoft.com/office/drawing/2014/main" id="{E84052EE-5866-410C-90FE-B6CEB3C230F6}"/>
              </a:ext>
            </a:extLst>
          </p:cNvPr>
          <p:cNvGrpSpPr/>
          <p:nvPr/>
        </p:nvGrpSpPr>
        <p:grpSpPr>
          <a:xfrm>
            <a:off x="3246757" y="9355071"/>
            <a:ext cx="2649852" cy="291465"/>
            <a:chOff x="0" y="0"/>
            <a:chExt cx="2650234" cy="291830"/>
          </a:xfrm>
        </p:grpSpPr>
        <p:sp>
          <p:nvSpPr>
            <p:cNvPr id="54" name="Rectangle 53">
              <a:extLst>
                <a:ext uri="{FF2B5EF4-FFF2-40B4-BE49-F238E27FC236}">
                  <a16:creationId xmlns:a16="http://schemas.microsoft.com/office/drawing/2014/main" id="{FBB3F428-7CEC-47BF-A41D-4E9F5DC2879F}"/>
                </a:ext>
              </a:extLst>
            </p:cNvPr>
            <p:cNvSpPr/>
            <p:nvPr/>
          </p:nvSpPr>
          <p:spPr>
            <a:xfrm>
              <a:off x="0" y="14591"/>
              <a:ext cx="277239" cy="267335"/>
            </a:xfrm>
            <a:prstGeom prst="rect">
              <a:avLst/>
            </a:prstGeom>
            <a:solidFill>
              <a:srgbClr val="3E528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5" name="Rectangle 54">
              <a:extLst>
                <a:ext uri="{FF2B5EF4-FFF2-40B4-BE49-F238E27FC236}">
                  <a16:creationId xmlns:a16="http://schemas.microsoft.com/office/drawing/2014/main" id="{B80763FF-C51B-45D4-A327-263A04517AFF}"/>
                </a:ext>
              </a:extLst>
            </p:cNvPr>
            <p:cNvSpPr/>
            <p:nvPr/>
          </p:nvSpPr>
          <p:spPr>
            <a:xfrm>
              <a:off x="277239" y="14591"/>
              <a:ext cx="2372995" cy="267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6" name="Freeform 5">
              <a:extLst>
                <a:ext uri="{FF2B5EF4-FFF2-40B4-BE49-F238E27FC236}">
                  <a16:creationId xmlns:a16="http://schemas.microsoft.com/office/drawing/2014/main" id="{57DFE082-6DE3-4052-9AE3-40608A63B08A}"/>
                </a:ext>
              </a:extLst>
            </p:cNvPr>
            <p:cNvSpPr>
              <a:spLocks/>
            </p:cNvSpPr>
            <p:nvPr/>
          </p:nvSpPr>
          <p:spPr bwMode="auto">
            <a:xfrm>
              <a:off x="87549" y="92413"/>
              <a:ext cx="102136" cy="107877"/>
            </a:xfrm>
            <a:custGeom>
              <a:avLst/>
              <a:gdLst>
                <a:gd name="T0" fmla="*/ 96 w 161"/>
                <a:gd name="T1" fmla="*/ 70 h 170"/>
                <a:gd name="T2" fmla="*/ 161 w 161"/>
                <a:gd name="T3" fmla="*/ 70 h 170"/>
                <a:gd name="T4" fmla="*/ 161 w 161"/>
                <a:gd name="T5" fmla="*/ 100 h 170"/>
                <a:gd name="T6" fmla="*/ 96 w 161"/>
                <a:gd name="T7" fmla="*/ 100 h 170"/>
                <a:gd name="T8" fmla="*/ 96 w 161"/>
                <a:gd name="T9" fmla="*/ 170 h 170"/>
                <a:gd name="T10" fmla="*/ 66 w 161"/>
                <a:gd name="T11" fmla="*/ 170 h 170"/>
                <a:gd name="T12" fmla="*/ 66 w 161"/>
                <a:gd name="T13" fmla="*/ 100 h 170"/>
                <a:gd name="T14" fmla="*/ 0 w 161"/>
                <a:gd name="T15" fmla="*/ 100 h 170"/>
                <a:gd name="T16" fmla="*/ 0 w 161"/>
                <a:gd name="T17" fmla="*/ 70 h 170"/>
                <a:gd name="T18" fmla="*/ 66 w 161"/>
                <a:gd name="T19" fmla="*/ 70 h 170"/>
                <a:gd name="T20" fmla="*/ 66 w 161"/>
                <a:gd name="T21" fmla="*/ 0 h 170"/>
                <a:gd name="T22" fmla="*/ 96 w 161"/>
                <a:gd name="T23" fmla="*/ 0 h 170"/>
                <a:gd name="T24" fmla="*/ 96 w 161"/>
                <a:gd name="T25" fmla="*/ 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70">
                  <a:moveTo>
                    <a:pt x="96" y="70"/>
                  </a:moveTo>
                  <a:lnTo>
                    <a:pt x="161" y="70"/>
                  </a:lnTo>
                  <a:lnTo>
                    <a:pt x="161" y="100"/>
                  </a:lnTo>
                  <a:lnTo>
                    <a:pt x="96" y="100"/>
                  </a:lnTo>
                  <a:lnTo>
                    <a:pt x="96" y="170"/>
                  </a:lnTo>
                  <a:lnTo>
                    <a:pt x="66" y="170"/>
                  </a:lnTo>
                  <a:lnTo>
                    <a:pt x="66" y="100"/>
                  </a:lnTo>
                  <a:lnTo>
                    <a:pt x="0" y="100"/>
                  </a:lnTo>
                  <a:lnTo>
                    <a:pt x="0" y="70"/>
                  </a:lnTo>
                  <a:lnTo>
                    <a:pt x="66" y="70"/>
                  </a:lnTo>
                  <a:lnTo>
                    <a:pt x="66" y="0"/>
                  </a:lnTo>
                  <a:lnTo>
                    <a:pt x="96" y="0"/>
                  </a:lnTo>
                  <a:lnTo>
                    <a:pt x="96" y="70"/>
                  </a:lnTo>
                  <a:close/>
                </a:path>
              </a:pathLst>
            </a:custGeom>
            <a:solidFill>
              <a:srgbClr val="FDFEFE"/>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57" name="Text Box 72">
              <a:extLst>
                <a:ext uri="{FF2B5EF4-FFF2-40B4-BE49-F238E27FC236}">
                  <a16:creationId xmlns:a16="http://schemas.microsoft.com/office/drawing/2014/main" id="{7322AA5E-DCB8-48C9-873C-4008CB43BCD6}"/>
                </a:ext>
              </a:extLst>
            </p:cNvPr>
            <p:cNvSpPr txBox="1"/>
            <p:nvPr/>
          </p:nvSpPr>
          <p:spPr>
            <a:xfrm>
              <a:off x="252919" y="0"/>
              <a:ext cx="1804481" cy="29183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1200" b="1">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t>REFERENCE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grpSp>
      <p:cxnSp>
        <p:nvCxnSpPr>
          <p:cNvPr id="27" name="Straight Connector 26">
            <a:extLst>
              <a:ext uri="{FF2B5EF4-FFF2-40B4-BE49-F238E27FC236}">
                <a16:creationId xmlns:a16="http://schemas.microsoft.com/office/drawing/2014/main" id="{C3966B42-3722-4BD5-A2CF-B59152485FD2}"/>
              </a:ext>
            </a:extLst>
          </p:cNvPr>
          <p:cNvCxnSpPr/>
          <p:nvPr/>
        </p:nvCxnSpPr>
        <p:spPr>
          <a:xfrm>
            <a:off x="467360" y="5087830"/>
            <a:ext cx="0" cy="1341120"/>
          </a:xfrm>
          <a:prstGeom prst="line">
            <a:avLst/>
          </a:prstGeom>
          <a:ln w="6350">
            <a:solidFill>
              <a:srgbClr val="3E5282"/>
            </a:solidFill>
          </a:ln>
        </p:spPr>
        <p:style>
          <a:lnRef idx="1">
            <a:schemeClr val="accent1"/>
          </a:lnRef>
          <a:fillRef idx="0">
            <a:schemeClr val="accent1"/>
          </a:fillRef>
          <a:effectRef idx="0">
            <a:schemeClr val="accent1"/>
          </a:effectRef>
          <a:fontRef idx="minor">
            <a:schemeClr val="tx1"/>
          </a:fontRef>
        </p:style>
      </p:cxnSp>
      <p:grpSp>
        <p:nvGrpSpPr>
          <p:cNvPr id="28" name="Group 27">
            <a:extLst>
              <a:ext uri="{FF2B5EF4-FFF2-40B4-BE49-F238E27FC236}">
                <a16:creationId xmlns:a16="http://schemas.microsoft.com/office/drawing/2014/main" id="{CC639BCB-B94E-4608-AE90-74D9203801EE}"/>
              </a:ext>
            </a:extLst>
          </p:cNvPr>
          <p:cNvGrpSpPr/>
          <p:nvPr/>
        </p:nvGrpSpPr>
        <p:grpSpPr>
          <a:xfrm>
            <a:off x="3389632" y="9691621"/>
            <a:ext cx="2453640" cy="854074"/>
            <a:chOff x="0" y="0"/>
            <a:chExt cx="2453688" cy="854204"/>
          </a:xfrm>
        </p:grpSpPr>
        <p:sp>
          <p:nvSpPr>
            <p:cNvPr id="50" name="Text Box 73">
              <a:extLst>
                <a:ext uri="{FF2B5EF4-FFF2-40B4-BE49-F238E27FC236}">
                  <a16:creationId xmlns:a16="http://schemas.microsoft.com/office/drawing/2014/main" id="{ED29F8AC-F7A8-4192-9F02-B2548B2B3581}"/>
                </a:ext>
              </a:extLst>
            </p:cNvPr>
            <p:cNvSpPr txBox="1"/>
            <p:nvPr/>
          </p:nvSpPr>
          <p:spPr>
            <a:xfrm>
              <a:off x="31531" y="0"/>
              <a:ext cx="2422157" cy="24257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900" b="1" dirty="0">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t>ALAIN LEMERCIER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1" name="Text Box 74">
              <a:extLst>
                <a:ext uri="{FF2B5EF4-FFF2-40B4-BE49-F238E27FC236}">
                  <a16:creationId xmlns:a16="http://schemas.microsoft.com/office/drawing/2014/main" id="{FF7F1DD5-8A0C-4CF0-8E26-E88DD5D74C27}"/>
                </a:ext>
              </a:extLst>
            </p:cNvPr>
            <p:cNvSpPr txBox="1"/>
            <p:nvPr/>
          </p:nvSpPr>
          <p:spPr>
            <a:xfrm>
              <a:off x="31531" y="149056"/>
              <a:ext cx="2316098" cy="39557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800" b="1" dirty="0">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t>M :</a:t>
              </a:r>
              <a:r>
                <a:rPr lang="en-US" sz="800" dirty="0">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t> 01 02 03 04 05</a:t>
              </a:r>
              <a:br>
                <a:rPr lang="en-US" sz="800" dirty="0">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br>
              <a:r>
                <a:rPr lang="en-US" sz="800" b="1" dirty="0">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t>E :</a:t>
              </a:r>
              <a:r>
                <a:rPr lang="en-US" sz="800" dirty="0">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t> </a:t>
              </a:r>
              <a:r>
                <a:rPr lang="en-US" sz="800" dirty="0" err="1">
                  <a:solidFill>
                    <a:srgbClr val="515251"/>
                  </a:solidFill>
                  <a:effectLst/>
                  <a:latin typeface="Open Sans" panose="020B0606030504020204" pitchFamily="34" charset="0"/>
                  <a:ea typeface="Calibri" panose="020F0502020204030204" pitchFamily="34" charset="0"/>
                  <a:cs typeface="Times New Roman" panose="02020603050405020304" pitchFamily="18" charset="0"/>
                </a:rPr>
                <a:t>info@mail.com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2" name="Text Box 75">
              <a:extLst>
                <a:ext uri="{FF2B5EF4-FFF2-40B4-BE49-F238E27FC236}">
                  <a16:creationId xmlns:a16="http://schemas.microsoft.com/office/drawing/2014/main" id="{27C1234B-2472-4FA1-8E3D-0D91C40F59C0}"/>
                </a:ext>
              </a:extLst>
            </p:cNvPr>
            <p:cNvSpPr txBox="1"/>
            <p:nvPr/>
          </p:nvSpPr>
          <p:spPr>
            <a:xfrm>
              <a:off x="42997" y="458633"/>
              <a:ext cx="2316098" cy="39557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800" b="1" dirty="0">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t>M :</a:t>
              </a:r>
              <a:r>
                <a:rPr lang="en-US" sz="800" dirty="0">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t> 01 02 03 04 05</a:t>
              </a:r>
              <a:br>
                <a:rPr lang="en-US" sz="800" dirty="0">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br>
              <a:r>
                <a:rPr lang="en-US" sz="800" b="1" dirty="0">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t>E :</a:t>
              </a:r>
              <a:r>
                <a:rPr lang="en-US" sz="800" dirty="0">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t> </a:t>
              </a:r>
              <a:r>
                <a:rPr lang="en-US" sz="800" dirty="0" err="1">
                  <a:solidFill>
                    <a:srgbClr val="515251"/>
                  </a:solidFill>
                  <a:effectLst/>
                  <a:latin typeface="Open Sans" panose="020B0606030504020204" pitchFamily="34" charset="0"/>
                  <a:ea typeface="Calibri" panose="020F0502020204030204" pitchFamily="34" charset="0"/>
                  <a:cs typeface="Times New Roman" panose="02020603050405020304" pitchFamily="18" charset="0"/>
                </a:rPr>
                <a:t>info@mail.com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53" name="Straight Connector 52">
              <a:extLst>
                <a:ext uri="{FF2B5EF4-FFF2-40B4-BE49-F238E27FC236}">
                  <a16:creationId xmlns:a16="http://schemas.microsoft.com/office/drawing/2014/main" id="{0E443671-DFBB-4CA3-814B-8A78997EAEF4}"/>
                </a:ext>
              </a:extLst>
            </p:cNvPr>
            <p:cNvCxnSpPr/>
            <p:nvPr/>
          </p:nvCxnSpPr>
          <p:spPr>
            <a:xfrm>
              <a:off x="0" y="83127"/>
              <a:ext cx="0" cy="707633"/>
            </a:xfrm>
            <a:prstGeom prst="line">
              <a:avLst/>
            </a:prstGeom>
            <a:ln w="6350">
              <a:solidFill>
                <a:srgbClr val="3E5282"/>
              </a:solidFill>
            </a:ln>
          </p:spPr>
          <p:style>
            <a:lnRef idx="1">
              <a:schemeClr val="accent1"/>
            </a:lnRef>
            <a:fillRef idx="0">
              <a:schemeClr val="accent1"/>
            </a:fillRef>
            <a:effectRef idx="0">
              <a:schemeClr val="accent1"/>
            </a:effectRef>
            <a:fontRef idx="minor">
              <a:schemeClr val="tx1"/>
            </a:fontRef>
          </p:style>
        </p:cxnSp>
      </p:grpSp>
      <p:grpSp>
        <p:nvGrpSpPr>
          <p:cNvPr id="29" name="Group 28">
            <a:extLst>
              <a:ext uri="{FF2B5EF4-FFF2-40B4-BE49-F238E27FC236}">
                <a16:creationId xmlns:a16="http://schemas.microsoft.com/office/drawing/2014/main" id="{7F2C95DD-BBE0-431E-BEBE-C55356A0F27D}"/>
              </a:ext>
            </a:extLst>
          </p:cNvPr>
          <p:cNvGrpSpPr/>
          <p:nvPr/>
        </p:nvGrpSpPr>
        <p:grpSpPr>
          <a:xfrm>
            <a:off x="5518508" y="9693299"/>
            <a:ext cx="2453640" cy="854074"/>
            <a:chOff x="0" y="0"/>
            <a:chExt cx="2453688" cy="854204"/>
          </a:xfrm>
        </p:grpSpPr>
        <p:sp>
          <p:nvSpPr>
            <p:cNvPr id="46" name="Text Box 80">
              <a:extLst>
                <a:ext uri="{FF2B5EF4-FFF2-40B4-BE49-F238E27FC236}">
                  <a16:creationId xmlns:a16="http://schemas.microsoft.com/office/drawing/2014/main" id="{66A71AC7-0EF9-4F87-8032-628A17FF85FF}"/>
                </a:ext>
              </a:extLst>
            </p:cNvPr>
            <p:cNvSpPr txBox="1"/>
            <p:nvPr/>
          </p:nvSpPr>
          <p:spPr>
            <a:xfrm>
              <a:off x="31531" y="0"/>
              <a:ext cx="2422157" cy="24257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900" b="1" dirty="0">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t>DIANE LABOUTA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7" name="Text Box 81">
              <a:extLst>
                <a:ext uri="{FF2B5EF4-FFF2-40B4-BE49-F238E27FC236}">
                  <a16:creationId xmlns:a16="http://schemas.microsoft.com/office/drawing/2014/main" id="{19D3E915-E7AB-4649-B6EE-B4BAA4EB5A36}"/>
                </a:ext>
              </a:extLst>
            </p:cNvPr>
            <p:cNvSpPr txBox="1"/>
            <p:nvPr/>
          </p:nvSpPr>
          <p:spPr>
            <a:xfrm>
              <a:off x="31531" y="149056"/>
              <a:ext cx="2316098" cy="39557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800" b="1" dirty="0">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t>M :</a:t>
              </a:r>
              <a:r>
                <a:rPr lang="en-US" sz="800" dirty="0">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t> 01 02 03 04 05</a:t>
              </a:r>
              <a:br>
                <a:rPr lang="en-US" sz="800" dirty="0">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br>
              <a:r>
                <a:rPr lang="en-US" sz="800" b="1" dirty="0">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t>E :</a:t>
              </a:r>
              <a:r>
                <a:rPr lang="en-US" sz="800" dirty="0">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t> </a:t>
              </a:r>
              <a:r>
                <a:rPr lang="en-US" sz="800" dirty="0" err="1">
                  <a:solidFill>
                    <a:srgbClr val="515251"/>
                  </a:solidFill>
                  <a:effectLst/>
                  <a:latin typeface="Open Sans" panose="020B0606030504020204" pitchFamily="34" charset="0"/>
                  <a:ea typeface="Calibri" panose="020F0502020204030204" pitchFamily="34" charset="0"/>
                  <a:cs typeface="Times New Roman" panose="02020603050405020304" pitchFamily="18" charset="0"/>
                </a:rPr>
                <a:t>info@mail.com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8" name="Text Box 82">
              <a:extLst>
                <a:ext uri="{FF2B5EF4-FFF2-40B4-BE49-F238E27FC236}">
                  <a16:creationId xmlns:a16="http://schemas.microsoft.com/office/drawing/2014/main" id="{9B4B640D-9D87-4E75-8FE5-3BACEE46551A}"/>
                </a:ext>
              </a:extLst>
            </p:cNvPr>
            <p:cNvSpPr txBox="1"/>
            <p:nvPr/>
          </p:nvSpPr>
          <p:spPr>
            <a:xfrm>
              <a:off x="42997" y="458633"/>
              <a:ext cx="2316098" cy="39557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800" b="1" dirty="0">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t>M :</a:t>
              </a:r>
              <a:r>
                <a:rPr lang="en-US" sz="800" dirty="0">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t> 01 02 03 04 05</a:t>
              </a:r>
              <a:br>
                <a:rPr lang="en-US" sz="800" dirty="0">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br>
              <a:r>
                <a:rPr lang="en-US" sz="800" b="1" dirty="0">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t>E :</a:t>
              </a:r>
              <a:r>
                <a:rPr lang="en-US" sz="800" dirty="0">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t> </a:t>
              </a:r>
              <a:r>
                <a:rPr lang="en-US" sz="800" dirty="0" err="1">
                  <a:solidFill>
                    <a:srgbClr val="515251"/>
                  </a:solidFill>
                  <a:effectLst/>
                  <a:latin typeface="Open Sans" panose="020B0606030504020204" pitchFamily="34" charset="0"/>
                  <a:ea typeface="Calibri" panose="020F0502020204030204" pitchFamily="34" charset="0"/>
                  <a:cs typeface="Times New Roman" panose="02020603050405020304" pitchFamily="18" charset="0"/>
                </a:rPr>
                <a:t>info@mail.com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49" name="Straight Connector 48">
              <a:extLst>
                <a:ext uri="{FF2B5EF4-FFF2-40B4-BE49-F238E27FC236}">
                  <a16:creationId xmlns:a16="http://schemas.microsoft.com/office/drawing/2014/main" id="{9B416209-2406-40E2-AB0C-DE790FD4BCE6}"/>
                </a:ext>
              </a:extLst>
            </p:cNvPr>
            <p:cNvCxnSpPr/>
            <p:nvPr/>
          </p:nvCxnSpPr>
          <p:spPr>
            <a:xfrm>
              <a:off x="0" y="83127"/>
              <a:ext cx="0" cy="707633"/>
            </a:xfrm>
            <a:prstGeom prst="line">
              <a:avLst/>
            </a:prstGeom>
            <a:ln w="6350">
              <a:solidFill>
                <a:srgbClr val="3E5282"/>
              </a:solidFill>
            </a:ln>
          </p:spPr>
          <p:style>
            <a:lnRef idx="1">
              <a:schemeClr val="accent1"/>
            </a:lnRef>
            <a:fillRef idx="0">
              <a:schemeClr val="accent1"/>
            </a:fillRef>
            <a:effectRef idx="0">
              <a:schemeClr val="accent1"/>
            </a:effectRef>
            <a:fontRef idx="minor">
              <a:schemeClr val="tx1"/>
            </a:fontRef>
          </p:style>
        </p:cxnSp>
      </p:grpSp>
      <p:grpSp>
        <p:nvGrpSpPr>
          <p:cNvPr id="30" name="Group 29">
            <a:extLst>
              <a:ext uri="{FF2B5EF4-FFF2-40B4-BE49-F238E27FC236}">
                <a16:creationId xmlns:a16="http://schemas.microsoft.com/office/drawing/2014/main" id="{2AF5E210-6E53-4256-B589-672FB0BEC361}"/>
              </a:ext>
            </a:extLst>
          </p:cNvPr>
          <p:cNvGrpSpPr/>
          <p:nvPr/>
        </p:nvGrpSpPr>
        <p:grpSpPr>
          <a:xfrm>
            <a:off x="406403" y="8892114"/>
            <a:ext cx="2649852" cy="291465"/>
            <a:chOff x="0" y="0"/>
            <a:chExt cx="2650234" cy="291830"/>
          </a:xfrm>
        </p:grpSpPr>
        <p:sp>
          <p:nvSpPr>
            <p:cNvPr id="42" name="Rectangle 41">
              <a:extLst>
                <a:ext uri="{FF2B5EF4-FFF2-40B4-BE49-F238E27FC236}">
                  <a16:creationId xmlns:a16="http://schemas.microsoft.com/office/drawing/2014/main" id="{C1098E2D-523D-4498-931C-8F5DFADB6286}"/>
                </a:ext>
              </a:extLst>
            </p:cNvPr>
            <p:cNvSpPr/>
            <p:nvPr/>
          </p:nvSpPr>
          <p:spPr>
            <a:xfrm>
              <a:off x="0" y="14591"/>
              <a:ext cx="277239" cy="267335"/>
            </a:xfrm>
            <a:prstGeom prst="rect">
              <a:avLst/>
            </a:prstGeom>
            <a:solidFill>
              <a:srgbClr val="3E528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3" name="Rectangle 42">
              <a:extLst>
                <a:ext uri="{FF2B5EF4-FFF2-40B4-BE49-F238E27FC236}">
                  <a16:creationId xmlns:a16="http://schemas.microsoft.com/office/drawing/2014/main" id="{5EA99338-5A7D-4B76-915F-3969C6524BC9}"/>
                </a:ext>
              </a:extLst>
            </p:cNvPr>
            <p:cNvSpPr/>
            <p:nvPr/>
          </p:nvSpPr>
          <p:spPr>
            <a:xfrm>
              <a:off x="277239" y="14591"/>
              <a:ext cx="2372995" cy="267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4" name="Freeform 5">
              <a:extLst>
                <a:ext uri="{FF2B5EF4-FFF2-40B4-BE49-F238E27FC236}">
                  <a16:creationId xmlns:a16="http://schemas.microsoft.com/office/drawing/2014/main" id="{B7899740-A41E-4FDF-A87B-0EF7B42552DD}"/>
                </a:ext>
              </a:extLst>
            </p:cNvPr>
            <p:cNvSpPr>
              <a:spLocks/>
            </p:cNvSpPr>
            <p:nvPr/>
          </p:nvSpPr>
          <p:spPr bwMode="auto">
            <a:xfrm>
              <a:off x="87549" y="92413"/>
              <a:ext cx="102136" cy="107877"/>
            </a:xfrm>
            <a:custGeom>
              <a:avLst/>
              <a:gdLst>
                <a:gd name="T0" fmla="*/ 96 w 161"/>
                <a:gd name="T1" fmla="*/ 70 h 170"/>
                <a:gd name="T2" fmla="*/ 161 w 161"/>
                <a:gd name="T3" fmla="*/ 70 h 170"/>
                <a:gd name="T4" fmla="*/ 161 w 161"/>
                <a:gd name="T5" fmla="*/ 100 h 170"/>
                <a:gd name="T6" fmla="*/ 96 w 161"/>
                <a:gd name="T7" fmla="*/ 100 h 170"/>
                <a:gd name="T8" fmla="*/ 96 w 161"/>
                <a:gd name="T9" fmla="*/ 170 h 170"/>
                <a:gd name="T10" fmla="*/ 66 w 161"/>
                <a:gd name="T11" fmla="*/ 170 h 170"/>
                <a:gd name="T12" fmla="*/ 66 w 161"/>
                <a:gd name="T13" fmla="*/ 100 h 170"/>
                <a:gd name="T14" fmla="*/ 0 w 161"/>
                <a:gd name="T15" fmla="*/ 100 h 170"/>
                <a:gd name="T16" fmla="*/ 0 w 161"/>
                <a:gd name="T17" fmla="*/ 70 h 170"/>
                <a:gd name="T18" fmla="*/ 66 w 161"/>
                <a:gd name="T19" fmla="*/ 70 h 170"/>
                <a:gd name="T20" fmla="*/ 66 w 161"/>
                <a:gd name="T21" fmla="*/ 0 h 170"/>
                <a:gd name="T22" fmla="*/ 96 w 161"/>
                <a:gd name="T23" fmla="*/ 0 h 170"/>
                <a:gd name="T24" fmla="*/ 96 w 161"/>
                <a:gd name="T25" fmla="*/ 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70">
                  <a:moveTo>
                    <a:pt x="96" y="70"/>
                  </a:moveTo>
                  <a:lnTo>
                    <a:pt x="161" y="70"/>
                  </a:lnTo>
                  <a:lnTo>
                    <a:pt x="161" y="100"/>
                  </a:lnTo>
                  <a:lnTo>
                    <a:pt x="96" y="100"/>
                  </a:lnTo>
                  <a:lnTo>
                    <a:pt x="96" y="170"/>
                  </a:lnTo>
                  <a:lnTo>
                    <a:pt x="66" y="170"/>
                  </a:lnTo>
                  <a:lnTo>
                    <a:pt x="66" y="100"/>
                  </a:lnTo>
                  <a:lnTo>
                    <a:pt x="0" y="100"/>
                  </a:lnTo>
                  <a:lnTo>
                    <a:pt x="0" y="70"/>
                  </a:lnTo>
                  <a:lnTo>
                    <a:pt x="66" y="70"/>
                  </a:lnTo>
                  <a:lnTo>
                    <a:pt x="66" y="0"/>
                  </a:lnTo>
                  <a:lnTo>
                    <a:pt x="96" y="0"/>
                  </a:lnTo>
                  <a:lnTo>
                    <a:pt x="96" y="70"/>
                  </a:lnTo>
                  <a:close/>
                </a:path>
              </a:pathLst>
            </a:custGeom>
            <a:solidFill>
              <a:srgbClr val="FDFEFE"/>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45" name="Text Box 88">
              <a:extLst>
                <a:ext uri="{FF2B5EF4-FFF2-40B4-BE49-F238E27FC236}">
                  <a16:creationId xmlns:a16="http://schemas.microsoft.com/office/drawing/2014/main" id="{6B226BC9-19DE-46F0-B4B0-833B8F560E0D}"/>
                </a:ext>
              </a:extLst>
            </p:cNvPr>
            <p:cNvSpPr txBox="1"/>
            <p:nvPr/>
          </p:nvSpPr>
          <p:spPr>
            <a:xfrm>
              <a:off x="252919" y="0"/>
              <a:ext cx="1804481" cy="29183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1200" b="1" dirty="0">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t>HOBBIES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sp>
        <p:nvSpPr>
          <p:cNvPr id="31" name="Text Box 89">
            <a:extLst>
              <a:ext uri="{FF2B5EF4-FFF2-40B4-BE49-F238E27FC236}">
                <a16:creationId xmlns:a16="http://schemas.microsoft.com/office/drawing/2014/main" id="{37246C68-A067-4EA2-AA85-0558F13C2794}"/>
              </a:ext>
            </a:extLst>
          </p:cNvPr>
          <p:cNvSpPr txBox="1"/>
          <p:nvPr/>
        </p:nvSpPr>
        <p:spPr>
          <a:xfrm>
            <a:off x="581663" y="9240729"/>
            <a:ext cx="1259205" cy="24257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800" dirty="0" err="1">
                <a:solidFill>
                  <a:srgbClr val="515251"/>
                </a:solidFill>
                <a:effectLst/>
                <a:latin typeface="Open Sans" panose="020B0606030504020204" pitchFamily="34" charset="0"/>
                <a:ea typeface="Calibri" panose="020F0502020204030204" pitchFamily="34" charset="0"/>
                <a:cs typeface="Times New Roman" panose="02020603050405020304" pitchFamily="18" charset="0"/>
              </a:rPr>
              <a:t>Investissement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2" name="Text Box 90">
            <a:extLst>
              <a:ext uri="{FF2B5EF4-FFF2-40B4-BE49-F238E27FC236}">
                <a16:creationId xmlns:a16="http://schemas.microsoft.com/office/drawing/2014/main" id="{C5D09551-79DA-4F17-B6C8-7F97C7FD2215}"/>
              </a:ext>
            </a:extLst>
          </p:cNvPr>
          <p:cNvSpPr txBox="1"/>
          <p:nvPr/>
        </p:nvSpPr>
        <p:spPr>
          <a:xfrm>
            <a:off x="581663" y="9431229"/>
            <a:ext cx="1259205" cy="24257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800" dirty="0" err="1">
                <a:solidFill>
                  <a:srgbClr val="515251"/>
                </a:solidFill>
                <a:effectLst/>
                <a:latin typeface="Open Sans" panose="020B0606030504020204" pitchFamily="34" charset="0"/>
                <a:ea typeface="Calibri" panose="020F0502020204030204" pitchFamily="34" charset="0"/>
                <a:cs typeface="Times New Roman" panose="02020603050405020304" pitchFamily="18" charset="0"/>
              </a:rPr>
              <a:t>Suivi</a:t>
            </a:r>
            <a:r>
              <a:rPr lang="en-US" sz="800" dirty="0">
                <a:solidFill>
                  <a:srgbClr val="515251"/>
                </a:solidFill>
                <a:effectLst/>
                <a:latin typeface="Open Sans" panose="020B0606030504020204" pitchFamily="34" charset="0"/>
                <a:ea typeface="Calibri" panose="020F0502020204030204" pitchFamily="34" charset="0"/>
                <a:cs typeface="Times New Roman" panose="02020603050405020304" pitchFamily="18" charset="0"/>
              </a:rPr>
              <a:t> de </a:t>
            </a:r>
            <a:r>
              <a:rPr lang="en-US" sz="800" dirty="0" err="1">
                <a:solidFill>
                  <a:srgbClr val="515251"/>
                </a:solidFill>
                <a:effectLst/>
                <a:latin typeface="Open Sans" panose="020B0606030504020204" pitchFamily="34" charset="0"/>
                <a:ea typeface="Calibri" panose="020F0502020204030204" pitchFamily="34" charset="0"/>
                <a:cs typeface="Times New Roman" panose="02020603050405020304" pitchFamily="18" charset="0"/>
              </a:rPr>
              <a:t>l’actualité</a:t>
            </a:r>
            <a:r>
              <a:rPr lang="en-US" sz="800" dirty="0">
                <a:solidFill>
                  <a:srgbClr val="515251"/>
                </a:solidFill>
                <a:effectLst/>
                <a:latin typeface="Open Sans" panose="020B0606030504020204" pitchFamily="34" charset="0"/>
                <a:ea typeface="Calibri" panose="020F0502020204030204" pitchFamily="34" charset="0"/>
                <a:cs typeface="Times New Roman" panose="02020603050405020304" pitchFamily="18" charset="0"/>
              </a:rPr>
              <a:t> Eco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3" name="Text Box 91">
            <a:extLst>
              <a:ext uri="{FF2B5EF4-FFF2-40B4-BE49-F238E27FC236}">
                <a16:creationId xmlns:a16="http://schemas.microsoft.com/office/drawing/2014/main" id="{B6757F63-B887-4D30-BDF2-CB099A8477FA}"/>
              </a:ext>
            </a:extLst>
          </p:cNvPr>
          <p:cNvSpPr txBox="1"/>
          <p:nvPr/>
        </p:nvSpPr>
        <p:spPr>
          <a:xfrm>
            <a:off x="581663" y="9619824"/>
            <a:ext cx="1259205" cy="24257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800" dirty="0">
                <a:solidFill>
                  <a:srgbClr val="515251"/>
                </a:solidFill>
                <a:effectLst/>
                <a:latin typeface="Open Sans" panose="020B0606030504020204" pitchFamily="34" charset="0"/>
                <a:ea typeface="Calibri" panose="020F0502020204030204" pitchFamily="34" charset="0"/>
                <a:cs typeface="Times New Roman" panose="02020603050405020304" pitchFamily="18" charset="0"/>
              </a:rPr>
              <a:t>Voyages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34" name="Straight Connector 33">
            <a:extLst>
              <a:ext uri="{FF2B5EF4-FFF2-40B4-BE49-F238E27FC236}">
                <a16:creationId xmlns:a16="http://schemas.microsoft.com/office/drawing/2014/main" id="{7E7CC892-A652-4E3B-8CA4-B07F275EFDF4}"/>
              </a:ext>
            </a:extLst>
          </p:cNvPr>
          <p:cNvCxnSpPr/>
          <p:nvPr/>
        </p:nvCxnSpPr>
        <p:spPr>
          <a:xfrm>
            <a:off x="549278" y="9318199"/>
            <a:ext cx="0" cy="457835"/>
          </a:xfrm>
          <a:prstGeom prst="line">
            <a:avLst/>
          </a:prstGeom>
          <a:ln w="6350">
            <a:solidFill>
              <a:srgbClr val="3E5282"/>
            </a:solidFill>
          </a:ln>
        </p:spPr>
        <p:style>
          <a:lnRef idx="1">
            <a:schemeClr val="accent1"/>
          </a:lnRef>
          <a:fillRef idx="0">
            <a:schemeClr val="accent1"/>
          </a:fillRef>
          <a:effectRef idx="0">
            <a:schemeClr val="accent1"/>
          </a:effectRef>
          <a:fontRef idx="minor">
            <a:schemeClr val="tx1"/>
          </a:fontRef>
        </p:style>
      </p:cxnSp>
      <p:sp>
        <p:nvSpPr>
          <p:cNvPr id="35" name="Text Box 93">
            <a:extLst>
              <a:ext uri="{FF2B5EF4-FFF2-40B4-BE49-F238E27FC236}">
                <a16:creationId xmlns:a16="http://schemas.microsoft.com/office/drawing/2014/main" id="{D3FBA5D6-FD23-4E12-B7F9-9082BFB65359}"/>
              </a:ext>
            </a:extLst>
          </p:cNvPr>
          <p:cNvSpPr txBox="1"/>
          <p:nvPr/>
        </p:nvSpPr>
        <p:spPr>
          <a:xfrm>
            <a:off x="1845313" y="9240729"/>
            <a:ext cx="1259205" cy="24257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800" dirty="0">
                <a:solidFill>
                  <a:srgbClr val="515251"/>
                </a:solidFill>
                <a:effectLst/>
                <a:latin typeface="Open Sans" panose="020B0606030504020204" pitchFamily="34" charset="0"/>
                <a:ea typeface="Calibri" panose="020F0502020204030204" pitchFamily="34" charset="0"/>
                <a:cs typeface="Times New Roman" panose="02020603050405020304" pitchFamily="18" charset="0"/>
              </a:rPr>
              <a:t>Footing (Marathon)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6" name="Text Box 94">
            <a:extLst>
              <a:ext uri="{FF2B5EF4-FFF2-40B4-BE49-F238E27FC236}">
                <a16:creationId xmlns:a16="http://schemas.microsoft.com/office/drawing/2014/main" id="{F7DB99D4-6BD7-4A1F-A7BA-9B7A2AF7AED3}"/>
              </a:ext>
            </a:extLst>
          </p:cNvPr>
          <p:cNvSpPr txBox="1"/>
          <p:nvPr/>
        </p:nvSpPr>
        <p:spPr>
          <a:xfrm>
            <a:off x="1845313" y="9431229"/>
            <a:ext cx="1259205" cy="24257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800" dirty="0" err="1">
                <a:solidFill>
                  <a:srgbClr val="515251"/>
                </a:solidFill>
                <a:effectLst/>
                <a:latin typeface="Open Sans" panose="020B0606030504020204" pitchFamily="34" charset="0"/>
                <a:ea typeface="Calibri" panose="020F0502020204030204" pitchFamily="34" charset="0"/>
                <a:cs typeface="Times New Roman" panose="02020603050405020304" pitchFamily="18" charset="0"/>
              </a:rPr>
              <a:t>Bénévolat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7" name="Text Box 95">
            <a:extLst>
              <a:ext uri="{FF2B5EF4-FFF2-40B4-BE49-F238E27FC236}">
                <a16:creationId xmlns:a16="http://schemas.microsoft.com/office/drawing/2014/main" id="{63F12191-F814-42C5-A4C4-098AA870F6B1}"/>
              </a:ext>
            </a:extLst>
          </p:cNvPr>
          <p:cNvSpPr txBox="1"/>
          <p:nvPr/>
        </p:nvSpPr>
        <p:spPr>
          <a:xfrm>
            <a:off x="1845313" y="9619824"/>
            <a:ext cx="1259205" cy="24257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800" dirty="0">
                <a:solidFill>
                  <a:srgbClr val="515251"/>
                </a:solidFill>
                <a:effectLst/>
                <a:latin typeface="Open Sans" panose="020B0606030504020204" pitchFamily="34" charset="0"/>
                <a:ea typeface="Calibri" panose="020F0502020204030204" pitchFamily="34" charset="0"/>
                <a:cs typeface="Times New Roman" panose="02020603050405020304" pitchFamily="18" charset="0"/>
              </a:rPr>
              <a:t>TIC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38" name="Group 37">
            <a:extLst>
              <a:ext uri="{FF2B5EF4-FFF2-40B4-BE49-F238E27FC236}">
                <a16:creationId xmlns:a16="http://schemas.microsoft.com/office/drawing/2014/main" id="{A5D24327-AABC-4621-9EE9-07084B940CD4}"/>
              </a:ext>
            </a:extLst>
          </p:cNvPr>
          <p:cNvGrpSpPr/>
          <p:nvPr/>
        </p:nvGrpSpPr>
        <p:grpSpPr>
          <a:xfrm>
            <a:off x="237490" y="525621"/>
            <a:ext cx="2785110" cy="972186"/>
            <a:chOff x="0" y="0"/>
            <a:chExt cx="2785391" cy="972766"/>
          </a:xfrm>
        </p:grpSpPr>
        <p:sp>
          <p:nvSpPr>
            <p:cNvPr id="39" name="Text Box 3">
              <a:extLst>
                <a:ext uri="{FF2B5EF4-FFF2-40B4-BE49-F238E27FC236}">
                  <a16:creationId xmlns:a16="http://schemas.microsoft.com/office/drawing/2014/main" id="{FE274C71-16D2-404F-B1FF-D12C4735DF54}"/>
                </a:ext>
              </a:extLst>
            </p:cNvPr>
            <p:cNvSpPr txBox="1"/>
            <p:nvPr/>
          </p:nvSpPr>
          <p:spPr>
            <a:xfrm>
              <a:off x="0" y="0"/>
              <a:ext cx="2092960" cy="340468"/>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1600" b="1" dirty="0">
                  <a:solidFill>
                    <a:srgbClr val="FFFFFF"/>
                  </a:solidFill>
                  <a:effectLst/>
                  <a:latin typeface="Roboto" panose="02000000000000000000" pitchFamily="2" charset="0"/>
                  <a:ea typeface="Calibri" panose="020F0502020204030204" pitchFamily="34" charset="0"/>
                  <a:cs typeface="Open Sans" panose="020B0606030504020204" pitchFamily="34" charset="0"/>
                </a:rPr>
                <a:t>Damien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0" name="Text Box 4">
              <a:extLst>
                <a:ext uri="{FF2B5EF4-FFF2-40B4-BE49-F238E27FC236}">
                  <a16:creationId xmlns:a16="http://schemas.microsoft.com/office/drawing/2014/main" id="{91CB03AC-D035-4D57-A1F9-937E93EDD3B3}"/>
                </a:ext>
              </a:extLst>
            </p:cNvPr>
            <p:cNvSpPr txBox="1"/>
            <p:nvPr/>
          </p:nvSpPr>
          <p:spPr>
            <a:xfrm>
              <a:off x="0" y="214008"/>
              <a:ext cx="2679970" cy="59825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3400" dirty="0">
                  <a:solidFill>
                    <a:srgbClr val="FFFFFF"/>
                  </a:solidFill>
                  <a:effectLst/>
                  <a:latin typeface="Roboto" panose="02000000000000000000" pitchFamily="2" charset="0"/>
                  <a:ea typeface="Calibri" panose="020F0502020204030204" pitchFamily="34" charset="0"/>
                  <a:cs typeface="Open Sans" panose="020B0606030504020204" pitchFamily="34" charset="0"/>
                </a:rPr>
                <a:t>LAFINANCE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1" name="Text Box 5">
              <a:extLst>
                <a:ext uri="{FF2B5EF4-FFF2-40B4-BE49-F238E27FC236}">
                  <a16:creationId xmlns:a16="http://schemas.microsoft.com/office/drawing/2014/main" id="{B2BD1617-D601-406B-9D23-D44ABAD111B9}"/>
                </a:ext>
              </a:extLst>
            </p:cNvPr>
            <p:cNvSpPr txBox="1"/>
            <p:nvPr/>
          </p:nvSpPr>
          <p:spPr>
            <a:xfrm>
              <a:off x="0" y="714983"/>
              <a:ext cx="2785391" cy="25778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1000" dirty="0">
                  <a:solidFill>
                    <a:srgbClr val="FFFFFF"/>
                  </a:solidFill>
                  <a:effectLst/>
                  <a:latin typeface="Open Sans" panose="020B0606030504020204" pitchFamily="34" charset="0"/>
                  <a:ea typeface="Calibri" panose="020F0502020204030204" pitchFamily="34" charset="0"/>
                  <a:cs typeface="Times New Roman" panose="02020603050405020304" pitchFamily="18" charset="0"/>
                </a:rPr>
                <a:t>CV FINANCE – TITRE DE VOTRE CV</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cxnSp>
        <p:nvCxnSpPr>
          <p:cNvPr id="83" name="Straight Connector 82">
            <a:extLst>
              <a:ext uri="{FF2B5EF4-FFF2-40B4-BE49-F238E27FC236}">
                <a16:creationId xmlns:a16="http://schemas.microsoft.com/office/drawing/2014/main" id="{6CA607FC-0AF1-4D43-B802-FD1A4213C3A3}"/>
              </a:ext>
            </a:extLst>
          </p:cNvPr>
          <p:cNvCxnSpPr/>
          <p:nvPr/>
        </p:nvCxnSpPr>
        <p:spPr>
          <a:xfrm>
            <a:off x="1839502" y="9318199"/>
            <a:ext cx="0" cy="457835"/>
          </a:xfrm>
          <a:prstGeom prst="line">
            <a:avLst/>
          </a:prstGeom>
          <a:ln w="6350">
            <a:solidFill>
              <a:srgbClr val="3E5282"/>
            </a:solidFill>
          </a:ln>
        </p:spPr>
        <p:style>
          <a:lnRef idx="1">
            <a:schemeClr val="accent1"/>
          </a:lnRef>
          <a:fillRef idx="0">
            <a:schemeClr val="accent1"/>
          </a:fillRef>
          <a:effectRef idx="0">
            <a:schemeClr val="accent1"/>
          </a:effectRef>
          <a:fontRef idx="minor">
            <a:schemeClr val="tx1"/>
          </a:fontRef>
        </p:style>
      </p:cxnSp>
      <p:sp>
        <p:nvSpPr>
          <p:cNvPr id="84" name="Rectangle 83">
            <a:extLst>
              <a:ext uri="{FF2B5EF4-FFF2-40B4-BE49-F238E27FC236}">
                <a16:creationId xmlns:a16="http://schemas.microsoft.com/office/drawing/2014/main" id="{5D1C9B8E-8A08-4DDC-8CD9-D8BFE082F29B}"/>
              </a:ext>
            </a:extLst>
          </p:cNvPr>
          <p:cNvSpPr/>
          <p:nvPr/>
        </p:nvSpPr>
        <p:spPr>
          <a:xfrm>
            <a:off x="3161388" y="471053"/>
            <a:ext cx="4401462" cy="1171575"/>
          </a:xfrm>
          <a:prstGeom prst="rect">
            <a:avLst/>
          </a:prstGeom>
          <a:solidFill>
            <a:srgbClr val="3E528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5" name="Text Box 9">
            <a:extLst>
              <a:ext uri="{FF2B5EF4-FFF2-40B4-BE49-F238E27FC236}">
                <a16:creationId xmlns:a16="http://schemas.microsoft.com/office/drawing/2014/main" id="{854B4F20-7898-408C-BFB3-DFF24AB23DC3}"/>
              </a:ext>
            </a:extLst>
          </p:cNvPr>
          <p:cNvSpPr txBox="1"/>
          <p:nvPr/>
        </p:nvSpPr>
        <p:spPr>
          <a:xfrm>
            <a:off x="3425548" y="460258"/>
            <a:ext cx="2092960" cy="39624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800" dirty="0">
                <a:solidFill>
                  <a:srgbClr val="FFFFFF"/>
                </a:solidFill>
                <a:effectLst/>
                <a:latin typeface="Open Sans" panose="020B0606030504020204" pitchFamily="34" charset="0"/>
                <a:ea typeface="Calibri" panose="020F0502020204030204" pitchFamily="34" charset="0"/>
                <a:cs typeface="Times New Roman" panose="02020603050405020304" pitchFamily="18" charset="0"/>
              </a:rPr>
              <a:t>12 rue de la </a:t>
            </a:r>
            <a:r>
              <a:rPr lang="en-US" sz="800" dirty="0" err="1">
                <a:solidFill>
                  <a:srgbClr val="FFFFFF"/>
                </a:solidFill>
                <a:latin typeface="Open Sans" panose="020B0606030504020204" pitchFamily="34" charset="0"/>
                <a:ea typeface="Calibri" panose="020F0502020204030204" pitchFamily="34" charset="0"/>
                <a:cs typeface="Times New Roman" panose="02020603050405020304" pitchFamily="18" charset="0"/>
              </a:rPr>
              <a:t>R</a:t>
            </a:r>
            <a:r>
              <a:rPr lang="en-US" sz="800" dirty="0" err="1">
                <a:solidFill>
                  <a:srgbClr val="FFFFFF"/>
                </a:solidFill>
                <a:effectLst/>
                <a:latin typeface="Open Sans" panose="020B0606030504020204" pitchFamily="34" charset="0"/>
                <a:ea typeface="Calibri" panose="020F0502020204030204" pitchFamily="34" charset="0"/>
                <a:cs typeface="Times New Roman" panose="02020603050405020304" pitchFamily="18" charset="0"/>
              </a:rPr>
              <a:t>éussite</a:t>
            </a:r>
            <a:br>
              <a:rPr lang="en-US" sz="800" dirty="0">
                <a:solidFill>
                  <a:srgbClr val="FFFFFF"/>
                </a:solidFill>
                <a:effectLst/>
                <a:latin typeface="Open Sans" panose="020B0606030504020204" pitchFamily="34" charset="0"/>
                <a:ea typeface="Calibri" panose="020F0502020204030204" pitchFamily="34" charset="0"/>
                <a:cs typeface="Times New Roman" panose="02020603050405020304" pitchFamily="18" charset="0"/>
              </a:rPr>
            </a:br>
            <a:r>
              <a:rPr lang="en-US" sz="800" dirty="0">
                <a:solidFill>
                  <a:srgbClr val="FFFFFF"/>
                </a:solidFill>
                <a:effectLst/>
                <a:latin typeface="Open Sans" panose="020B0606030504020204" pitchFamily="34" charset="0"/>
                <a:ea typeface="Calibri" panose="020F0502020204030204" pitchFamily="34" charset="0"/>
                <a:cs typeface="Times New Roman" panose="02020603050405020304" pitchFamily="18" charset="0"/>
              </a:rPr>
              <a:t>75012 Paris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6" name="Text Box 10">
            <a:extLst>
              <a:ext uri="{FF2B5EF4-FFF2-40B4-BE49-F238E27FC236}">
                <a16:creationId xmlns:a16="http://schemas.microsoft.com/office/drawing/2014/main" id="{2B7BD508-583C-4EA8-B471-B11E637E7AF3}"/>
              </a:ext>
            </a:extLst>
          </p:cNvPr>
          <p:cNvSpPr txBox="1"/>
          <p:nvPr/>
        </p:nvSpPr>
        <p:spPr>
          <a:xfrm>
            <a:off x="3420468" y="851418"/>
            <a:ext cx="2092960" cy="39624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800" dirty="0">
                <a:solidFill>
                  <a:srgbClr val="FFFFFF"/>
                </a:solidFill>
                <a:effectLst/>
                <a:latin typeface="Open Sans" panose="020B0606030504020204" pitchFamily="34" charset="0"/>
                <a:ea typeface="Calibri" panose="020F0502020204030204" pitchFamily="34" charset="0"/>
                <a:cs typeface="Times New Roman" panose="02020603050405020304" pitchFamily="18" charset="0"/>
              </a:rPr>
              <a:t>01 02 03 04 05</a:t>
            </a:r>
            <a:br>
              <a:rPr lang="en-US" sz="800" dirty="0">
                <a:solidFill>
                  <a:srgbClr val="FFFFFF"/>
                </a:solidFill>
                <a:effectLst/>
                <a:latin typeface="Open Sans" panose="020B0606030504020204" pitchFamily="34" charset="0"/>
                <a:ea typeface="Calibri" panose="020F0502020204030204" pitchFamily="34" charset="0"/>
                <a:cs typeface="Times New Roman" panose="02020603050405020304" pitchFamily="18" charset="0"/>
              </a:rPr>
            </a:br>
            <a:r>
              <a:rPr lang="en-US" sz="800" dirty="0">
                <a:solidFill>
                  <a:srgbClr val="FFFFFF"/>
                </a:solidFill>
                <a:effectLst/>
                <a:latin typeface="Open Sans" panose="020B0606030504020204" pitchFamily="34" charset="0"/>
                <a:ea typeface="Calibri" panose="020F0502020204030204" pitchFamily="34" charset="0"/>
                <a:cs typeface="Times New Roman" panose="02020603050405020304" pitchFamily="18" charset="0"/>
              </a:rPr>
              <a:t>06 01 02 03 04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7" name="Text Box 11">
            <a:extLst>
              <a:ext uri="{FF2B5EF4-FFF2-40B4-BE49-F238E27FC236}">
                <a16:creationId xmlns:a16="http://schemas.microsoft.com/office/drawing/2014/main" id="{BB24AC1E-8943-4061-9FF9-00B6B0AF0F94}"/>
              </a:ext>
            </a:extLst>
          </p:cNvPr>
          <p:cNvSpPr txBox="1"/>
          <p:nvPr/>
        </p:nvSpPr>
        <p:spPr>
          <a:xfrm>
            <a:off x="3415388" y="1252738"/>
            <a:ext cx="2092960" cy="39624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800" dirty="0" err="1">
                <a:solidFill>
                  <a:srgbClr val="FFFFFF"/>
                </a:solidFill>
                <a:effectLst/>
                <a:latin typeface="Open Sans" panose="020B0606030504020204" pitchFamily="34" charset="0"/>
                <a:ea typeface="Calibri" panose="020F0502020204030204" pitchFamily="34" charset="0"/>
                <a:cs typeface="Times New Roman" panose="02020603050405020304" pitchFamily="18" charset="0"/>
              </a:rPr>
              <a:t>monemail@mail.com</a:t>
            </a:r>
            <a:br>
              <a:rPr lang="en-US" sz="800" dirty="0">
                <a:solidFill>
                  <a:srgbClr val="FFFFFF"/>
                </a:solidFill>
                <a:effectLst/>
                <a:latin typeface="Open Sans" panose="020B0606030504020204" pitchFamily="34" charset="0"/>
                <a:ea typeface="Calibri" panose="020F0502020204030204" pitchFamily="34" charset="0"/>
                <a:cs typeface="Times New Roman" panose="02020603050405020304" pitchFamily="18" charset="0"/>
              </a:rPr>
            </a:br>
            <a:r>
              <a:rPr lang="en-US" sz="800" dirty="0" err="1">
                <a:solidFill>
                  <a:srgbClr val="FFFFFF"/>
                </a:solidFill>
                <a:effectLst/>
                <a:latin typeface="Open Sans" panose="020B0606030504020204" pitchFamily="34" charset="0"/>
                <a:ea typeface="Calibri" panose="020F0502020204030204" pitchFamily="34" charset="0"/>
                <a:cs typeface="Times New Roman" panose="02020603050405020304" pitchFamily="18" charset="0"/>
              </a:rPr>
              <a:t>www.monsiteweb.com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88" name="Group 87">
            <a:extLst>
              <a:ext uri="{FF2B5EF4-FFF2-40B4-BE49-F238E27FC236}">
                <a16:creationId xmlns:a16="http://schemas.microsoft.com/office/drawing/2014/main" id="{AB3AC80B-A2BD-4DD2-9D2B-2DE7806E6266}"/>
              </a:ext>
            </a:extLst>
          </p:cNvPr>
          <p:cNvGrpSpPr/>
          <p:nvPr/>
        </p:nvGrpSpPr>
        <p:grpSpPr>
          <a:xfrm>
            <a:off x="3246478" y="536458"/>
            <a:ext cx="187960" cy="1030604"/>
            <a:chOff x="0" y="0"/>
            <a:chExt cx="187960" cy="1031033"/>
          </a:xfrm>
        </p:grpSpPr>
        <p:sp>
          <p:nvSpPr>
            <p:cNvPr id="89" name="Rectangle 88">
              <a:extLst>
                <a:ext uri="{FF2B5EF4-FFF2-40B4-BE49-F238E27FC236}">
                  <a16:creationId xmlns:a16="http://schemas.microsoft.com/office/drawing/2014/main" id="{BC83B8EC-7DE7-411D-8BAF-97DE0CDDF262}"/>
                </a:ext>
              </a:extLst>
            </p:cNvPr>
            <p:cNvSpPr/>
            <p:nvPr/>
          </p:nvSpPr>
          <p:spPr>
            <a:xfrm>
              <a:off x="0" y="0"/>
              <a:ext cx="187960" cy="228600"/>
            </a:xfrm>
            <a:prstGeom prst="rect">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90" name="Freeform 5">
              <a:extLst>
                <a:ext uri="{FF2B5EF4-FFF2-40B4-BE49-F238E27FC236}">
                  <a16:creationId xmlns:a16="http://schemas.microsoft.com/office/drawing/2014/main" id="{F0BA5BA1-F89C-48B3-ABC0-366F02C9C52A}"/>
                </a:ext>
              </a:extLst>
            </p:cNvPr>
            <p:cNvSpPr>
              <a:spLocks/>
            </p:cNvSpPr>
            <p:nvPr/>
          </p:nvSpPr>
          <p:spPr bwMode="auto">
            <a:xfrm>
              <a:off x="43095" y="62864"/>
              <a:ext cx="101526" cy="87630"/>
            </a:xfrm>
            <a:custGeom>
              <a:avLst/>
              <a:gdLst>
                <a:gd name="T0" fmla="*/ 83 w 160"/>
                <a:gd name="T1" fmla="*/ 0 h 138"/>
                <a:gd name="T2" fmla="*/ 0 w 160"/>
                <a:gd name="T3" fmla="*/ 72 h 138"/>
                <a:gd name="T4" fmla="*/ 24 w 160"/>
                <a:gd name="T5" fmla="*/ 72 h 138"/>
                <a:gd name="T6" fmla="*/ 24 w 160"/>
                <a:gd name="T7" fmla="*/ 138 h 138"/>
                <a:gd name="T8" fmla="*/ 65 w 160"/>
                <a:gd name="T9" fmla="*/ 138 h 138"/>
                <a:gd name="T10" fmla="*/ 65 w 160"/>
                <a:gd name="T11" fmla="*/ 90 h 138"/>
                <a:gd name="T12" fmla="*/ 95 w 160"/>
                <a:gd name="T13" fmla="*/ 90 h 138"/>
                <a:gd name="T14" fmla="*/ 95 w 160"/>
                <a:gd name="T15" fmla="*/ 138 h 138"/>
                <a:gd name="T16" fmla="*/ 136 w 160"/>
                <a:gd name="T17" fmla="*/ 138 h 138"/>
                <a:gd name="T18" fmla="*/ 136 w 160"/>
                <a:gd name="T19" fmla="*/ 72 h 138"/>
                <a:gd name="T20" fmla="*/ 160 w 160"/>
                <a:gd name="T21" fmla="*/ 72 h 138"/>
                <a:gd name="T22" fmla="*/ 83 w 160"/>
                <a:gd name="T23"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0" h="138">
                  <a:moveTo>
                    <a:pt x="83" y="0"/>
                  </a:moveTo>
                  <a:lnTo>
                    <a:pt x="0" y="72"/>
                  </a:lnTo>
                  <a:lnTo>
                    <a:pt x="24" y="72"/>
                  </a:lnTo>
                  <a:lnTo>
                    <a:pt x="24" y="138"/>
                  </a:lnTo>
                  <a:lnTo>
                    <a:pt x="65" y="138"/>
                  </a:lnTo>
                  <a:lnTo>
                    <a:pt x="65" y="90"/>
                  </a:lnTo>
                  <a:lnTo>
                    <a:pt x="95" y="90"/>
                  </a:lnTo>
                  <a:lnTo>
                    <a:pt x="95" y="138"/>
                  </a:lnTo>
                  <a:lnTo>
                    <a:pt x="136" y="138"/>
                  </a:lnTo>
                  <a:lnTo>
                    <a:pt x="136" y="72"/>
                  </a:lnTo>
                  <a:lnTo>
                    <a:pt x="160" y="72"/>
                  </a:lnTo>
                  <a:lnTo>
                    <a:pt x="83"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91" name="Rectangle 90">
              <a:extLst>
                <a:ext uri="{FF2B5EF4-FFF2-40B4-BE49-F238E27FC236}">
                  <a16:creationId xmlns:a16="http://schemas.microsoft.com/office/drawing/2014/main" id="{544A099B-7240-4D5A-AAC7-F2837FDA0B55}"/>
                </a:ext>
              </a:extLst>
            </p:cNvPr>
            <p:cNvSpPr/>
            <p:nvPr/>
          </p:nvSpPr>
          <p:spPr>
            <a:xfrm>
              <a:off x="0" y="405882"/>
              <a:ext cx="187960" cy="228600"/>
            </a:xfrm>
            <a:prstGeom prst="rect">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92" name="Freeform 9">
              <a:extLst>
                <a:ext uri="{FF2B5EF4-FFF2-40B4-BE49-F238E27FC236}">
                  <a16:creationId xmlns:a16="http://schemas.microsoft.com/office/drawing/2014/main" id="{30512865-0E7F-4ECB-8671-85FC99A2615B}"/>
                </a:ext>
              </a:extLst>
            </p:cNvPr>
            <p:cNvSpPr>
              <a:spLocks/>
            </p:cNvSpPr>
            <p:nvPr/>
          </p:nvSpPr>
          <p:spPr bwMode="auto">
            <a:xfrm>
              <a:off x="52425" y="470089"/>
              <a:ext cx="91342" cy="91342"/>
            </a:xfrm>
            <a:custGeom>
              <a:avLst/>
              <a:gdLst>
                <a:gd name="T0" fmla="*/ 23 w 24"/>
                <a:gd name="T1" fmla="*/ 17 h 24"/>
                <a:gd name="T2" fmla="*/ 22 w 24"/>
                <a:gd name="T3" fmla="*/ 16 h 24"/>
                <a:gd name="T4" fmla="*/ 18 w 24"/>
                <a:gd name="T5" fmla="*/ 16 h 24"/>
                <a:gd name="T6" fmla="*/ 16 w 24"/>
                <a:gd name="T7" fmla="*/ 16 h 24"/>
                <a:gd name="T8" fmla="*/ 13 w 24"/>
                <a:gd name="T9" fmla="*/ 19 h 24"/>
                <a:gd name="T10" fmla="*/ 4 w 24"/>
                <a:gd name="T11" fmla="*/ 10 h 24"/>
                <a:gd name="T12" fmla="*/ 7 w 24"/>
                <a:gd name="T13" fmla="*/ 7 h 24"/>
                <a:gd name="T14" fmla="*/ 8 w 24"/>
                <a:gd name="T15" fmla="*/ 6 h 24"/>
                <a:gd name="T16" fmla="*/ 7 w 24"/>
                <a:gd name="T17" fmla="*/ 1 h 24"/>
                <a:gd name="T18" fmla="*/ 7 w 24"/>
                <a:gd name="T19" fmla="*/ 0 h 24"/>
                <a:gd name="T20" fmla="*/ 6 w 24"/>
                <a:gd name="T21" fmla="*/ 0 h 24"/>
                <a:gd name="T22" fmla="*/ 1 w 24"/>
                <a:gd name="T23" fmla="*/ 0 h 24"/>
                <a:gd name="T24" fmla="*/ 0 w 24"/>
                <a:gd name="T25" fmla="*/ 0 h 24"/>
                <a:gd name="T26" fmla="*/ 0 w 24"/>
                <a:gd name="T27" fmla="*/ 1 h 24"/>
                <a:gd name="T28" fmla="*/ 3 w 24"/>
                <a:gd name="T29" fmla="*/ 12 h 24"/>
                <a:gd name="T30" fmla="*/ 11 w 24"/>
                <a:gd name="T31" fmla="*/ 21 h 24"/>
                <a:gd name="T32" fmla="*/ 22 w 24"/>
                <a:gd name="T33" fmla="*/ 24 h 24"/>
                <a:gd name="T34" fmla="*/ 23 w 24"/>
                <a:gd name="T35" fmla="*/ 23 h 24"/>
                <a:gd name="T36" fmla="*/ 24 w 24"/>
                <a:gd name="T37" fmla="*/ 22 h 24"/>
                <a:gd name="T38" fmla="*/ 24 w 24"/>
                <a:gd name="T39" fmla="*/ 18 h 24"/>
                <a:gd name="T40" fmla="*/ 23 w 24"/>
                <a:gd name="T41" fmla="*/ 17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4" h="24">
                  <a:moveTo>
                    <a:pt x="23" y="17"/>
                  </a:moveTo>
                  <a:cubicBezTo>
                    <a:pt x="23" y="16"/>
                    <a:pt x="23" y="16"/>
                    <a:pt x="22" y="16"/>
                  </a:cubicBezTo>
                  <a:cubicBezTo>
                    <a:pt x="21" y="16"/>
                    <a:pt x="19" y="16"/>
                    <a:pt x="18" y="16"/>
                  </a:cubicBezTo>
                  <a:cubicBezTo>
                    <a:pt x="17" y="15"/>
                    <a:pt x="17" y="15"/>
                    <a:pt x="16" y="16"/>
                  </a:cubicBezTo>
                  <a:cubicBezTo>
                    <a:pt x="13" y="19"/>
                    <a:pt x="13" y="19"/>
                    <a:pt x="13" y="19"/>
                  </a:cubicBezTo>
                  <a:cubicBezTo>
                    <a:pt x="9" y="17"/>
                    <a:pt x="6" y="14"/>
                    <a:pt x="4" y="10"/>
                  </a:cubicBezTo>
                  <a:cubicBezTo>
                    <a:pt x="7" y="7"/>
                    <a:pt x="7" y="7"/>
                    <a:pt x="7" y="7"/>
                  </a:cubicBezTo>
                  <a:cubicBezTo>
                    <a:pt x="8" y="7"/>
                    <a:pt x="8" y="6"/>
                    <a:pt x="8" y="6"/>
                  </a:cubicBezTo>
                  <a:cubicBezTo>
                    <a:pt x="7" y="4"/>
                    <a:pt x="7" y="3"/>
                    <a:pt x="7" y="1"/>
                  </a:cubicBezTo>
                  <a:cubicBezTo>
                    <a:pt x="7" y="1"/>
                    <a:pt x="7" y="0"/>
                    <a:pt x="7" y="0"/>
                  </a:cubicBezTo>
                  <a:cubicBezTo>
                    <a:pt x="6" y="0"/>
                    <a:pt x="6" y="0"/>
                    <a:pt x="6" y="0"/>
                  </a:cubicBezTo>
                  <a:cubicBezTo>
                    <a:pt x="1" y="0"/>
                    <a:pt x="1" y="0"/>
                    <a:pt x="1" y="0"/>
                  </a:cubicBezTo>
                  <a:cubicBezTo>
                    <a:pt x="1" y="0"/>
                    <a:pt x="0" y="0"/>
                    <a:pt x="0" y="0"/>
                  </a:cubicBezTo>
                  <a:cubicBezTo>
                    <a:pt x="0" y="0"/>
                    <a:pt x="0" y="1"/>
                    <a:pt x="0" y="1"/>
                  </a:cubicBezTo>
                  <a:cubicBezTo>
                    <a:pt x="0" y="5"/>
                    <a:pt x="1" y="9"/>
                    <a:pt x="3" y="12"/>
                  </a:cubicBezTo>
                  <a:cubicBezTo>
                    <a:pt x="5" y="16"/>
                    <a:pt x="7" y="19"/>
                    <a:pt x="11" y="21"/>
                  </a:cubicBezTo>
                  <a:cubicBezTo>
                    <a:pt x="14" y="23"/>
                    <a:pt x="18" y="24"/>
                    <a:pt x="22" y="24"/>
                  </a:cubicBezTo>
                  <a:cubicBezTo>
                    <a:pt x="23" y="24"/>
                    <a:pt x="23" y="23"/>
                    <a:pt x="23" y="23"/>
                  </a:cubicBezTo>
                  <a:cubicBezTo>
                    <a:pt x="23" y="23"/>
                    <a:pt x="24" y="23"/>
                    <a:pt x="24" y="22"/>
                  </a:cubicBezTo>
                  <a:cubicBezTo>
                    <a:pt x="24" y="18"/>
                    <a:pt x="24" y="18"/>
                    <a:pt x="24" y="18"/>
                  </a:cubicBezTo>
                  <a:cubicBezTo>
                    <a:pt x="24" y="17"/>
                    <a:pt x="23" y="17"/>
                    <a:pt x="23"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93" name="Rectangle 92">
              <a:extLst>
                <a:ext uri="{FF2B5EF4-FFF2-40B4-BE49-F238E27FC236}">
                  <a16:creationId xmlns:a16="http://schemas.microsoft.com/office/drawing/2014/main" id="{A6C4FC86-23AE-498E-904B-05C8BBC39831}"/>
                </a:ext>
              </a:extLst>
            </p:cNvPr>
            <p:cNvSpPr/>
            <p:nvPr/>
          </p:nvSpPr>
          <p:spPr>
            <a:xfrm>
              <a:off x="0" y="802433"/>
              <a:ext cx="187960" cy="228600"/>
            </a:xfrm>
            <a:prstGeom prst="rect">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94" name="Freeform 13">
              <a:extLst>
                <a:ext uri="{FF2B5EF4-FFF2-40B4-BE49-F238E27FC236}">
                  <a16:creationId xmlns:a16="http://schemas.microsoft.com/office/drawing/2014/main" id="{90C66687-805A-4A46-AB9F-86DD74C56335}"/>
                </a:ext>
              </a:extLst>
            </p:cNvPr>
            <p:cNvSpPr>
              <a:spLocks noEditPoints="1"/>
            </p:cNvSpPr>
            <p:nvPr/>
          </p:nvSpPr>
          <p:spPr bwMode="auto">
            <a:xfrm>
              <a:off x="43095" y="867747"/>
              <a:ext cx="101564" cy="98944"/>
            </a:xfrm>
            <a:custGeom>
              <a:avLst/>
              <a:gdLst>
                <a:gd name="T0" fmla="*/ 23 w 27"/>
                <a:gd name="T1" fmla="*/ 4 h 26"/>
                <a:gd name="T2" fmla="*/ 14 w 27"/>
                <a:gd name="T3" fmla="*/ 0 h 26"/>
                <a:gd name="T4" fmla="*/ 4 w 27"/>
                <a:gd name="T5" fmla="*/ 4 h 26"/>
                <a:gd name="T6" fmla="*/ 0 w 27"/>
                <a:gd name="T7" fmla="*/ 13 h 26"/>
                <a:gd name="T8" fmla="*/ 4 w 27"/>
                <a:gd name="T9" fmla="*/ 23 h 26"/>
                <a:gd name="T10" fmla="*/ 14 w 27"/>
                <a:gd name="T11" fmla="*/ 26 h 26"/>
                <a:gd name="T12" fmla="*/ 23 w 27"/>
                <a:gd name="T13" fmla="*/ 23 h 26"/>
                <a:gd name="T14" fmla="*/ 27 w 27"/>
                <a:gd name="T15" fmla="*/ 13 h 26"/>
                <a:gd name="T16" fmla="*/ 23 w 27"/>
                <a:gd name="T17" fmla="*/ 4 h 26"/>
                <a:gd name="T18" fmla="*/ 23 w 27"/>
                <a:gd name="T19" fmla="*/ 8 h 26"/>
                <a:gd name="T20" fmla="*/ 19 w 27"/>
                <a:gd name="T21" fmla="*/ 8 h 26"/>
                <a:gd name="T22" fmla="*/ 17 w 27"/>
                <a:gd name="T23" fmla="*/ 3 h 26"/>
                <a:gd name="T24" fmla="*/ 23 w 27"/>
                <a:gd name="T25" fmla="*/ 8 h 26"/>
                <a:gd name="T26" fmla="*/ 14 w 27"/>
                <a:gd name="T27" fmla="*/ 3 h 26"/>
                <a:gd name="T28" fmla="*/ 16 w 27"/>
                <a:gd name="T29" fmla="*/ 8 h 26"/>
                <a:gd name="T30" fmla="*/ 11 w 27"/>
                <a:gd name="T31" fmla="*/ 8 h 26"/>
                <a:gd name="T32" fmla="*/ 14 w 27"/>
                <a:gd name="T33" fmla="*/ 3 h 26"/>
                <a:gd name="T34" fmla="*/ 3 w 27"/>
                <a:gd name="T35" fmla="*/ 16 h 26"/>
                <a:gd name="T36" fmla="*/ 3 w 27"/>
                <a:gd name="T37" fmla="*/ 13 h 26"/>
                <a:gd name="T38" fmla="*/ 3 w 27"/>
                <a:gd name="T39" fmla="*/ 10 h 26"/>
                <a:gd name="T40" fmla="*/ 8 w 27"/>
                <a:gd name="T41" fmla="*/ 10 h 26"/>
                <a:gd name="T42" fmla="*/ 8 w 27"/>
                <a:gd name="T43" fmla="*/ 13 h 26"/>
                <a:gd name="T44" fmla="*/ 8 w 27"/>
                <a:gd name="T45" fmla="*/ 16 h 26"/>
                <a:gd name="T46" fmla="*/ 3 w 27"/>
                <a:gd name="T47" fmla="*/ 16 h 26"/>
                <a:gd name="T48" fmla="*/ 4 w 27"/>
                <a:gd name="T49" fmla="*/ 18 h 26"/>
                <a:gd name="T50" fmla="*/ 8 w 27"/>
                <a:gd name="T51" fmla="*/ 18 h 26"/>
                <a:gd name="T52" fmla="*/ 10 w 27"/>
                <a:gd name="T53" fmla="*/ 23 h 26"/>
                <a:gd name="T54" fmla="*/ 4 w 27"/>
                <a:gd name="T55" fmla="*/ 18 h 26"/>
                <a:gd name="T56" fmla="*/ 8 w 27"/>
                <a:gd name="T57" fmla="*/ 8 h 26"/>
                <a:gd name="T58" fmla="*/ 4 w 27"/>
                <a:gd name="T59" fmla="*/ 8 h 26"/>
                <a:gd name="T60" fmla="*/ 10 w 27"/>
                <a:gd name="T61" fmla="*/ 3 h 26"/>
                <a:gd name="T62" fmla="*/ 8 w 27"/>
                <a:gd name="T63" fmla="*/ 8 h 26"/>
                <a:gd name="T64" fmla="*/ 14 w 27"/>
                <a:gd name="T65" fmla="*/ 24 h 26"/>
                <a:gd name="T66" fmla="*/ 11 w 27"/>
                <a:gd name="T67" fmla="*/ 18 h 26"/>
                <a:gd name="T68" fmla="*/ 16 w 27"/>
                <a:gd name="T69" fmla="*/ 18 h 26"/>
                <a:gd name="T70" fmla="*/ 14 w 27"/>
                <a:gd name="T71" fmla="*/ 24 h 26"/>
                <a:gd name="T72" fmla="*/ 17 w 27"/>
                <a:gd name="T73" fmla="*/ 16 h 26"/>
                <a:gd name="T74" fmla="*/ 10 w 27"/>
                <a:gd name="T75" fmla="*/ 16 h 26"/>
                <a:gd name="T76" fmla="*/ 10 w 27"/>
                <a:gd name="T77" fmla="*/ 13 h 26"/>
                <a:gd name="T78" fmla="*/ 10 w 27"/>
                <a:gd name="T79" fmla="*/ 10 h 26"/>
                <a:gd name="T80" fmla="*/ 17 w 27"/>
                <a:gd name="T81" fmla="*/ 10 h 26"/>
                <a:gd name="T82" fmla="*/ 17 w 27"/>
                <a:gd name="T83" fmla="*/ 13 h 26"/>
                <a:gd name="T84" fmla="*/ 17 w 27"/>
                <a:gd name="T85" fmla="*/ 16 h 26"/>
                <a:gd name="T86" fmla="*/ 17 w 27"/>
                <a:gd name="T87" fmla="*/ 23 h 26"/>
                <a:gd name="T88" fmla="*/ 19 w 27"/>
                <a:gd name="T89" fmla="*/ 18 h 26"/>
                <a:gd name="T90" fmla="*/ 23 w 27"/>
                <a:gd name="T91" fmla="*/ 18 h 26"/>
                <a:gd name="T92" fmla="*/ 17 w 27"/>
                <a:gd name="T93" fmla="*/ 23 h 26"/>
                <a:gd name="T94" fmla="*/ 19 w 27"/>
                <a:gd name="T95" fmla="*/ 16 h 26"/>
                <a:gd name="T96" fmla="*/ 20 w 27"/>
                <a:gd name="T97" fmla="*/ 13 h 26"/>
                <a:gd name="T98" fmla="*/ 19 w 27"/>
                <a:gd name="T99" fmla="*/ 10 h 26"/>
                <a:gd name="T100" fmla="*/ 24 w 27"/>
                <a:gd name="T101" fmla="*/ 10 h 26"/>
                <a:gd name="T102" fmla="*/ 24 w 27"/>
                <a:gd name="T103" fmla="*/ 13 h 26"/>
                <a:gd name="T104" fmla="*/ 24 w 27"/>
                <a:gd name="T105" fmla="*/ 16 h 26"/>
                <a:gd name="T106" fmla="*/ 19 w 27"/>
                <a:gd name="T107" fmla="*/ 1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7" h="26">
                  <a:moveTo>
                    <a:pt x="23" y="4"/>
                  </a:moveTo>
                  <a:cubicBezTo>
                    <a:pt x="20" y="1"/>
                    <a:pt x="17" y="0"/>
                    <a:pt x="14" y="0"/>
                  </a:cubicBezTo>
                  <a:cubicBezTo>
                    <a:pt x="10" y="0"/>
                    <a:pt x="7" y="1"/>
                    <a:pt x="4" y="4"/>
                  </a:cubicBezTo>
                  <a:cubicBezTo>
                    <a:pt x="2" y="6"/>
                    <a:pt x="0" y="9"/>
                    <a:pt x="0" y="13"/>
                  </a:cubicBezTo>
                  <a:cubicBezTo>
                    <a:pt x="0" y="17"/>
                    <a:pt x="2" y="20"/>
                    <a:pt x="4" y="23"/>
                  </a:cubicBezTo>
                  <a:cubicBezTo>
                    <a:pt x="7" y="25"/>
                    <a:pt x="10" y="26"/>
                    <a:pt x="14" y="26"/>
                  </a:cubicBezTo>
                  <a:cubicBezTo>
                    <a:pt x="17" y="26"/>
                    <a:pt x="20" y="25"/>
                    <a:pt x="23" y="23"/>
                  </a:cubicBezTo>
                  <a:cubicBezTo>
                    <a:pt x="26" y="20"/>
                    <a:pt x="27" y="17"/>
                    <a:pt x="27" y="13"/>
                  </a:cubicBezTo>
                  <a:cubicBezTo>
                    <a:pt x="27" y="9"/>
                    <a:pt x="26" y="6"/>
                    <a:pt x="23" y="4"/>
                  </a:cubicBezTo>
                  <a:close/>
                  <a:moveTo>
                    <a:pt x="23" y="8"/>
                  </a:moveTo>
                  <a:cubicBezTo>
                    <a:pt x="19" y="8"/>
                    <a:pt x="19" y="8"/>
                    <a:pt x="19" y="8"/>
                  </a:cubicBezTo>
                  <a:cubicBezTo>
                    <a:pt x="18" y="6"/>
                    <a:pt x="18" y="5"/>
                    <a:pt x="17" y="3"/>
                  </a:cubicBezTo>
                  <a:cubicBezTo>
                    <a:pt x="20" y="4"/>
                    <a:pt x="22" y="5"/>
                    <a:pt x="23" y="8"/>
                  </a:cubicBezTo>
                  <a:close/>
                  <a:moveTo>
                    <a:pt x="14" y="3"/>
                  </a:moveTo>
                  <a:cubicBezTo>
                    <a:pt x="15" y="4"/>
                    <a:pt x="16" y="6"/>
                    <a:pt x="16" y="8"/>
                  </a:cubicBezTo>
                  <a:cubicBezTo>
                    <a:pt x="11" y="8"/>
                    <a:pt x="11" y="8"/>
                    <a:pt x="11" y="8"/>
                  </a:cubicBezTo>
                  <a:cubicBezTo>
                    <a:pt x="12" y="6"/>
                    <a:pt x="12" y="4"/>
                    <a:pt x="14" y="3"/>
                  </a:cubicBezTo>
                  <a:close/>
                  <a:moveTo>
                    <a:pt x="3" y="16"/>
                  </a:moveTo>
                  <a:cubicBezTo>
                    <a:pt x="3" y="15"/>
                    <a:pt x="3" y="14"/>
                    <a:pt x="3" y="13"/>
                  </a:cubicBezTo>
                  <a:cubicBezTo>
                    <a:pt x="3" y="12"/>
                    <a:pt x="3" y="11"/>
                    <a:pt x="3" y="10"/>
                  </a:cubicBezTo>
                  <a:cubicBezTo>
                    <a:pt x="8" y="10"/>
                    <a:pt x="8" y="10"/>
                    <a:pt x="8" y="10"/>
                  </a:cubicBezTo>
                  <a:cubicBezTo>
                    <a:pt x="8" y="11"/>
                    <a:pt x="8" y="12"/>
                    <a:pt x="8" y="13"/>
                  </a:cubicBezTo>
                  <a:cubicBezTo>
                    <a:pt x="8" y="14"/>
                    <a:pt x="8" y="15"/>
                    <a:pt x="8" y="16"/>
                  </a:cubicBezTo>
                  <a:lnTo>
                    <a:pt x="3" y="16"/>
                  </a:lnTo>
                  <a:close/>
                  <a:moveTo>
                    <a:pt x="4" y="18"/>
                  </a:moveTo>
                  <a:cubicBezTo>
                    <a:pt x="8" y="18"/>
                    <a:pt x="8" y="18"/>
                    <a:pt x="8" y="18"/>
                  </a:cubicBezTo>
                  <a:cubicBezTo>
                    <a:pt x="9" y="20"/>
                    <a:pt x="9" y="22"/>
                    <a:pt x="10" y="23"/>
                  </a:cubicBezTo>
                  <a:cubicBezTo>
                    <a:pt x="8" y="22"/>
                    <a:pt x="6" y="21"/>
                    <a:pt x="4" y="18"/>
                  </a:cubicBezTo>
                  <a:close/>
                  <a:moveTo>
                    <a:pt x="8" y="8"/>
                  </a:moveTo>
                  <a:cubicBezTo>
                    <a:pt x="4" y="8"/>
                    <a:pt x="4" y="8"/>
                    <a:pt x="4" y="8"/>
                  </a:cubicBezTo>
                  <a:cubicBezTo>
                    <a:pt x="6" y="5"/>
                    <a:pt x="8" y="4"/>
                    <a:pt x="10" y="3"/>
                  </a:cubicBezTo>
                  <a:cubicBezTo>
                    <a:pt x="9" y="5"/>
                    <a:pt x="9" y="6"/>
                    <a:pt x="8" y="8"/>
                  </a:cubicBezTo>
                  <a:close/>
                  <a:moveTo>
                    <a:pt x="14" y="24"/>
                  </a:moveTo>
                  <a:cubicBezTo>
                    <a:pt x="12" y="22"/>
                    <a:pt x="12" y="20"/>
                    <a:pt x="11" y="18"/>
                  </a:cubicBezTo>
                  <a:cubicBezTo>
                    <a:pt x="16" y="18"/>
                    <a:pt x="16" y="18"/>
                    <a:pt x="16" y="18"/>
                  </a:cubicBezTo>
                  <a:cubicBezTo>
                    <a:pt x="16" y="20"/>
                    <a:pt x="15" y="22"/>
                    <a:pt x="14" y="24"/>
                  </a:cubicBezTo>
                  <a:close/>
                  <a:moveTo>
                    <a:pt x="17" y="16"/>
                  </a:moveTo>
                  <a:cubicBezTo>
                    <a:pt x="10" y="16"/>
                    <a:pt x="10" y="16"/>
                    <a:pt x="10" y="16"/>
                  </a:cubicBezTo>
                  <a:cubicBezTo>
                    <a:pt x="10" y="15"/>
                    <a:pt x="10" y="14"/>
                    <a:pt x="10" y="13"/>
                  </a:cubicBezTo>
                  <a:cubicBezTo>
                    <a:pt x="10" y="12"/>
                    <a:pt x="10" y="11"/>
                    <a:pt x="10" y="10"/>
                  </a:cubicBezTo>
                  <a:cubicBezTo>
                    <a:pt x="17" y="10"/>
                    <a:pt x="17" y="10"/>
                    <a:pt x="17" y="10"/>
                  </a:cubicBezTo>
                  <a:cubicBezTo>
                    <a:pt x="17" y="11"/>
                    <a:pt x="17" y="12"/>
                    <a:pt x="17" y="13"/>
                  </a:cubicBezTo>
                  <a:cubicBezTo>
                    <a:pt x="17" y="14"/>
                    <a:pt x="17" y="15"/>
                    <a:pt x="17" y="16"/>
                  </a:cubicBezTo>
                  <a:close/>
                  <a:moveTo>
                    <a:pt x="17" y="23"/>
                  </a:moveTo>
                  <a:cubicBezTo>
                    <a:pt x="18" y="22"/>
                    <a:pt x="18" y="20"/>
                    <a:pt x="19" y="18"/>
                  </a:cubicBezTo>
                  <a:cubicBezTo>
                    <a:pt x="23" y="18"/>
                    <a:pt x="23" y="18"/>
                    <a:pt x="23" y="18"/>
                  </a:cubicBezTo>
                  <a:cubicBezTo>
                    <a:pt x="22" y="21"/>
                    <a:pt x="20" y="22"/>
                    <a:pt x="17" y="23"/>
                  </a:cubicBezTo>
                  <a:close/>
                  <a:moveTo>
                    <a:pt x="19" y="16"/>
                  </a:moveTo>
                  <a:cubicBezTo>
                    <a:pt x="20" y="15"/>
                    <a:pt x="20" y="14"/>
                    <a:pt x="20" y="13"/>
                  </a:cubicBezTo>
                  <a:cubicBezTo>
                    <a:pt x="20" y="12"/>
                    <a:pt x="20" y="11"/>
                    <a:pt x="19" y="10"/>
                  </a:cubicBezTo>
                  <a:cubicBezTo>
                    <a:pt x="24" y="10"/>
                    <a:pt x="24" y="10"/>
                    <a:pt x="24" y="10"/>
                  </a:cubicBezTo>
                  <a:cubicBezTo>
                    <a:pt x="24" y="11"/>
                    <a:pt x="24" y="12"/>
                    <a:pt x="24" y="13"/>
                  </a:cubicBezTo>
                  <a:cubicBezTo>
                    <a:pt x="24" y="14"/>
                    <a:pt x="24" y="15"/>
                    <a:pt x="24" y="16"/>
                  </a:cubicBezTo>
                  <a:lnTo>
                    <a:pt x="19" y="1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grpSp>
      <p:grpSp>
        <p:nvGrpSpPr>
          <p:cNvPr id="95" name="Group 94">
            <a:extLst>
              <a:ext uri="{FF2B5EF4-FFF2-40B4-BE49-F238E27FC236}">
                <a16:creationId xmlns:a16="http://schemas.microsoft.com/office/drawing/2014/main" id="{B1CA0AE7-271C-43AE-8DCC-87B075AAD6AF}"/>
              </a:ext>
            </a:extLst>
          </p:cNvPr>
          <p:cNvGrpSpPr/>
          <p:nvPr/>
        </p:nvGrpSpPr>
        <p:grpSpPr>
          <a:xfrm>
            <a:off x="3169208" y="2018506"/>
            <a:ext cx="3863336" cy="291465"/>
            <a:chOff x="0" y="0"/>
            <a:chExt cx="3863545" cy="291830"/>
          </a:xfrm>
        </p:grpSpPr>
        <p:sp>
          <p:nvSpPr>
            <p:cNvPr id="139" name="Rectangle 138">
              <a:extLst>
                <a:ext uri="{FF2B5EF4-FFF2-40B4-BE49-F238E27FC236}">
                  <a16:creationId xmlns:a16="http://schemas.microsoft.com/office/drawing/2014/main" id="{90916AE0-57BC-4B58-AE82-D54F84D03966}"/>
                </a:ext>
              </a:extLst>
            </p:cNvPr>
            <p:cNvSpPr/>
            <p:nvPr/>
          </p:nvSpPr>
          <p:spPr>
            <a:xfrm>
              <a:off x="0" y="14591"/>
              <a:ext cx="277239" cy="267335"/>
            </a:xfrm>
            <a:prstGeom prst="rect">
              <a:avLst/>
            </a:prstGeom>
            <a:solidFill>
              <a:srgbClr val="3E528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40" name="Rectangle 139">
              <a:extLst>
                <a:ext uri="{FF2B5EF4-FFF2-40B4-BE49-F238E27FC236}">
                  <a16:creationId xmlns:a16="http://schemas.microsoft.com/office/drawing/2014/main" id="{D6D30444-62ED-44D2-A566-9332DC576068}"/>
                </a:ext>
              </a:extLst>
            </p:cNvPr>
            <p:cNvSpPr/>
            <p:nvPr/>
          </p:nvSpPr>
          <p:spPr>
            <a:xfrm>
              <a:off x="277198" y="14573"/>
              <a:ext cx="3586347" cy="267335"/>
            </a:xfrm>
            <a:prstGeom prst="rect">
              <a:avLst/>
            </a:pr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41" name="Freeform 5">
              <a:extLst>
                <a:ext uri="{FF2B5EF4-FFF2-40B4-BE49-F238E27FC236}">
                  <a16:creationId xmlns:a16="http://schemas.microsoft.com/office/drawing/2014/main" id="{4E076F89-A269-4E2D-8740-A28B2967CCCA}"/>
                </a:ext>
              </a:extLst>
            </p:cNvPr>
            <p:cNvSpPr>
              <a:spLocks/>
            </p:cNvSpPr>
            <p:nvPr/>
          </p:nvSpPr>
          <p:spPr bwMode="auto">
            <a:xfrm>
              <a:off x="87549" y="92413"/>
              <a:ext cx="102136" cy="107877"/>
            </a:xfrm>
            <a:custGeom>
              <a:avLst/>
              <a:gdLst>
                <a:gd name="T0" fmla="*/ 96 w 161"/>
                <a:gd name="T1" fmla="*/ 70 h 170"/>
                <a:gd name="T2" fmla="*/ 161 w 161"/>
                <a:gd name="T3" fmla="*/ 70 h 170"/>
                <a:gd name="T4" fmla="*/ 161 w 161"/>
                <a:gd name="T5" fmla="*/ 100 h 170"/>
                <a:gd name="T6" fmla="*/ 96 w 161"/>
                <a:gd name="T7" fmla="*/ 100 h 170"/>
                <a:gd name="T8" fmla="*/ 96 w 161"/>
                <a:gd name="T9" fmla="*/ 170 h 170"/>
                <a:gd name="T10" fmla="*/ 66 w 161"/>
                <a:gd name="T11" fmla="*/ 170 h 170"/>
                <a:gd name="T12" fmla="*/ 66 w 161"/>
                <a:gd name="T13" fmla="*/ 100 h 170"/>
                <a:gd name="T14" fmla="*/ 0 w 161"/>
                <a:gd name="T15" fmla="*/ 100 h 170"/>
                <a:gd name="T16" fmla="*/ 0 w 161"/>
                <a:gd name="T17" fmla="*/ 70 h 170"/>
                <a:gd name="T18" fmla="*/ 66 w 161"/>
                <a:gd name="T19" fmla="*/ 70 h 170"/>
                <a:gd name="T20" fmla="*/ 66 w 161"/>
                <a:gd name="T21" fmla="*/ 0 h 170"/>
                <a:gd name="T22" fmla="*/ 96 w 161"/>
                <a:gd name="T23" fmla="*/ 0 h 170"/>
                <a:gd name="T24" fmla="*/ 96 w 161"/>
                <a:gd name="T25" fmla="*/ 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70">
                  <a:moveTo>
                    <a:pt x="96" y="70"/>
                  </a:moveTo>
                  <a:lnTo>
                    <a:pt x="161" y="70"/>
                  </a:lnTo>
                  <a:lnTo>
                    <a:pt x="161" y="100"/>
                  </a:lnTo>
                  <a:lnTo>
                    <a:pt x="96" y="100"/>
                  </a:lnTo>
                  <a:lnTo>
                    <a:pt x="96" y="170"/>
                  </a:lnTo>
                  <a:lnTo>
                    <a:pt x="66" y="170"/>
                  </a:lnTo>
                  <a:lnTo>
                    <a:pt x="66" y="100"/>
                  </a:lnTo>
                  <a:lnTo>
                    <a:pt x="0" y="100"/>
                  </a:lnTo>
                  <a:lnTo>
                    <a:pt x="0" y="70"/>
                  </a:lnTo>
                  <a:lnTo>
                    <a:pt x="66" y="70"/>
                  </a:lnTo>
                  <a:lnTo>
                    <a:pt x="66" y="0"/>
                  </a:lnTo>
                  <a:lnTo>
                    <a:pt x="96" y="0"/>
                  </a:lnTo>
                  <a:lnTo>
                    <a:pt x="96" y="70"/>
                  </a:lnTo>
                  <a:close/>
                </a:path>
              </a:pathLst>
            </a:custGeom>
            <a:solidFill>
              <a:srgbClr val="FDFEFE"/>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42" name="Text Box 102">
              <a:extLst>
                <a:ext uri="{FF2B5EF4-FFF2-40B4-BE49-F238E27FC236}">
                  <a16:creationId xmlns:a16="http://schemas.microsoft.com/office/drawing/2014/main" id="{2CA8453E-48AF-4C73-A756-7B5B5328FC28}"/>
                </a:ext>
              </a:extLst>
            </p:cNvPr>
            <p:cNvSpPr txBox="1"/>
            <p:nvPr/>
          </p:nvSpPr>
          <p:spPr>
            <a:xfrm>
              <a:off x="252919" y="0"/>
              <a:ext cx="1804481" cy="29183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1100" b="1" dirty="0">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t>PROFIL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sp>
        <p:nvSpPr>
          <p:cNvPr id="96" name="Text Box 103">
            <a:extLst>
              <a:ext uri="{FF2B5EF4-FFF2-40B4-BE49-F238E27FC236}">
                <a16:creationId xmlns:a16="http://schemas.microsoft.com/office/drawing/2014/main" id="{371312B8-F527-4E39-8304-A8A8C6F71172}"/>
              </a:ext>
            </a:extLst>
          </p:cNvPr>
          <p:cNvSpPr txBox="1"/>
          <p:nvPr/>
        </p:nvSpPr>
        <p:spPr>
          <a:xfrm>
            <a:off x="3350183" y="2364581"/>
            <a:ext cx="3838575" cy="86168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25000"/>
              </a:lnSpc>
              <a:spcBef>
                <a:spcPts val="0"/>
              </a:spcBef>
              <a:spcAft>
                <a:spcPts val="0"/>
              </a:spcAft>
            </a:pPr>
            <a:r>
              <a:rPr lang="fr-FR" sz="800" dirty="0">
                <a:solidFill>
                  <a:schemeClr val="tx1">
                    <a:lumMod val="65000"/>
                    <a:lumOff val="35000"/>
                  </a:schemeClr>
                </a:solidFill>
                <a:latin typeface="Open Sans" panose="020B0606030504020204"/>
              </a:rPr>
              <a:t>Avec 10 ans d'expérience en analyse financière et une expertise en modélisation financière, évaluation d'entreprises et gestion de risques, je suis un analyste financier compétent et rigoureux, capable de fournir des analyses précises et des recommandations éclairées pour aider les entreprises à atteindre leurs objectifs financiers à long terme</a:t>
            </a:r>
            <a:endParaRPr lang="en-US" sz="800" dirty="0">
              <a:solidFill>
                <a:schemeClr val="tx1">
                  <a:lumMod val="65000"/>
                  <a:lumOff val="35000"/>
                </a:schemeClr>
              </a:solidFill>
              <a:effectLst/>
              <a:latin typeface="Open Sans" panose="020B0606030504020204"/>
              <a:ea typeface="Calibri" panose="020F0502020204030204" pitchFamily="34" charset="0"/>
              <a:cs typeface="Times New Roman" panose="02020603050405020304" pitchFamily="18" charset="0"/>
            </a:endParaRPr>
          </a:p>
        </p:txBody>
      </p:sp>
      <p:cxnSp>
        <p:nvCxnSpPr>
          <p:cNvPr id="97" name="Straight Connector 96">
            <a:extLst>
              <a:ext uri="{FF2B5EF4-FFF2-40B4-BE49-F238E27FC236}">
                <a16:creationId xmlns:a16="http://schemas.microsoft.com/office/drawing/2014/main" id="{96C0FB1A-FC0B-458C-98B8-E738145EA297}"/>
              </a:ext>
            </a:extLst>
          </p:cNvPr>
          <p:cNvCxnSpPr>
            <a:cxnSpLocks/>
          </p:cNvCxnSpPr>
          <p:nvPr/>
        </p:nvCxnSpPr>
        <p:spPr>
          <a:xfrm>
            <a:off x="3309543" y="2431256"/>
            <a:ext cx="0" cy="728256"/>
          </a:xfrm>
          <a:prstGeom prst="line">
            <a:avLst/>
          </a:prstGeom>
          <a:ln w="6350">
            <a:solidFill>
              <a:srgbClr val="3E5282"/>
            </a:solidFill>
          </a:ln>
        </p:spPr>
        <p:style>
          <a:lnRef idx="1">
            <a:schemeClr val="accent1"/>
          </a:lnRef>
          <a:fillRef idx="0">
            <a:schemeClr val="accent1"/>
          </a:fillRef>
          <a:effectRef idx="0">
            <a:schemeClr val="accent1"/>
          </a:effectRef>
          <a:fontRef idx="minor">
            <a:schemeClr val="tx1"/>
          </a:fontRef>
        </p:style>
      </p:cxnSp>
      <p:grpSp>
        <p:nvGrpSpPr>
          <p:cNvPr id="98" name="Group 97">
            <a:extLst>
              <a:ext uri="{FF2B5EF4-FFF2-40B4-BE49-F238E27FC236}">
                <a16:creationId xmlns:a16="http://schemas.microsoft.com/office/drawing/2014/main" id="{EAFD4BD0-859C-40DF-8D23-B68C96FA7772}"/>
              </a:ext>
            </a:extLst>
          </p:cNvPr>
          <p:cNvGrpSpPr/>
          <p:nvPr/>
        </p:nvGrpSpPr>
        <p:grpSpPr>
          <a:xfrm>
            <a:off x="3303828" y="3702157"/>
            <a:ext cx="3803016" cy="1918188"/>
            <a:chOff x="0" y="0"/>
            <a:chExt cx="3803205" cy="1918357"/>
          </a:xfrm>
        </p:grpSpPr>
        <p:sp>
          <p:nvSpPr>
            <p:cNvPr id="134" name="Text Box 106">
              <a:extLst>
                <a:ext uri="{FF2B5EF4-FFF2-40B4-BE49-F238E27FC236}">
                  <a16:creationId xmlns:a16="http://schemas.microsoft.com/office/drawing/2014/main" id="{79B262AD-3AB9-45FA-9C79-F6CF598872C7}"/>
                </a:ext>
              </a:extLst>
            </p:cNvPr>
            <p:cNvSpPr txBox="1"/>
            <p:nvPr/>
          </p:nvSpPr>
          <p:spPr>
            <a:xfrm>
              <a:off x="29183" y="0"/>
              <a:ext cx="1317625" cy="21844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700" dirty="0">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t>DEPUIS JUIN 2018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5" name="Text Box 107">
              <a:extLst>
                <a:ext uri="{FF2B5EF4-FFF2-40B4-BE49-F238E27FC236}">
                  <a16:creationId xmlns:a16="http://schemas.microsoft.com/office/drawing/2014/main" id="{8B9C1D52-76B1-488E-B47F-C693D8B5277D}"/>
                </a:ext>
              </a:extLst>
            </p:cNvPr>
            <p:cNvSpPr txBox="1"/>
            <p:nvPr/>
          </p:nvSpPr>
          <p:spPr>
            <a:xfrm>
              <a:off x="34047" y="126459"/>
              <a:ext cx="2460625" cy="25273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900" b="1" dirty="0">
                  <a:solidFill>
                    <a:srgbClr val="515251"/>
                  </a:solidFill>
                  <a:effectLst/>
                  <a:latin typeface="Open Sans" panose="020B0606030504020204" pitchFamily="34" charset="0"/>
                  <a:ea typeface="Calibri" panose="020F0502020204030204" pitchFamily="34" charset="0"/>
                  <a:cs typeface="Times New Roman" panose="02020603050405020304" pitchFamily="18" charset="0"/>
                </a:rPr>
                <a:t>ANALYSTITE FINANCIER PRINCIPAL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6" name="Text Box 108">
              <a:extLst>
                <a:ext uri="{FF2B5EF4-FFF2-40B4-BE49-F238E27FC236}">
                  <a16:creationId xmlns:a16="http://schemas.microsoft.com/office/drawing/2014/main" id="{CB4CC40A-7CC1-4A72-9F24-6EA74FBCAF88}"/>
                </a:ext>
              </a:extLst>
            </p:cNvPr>
            <p:cNvSpPr txBox="1"/>
            <p:nvPr/>
          </p:nvSpPr>
          <p:spPr>
            <a:xfrm>
              <a:off x="34047" y="277238"/>
              <a:ext cx="2460625" cy="22352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800" dirty="0">
                  <a:solidFill>
                    <a:srgbClr val="515251"/>
                  </a:solidFill>
                  <a:effectLst/>
                  <a:latin typeface="Open Sans" panose="020B0606030504020204" pitchFamily="34" charset="0"/>
                  <a:ea typeface="Calibri" panose="020F0502020204030204" pitchFamily="34" charset="0"/>
                  <a:cs typeface="Times New Roman" panose="02020603050405020304" pitchFamily="18" charset="0"/>
                </a:rPr>
                <a:t>GOLMAN SACHS, LONDRES, RU</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7" name="Text Box 109">
              <a:extLst>
                <a:ext uri="{FF2B5EF4-FFF2-40B4-BE49-F238E27FC236}">
                  <a16:creationId xmlns:a16="http://schemas.microsoft.com/office/drawing/2014/main" id="{0027938E-6683-49D8-998F-ED48AA26573B}"/>
                </a:ext>
              </a:extLst>
            </p:cNvPr>
            <p:cNvSpPr txBox="1"/>
            <p:nvPr/>
          </p:nvSpPr>
          <p:spPr>
            <a:xfrm>
              <a:off x="29175" y="461782"/>
              <a:ext cx="3774030" cy="145657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71450" indent="-171450">
                <a:buFont typeface="Arial" panose="020B0604020202020204" pitchFamily="34" charset="0"/>
                <a:buChar char="•"/>
              </a:pPr>
              <a:r>
                <a:rPr lang="fr-FR" sz="800" dirty="0">
                  <a:solidFill>
                    <a:schemeClr val="tx1">
                      <a:lumMod val="65000"/>
                      <a:lumOff val="35000"/>
                    </a:schemeClr>
                  </a:solidFill>
                  <a:latin typeface="Open Sans" panose="020B0606030504020204"/>
                </a:rPr>
                <a:t>Effectue des analyses financières pour soutenir les opérations de fusions et acquisitions, les introductions en bourse et les investissements en capital-investissement</a:t>
              </a:r>
            </a:p>
            <a:p>
              <a:pPr marL="171450" indent="-171450">
                <a:buFont typeface="Arial" panose="020B0604020202020204" pitchFamily="34" charset="0"/>
                <a:buChar char="•"/>
              </a:pPr>
              <a:r>
                <a:rPr lang="fr-FR" sz="800" dirty="0">
                  <a:solidFill>
                    <a:schemeClr val="tx1">
                      <a:lumMod val="65000"/>
                      <a:lumOff val="35000"/>
                    </a:schemeClr>
                  </a:solidFill>
                  <a:latin typeface="Open Sans" panose="020B0606030504020204"/>
                </a:rPr>
                <a:t>Évalue les performances financières des entreprises, y compris les flux de trésorerie, les ratios financiers et les indicateurs clés de performance</a:t>
              </a:r>
            </a:p>
            <a:p>
              <a:pPr marL="171450" indent="-171450">
                <a:buFont typeface="Arial" panose="020B0604020202020204" pitchFamily="34" charset="0"/>
                <a:buChar char="•"/>
              </a:pPr>
              <a:r>
                <a:rPr lang="fr-FR" sz="800" dirty="0">
                  <a:solidFill>
                    <a:schemeClr val="tx1">
                      <a:lumMod val="65000"/>
                      <a:lumOff val="35000"/>
                    </a:schemeClr>
                  </a:solidFill>
                  <a:latin typeface="Open Sans" panose="020B0606030504020204"/>
                </a:rPr>
                <a:t>Prépare des présentations et des rapports détaillés pour les clients et les investisseurs, en fournissant des recommandations et des stratégies d'investissement claires</a:t>
              </a:r>
            </a:p>
            <a:p>
              <a:pPr marL="171450" indent="-171450">
                <a:buFont typeface="Arial" panose="020B0604020202020204" pitchFamily="34" charset="0"/>
                <a:buChar char="•"/>
              </a:pPr>
              <a:r>
                <a:rPr lang="fr-FR" sz="800" dirty="0">
                  <a:solidFill>
                    <a:schemeClr val="tx1">
                      <a:lumMod val="65000"/>
                      <a:lumOff val="35000"/>
                    </a:schemeClr>
                  </a:solidFill>
                  <a:latin typeface="Open Sans" panose="020B0606030504020204"/>
                </a:rPr>
                <a:t>Dirige et coordonne des équipes de professionnels pour assurer des résultats de qualité supérieure et des délais respectés</a:t>
              </a:r>
            </a:p>
          </p:txBody>
        </p:sp>
        <p:cxnSp>
          <p:nvCxnSpPr>
            <p:cNvPr id="138" name="Straight Connector 137">
              <a:extLst>
                <a:ext uri="{FF2B5EF4-FFF2-40B4-BE49-F238E27FC236}">
                  <a16:creationId xmlns:a16="http://schemas.microsoft.com/office/drawing/2014/main" id="{FA252944-72F8-423E-8C79-1B149F511A22}"/>
                </a:ext>
              </a:extLst>
            </p:cNvPr>
            <p:cNvCxnSpPr>
              <a:cxnSpLocks/>
            </p:cNvCxnSpPr>
            <p:nvPr/>
          </p:nvCxnSpPr>
          <p:spPr>
            <a:xfrm>
              <a:off x="0" y="72951"/>
              <a:ext cx="0" cy="1685888"/>
            </a:xfrm>
            <a:prstGeom prst="line">
              <a:avLst/>
            </a:prstGeom>
            <a:ln w="6350">
              <a:solidFill>
                <a:srgbClr val="3E5282"/>
              </a:solidFill>
            </a:ln>
          </p:spPr>
          <p:style>
            <a:lnRef idx="1">
              <a:schemeClr val="accent1"/>
            </a:lnRef>
            <a:fillRef idx="0">
              <a:schemeClr val="accent1"/>
            </a:fillRef>
            <a:effectRef idx="0">
              <a:schemeClr val="accent1"/>
            </a:effectRef>
            <a:fontRef idx="minor">
              <a:schemeClr val="tx1"/>
            </a:fontRef>
          </p:style>
        </p:cxnSp>
      </p:grpSp>
      <p:grpSp>
        <p:nvGrpSpPr>
          <p:cNvPr id="99" name="Group 98">
            <a:extLst>
              <a:ext uri="{FF2B5EF4-FFF2-40B4-BE49-F238E27FC236}">
                <a16:creationId xmlns:a16="http://schemas.microsoft.com/office/drawing/2014/main" id="{9941FA08-1724-4C56-8A29-CD1D88F8B3A1}"/>
              </a:ext>
            </a:extLst>
          </p:cNvPr>
          <p:cNvGrpSpPr/>
          <p:nvPr/>
        </p:nvGrpSpPr>
        <p:grpSpPr>
          <a:xfrm>
            <a:off x="3169208" y="3352907"/>
            <a:ext cx="3863336" cy="291465"/>
            <a:chOff x="0" y="0"/>
            <a:chExt cx="3863545" cy="291830"/>
          </a:xfrm>
        </p:grpSpPr>
        <p:sp>
          <p:nvSpPr>
            <p:cNvPr id="130" name="Rectangle 129">
              <a:extLst>
                <a:ext uri="{FF2B5EF4-FFF2-40B4-BE49-F238E27FC236}">
                  <a16:creationId xmlns:a16="http://schemas.microsoft.com/office/drawing/2014/main" id="{3A6C5233-AE54-4702-86E0-B4C4FED0FA99}"/>
                </a:ext>
              </a:extLst>
            </p:cNvPr>
            <p:cNvSpPr/>
            <p:nvPr/>
          </p:nvSpPr>
          <p:spPr>
            <a:xfrm>
              <a:off x="0" y="14591"/>
              <a:ext cx="277239" cy="267335"/>
            </a:xfrm>
            <a:prstGeom prst="rect">
              <a:avLst/>
            </a:prstGeom>
            <a:solidFill>
              <a:srgbClr val="3E528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31" name="Rectangle 130">
              <a:extLst>
                <a:ext uri="{FF2B5EF4-FFF2-40B4-BE49-F238E27FC236}">
                  <a16:creationId xmlns:a16="http://schemas.microsoft.com/office/drawing/2014/main" id="{62A3AF9F-2142-49D8-A622-8C7474104CF1}"/>
                </a:ext>
              </a:extLst>
            </p:cNvPr>
            <p:cNvSpPr/>
            <p:nvPr/>
          </p:nvSpPr>
          <p:spPr>
            <a:xfrm>
              <a:off x="277198" y="14573"/>
              <a:ext cx="3586347" cy="267335"/>
            </a:xfrm>
            <a:prstGeom prst="rect">
              <a:avLst/>
            </a:pr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32" name="Freeform 5">
              <a:extLst>
                <a:ext uri="{FF2B5EF4-FFF2-40B4-BE49-F238E27FC236}">
                  <a16:creationId xmlns:a16="http://schemas.microsoft.com/office/drawing/2014/main" id="{A93A2D77-119C-4F1A-B7C0-1EE9E97E8C3A}"/>
                </a:ext>
              </a:extLst>
            </p:cNvPr>
            <p:cNvSpPr>
              <a:spLocks/>
            </p:cNvSpPr>
            <p:nvPr/>
          </p:nvSpPr>
          <p:spPr bwMode="auto">
            <a:xfrm>
              <a:off x="87549" y="92413"/>
              <a:ext cx="102136" cy="107877"/>
            </a:xfrm>
            <a:custGeom>
              <a:avLst/>
              <a:gdLst>
                <a:gd name="T0" fmla="*/ 96 w 161"/>
                <a:gd name="T1" fmla="*/ 70 h 170"/>
                <a:gd name="T2" fmla="*/ 161 w 161"/>
                <a:gd name="T3" fmla="*/ 70 h 170"/>
                <a:gd name="T4" fmla="*/ 161 w 161"/>
                <a:gd name="T5" fmla="*/ 100 h 170"/>
                <a:gd name="T6" fmla="*/ 96 w 161"/>
                <a:gd name="T7" fmla="*/ 100 h 170"/>
                <a:gd name="T8" fmla="*/ 96 w 161"/>
                <a:gd name="T9" fmla="*/ 170 h 170"/>
                <a:gd name="T10" fmla="*/ 66 w 161"/>
                <a:gd name="T11" fmla="*/ 170 h 170"/>
                <a:gd name="T12" fmla="*/ 66 w 161"/>
                <a:gd name="T13" fmla="*/ 100 h 170"/>
                <a:gd name="T14" fmla="*/ 0 w 161"/>
                <a:gd name="T15" fmla="*/ 100 h 170"/>
                <a:gd name="T16" fmla="*/ 0 w 161"/>
                <a:gd name="T17" fmla="*/ 70 h 170"/>
                <a:gd name="T18" fmla="*/ 66 w 161"/>
                <a:gd name="T19" fmla="*/ 70 h 170"/>
                <a:gd name="T20" fmla="*/ 66 w 161"/>
                <a:gd name="T21" fmla="*/ 0 h 170"/>
                <a:gd name="T22" fmla="*/ 96 w 161"/>
                <a:gd name="T23" fmla="*/ 0 h 170"/>
                <a:gd name="T24" fmla="*/ 96 w 161"/>
                <a:gd name="T25" fmla="*/ 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70">
                  <a:moveTo>
                    <a:pt x="96" y="70"/>
                  </a:moveTo>
                  <a:lnTo>
                    <a:pt x="161" y="70"/>
                  </a:lnTo>
                  <a:lnTo>
                    <a:pt x="161" y="100"/>
                  </a:lnTo>
                  <a:lnTo>
                    <a:pt x="96" y="100"/>
                  </a:lnTo>
                  <a:lnTo>
                    <a:pt x="96" y="170"/>
                  </a:lnTo>
                  <a:lnTo>
                    <a:pt x="66" y="170"/>
                  </a:lnTo>
                  <a:lnTo>
                    <a:pt x="66" y="100"/>
                  </a:lnTo>
                  <a:lnTo>
                    <a:pt x="0" y="100"/>
                  </a:lnTo>
                  <a:lnTo>
                    <a:pt x="0" y="70"/>
                  </a:lnTo>
                  <a:lnTo>
                    <a:pt x="66" y="70"/>
                  </a:lnTo>
                  <a:lnTo>
                    <a:pt x="66" y="0"/>
                  </a:lnTo>
                  <a:lnTo>
                    <a:pt x="96" y="0"/>
                  </a:lnTo>
                  <a:lnTo>
                    <a:pt x="96" y="70"/>
                  </a:lnTo>
                  <a:close/>
                </a:path>
              </a:pathLst>
            </a:custGeom>
            <a:solidFill>
              <a:srgbClr val="FDFEFE"/>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33" name="Text Box 115">
              <a:extLst>
                <a:ext uri="{FF2B5EF4-FFF2-40B4-BE49-F238E27FC236}">
                  <a16:creationId xmlns:a16="http://schemas.microsoft.com/office/drawing/2014/main" id="{78F75ACF-ADD4-4609-B789-BF7E4C69FEDB}"/>
                </a:ext>
              </a:extLst>
            </p:cNvPr>
            <p:cNvSpPr txBox="1"/>
            <p:nvPr/>
          </p:nvSpPr>
          <p:spPr>
            <a:xfrm>
              <a:off x="252919" y="0"/>
              <a:ext cx="2645677" cy="29183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1100" b="1" dirty="0">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t>EXPERIENCES PROFESSIONNELLES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sp>
        <p:nvSpPr>
          <p:cNvPr id="105" name="Rectangle 104">
            <a:extLst>
              <a:ext uri="{FF2B5EF4-FFF2-40B4-BE49-F238E27FC236}">
                <a16:creationId xmlns:a16="http://schemas.microsoft.com/office/drawing/2014/main" id="{BB00B9D9-D4A7-4E9E-951C-4EFBB71E3239}"/>
              </a:ext>
            </a:extLst>
          </p:cNvPr>
          <p:cNvSpPr/>
          <p:nvPr/>
        </p:nvSpPr>
        <p:spPr>
          <a:xfrm>
            <a:off x="3169843" y="10526871"/>
            <a:ext cx="4221480" cy="163195"/>
          </a:xfrm>
          <a:prstGeom prst="rect">
            <a:avLst/>
          </a:prstGeom>
          <a:solidFill>
            <a:srgbClr val="3E528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3" name="Image 2" descr="Une image contenant personne, homme, habits, costume&#10;&#10;Description générée automatiquement">
            <a:extLst>
              <a:ext uri="{FF2B5EF4-FFF2-40B4-BE49-F238E27FC236}">
                <a16:creationId xmlns:a16="http://schemas.microsoft.com/office/drawing/2014/main" id="{89CD2348-BFBD-48ED-05AD-876C58DF6D74}"/>
              </a:ext>
            </a:extLst>
          </p:cNvPr>
          <p:cNvPicPr>
            <a:picLocks noChangeAspect="1"/>
          </p:cNvPicPr>
          <p:nvPr/>
        </p:nvPicPr>
        <p:blipFill rotWithShape="1">
          <a:blip r:embed="rId3">
            <a:extLst>
              <a:ext uri="{28A0092B-C50C-407E-A947-70E740481C1C}">
                <a14:useLocalDpi xmlns:a14="http://schemas.microsoft.com/office/drawing/2010/main" val="0"/>
              </a:ext>
            </a:extLst>
          </a:blip>
          <a:srcRect l="27046" r="8991"/>
          <a:stretch/>
        </p:blipFill>
        <p:spPr>
          <a:xfrm>
            <a:off x="5633815" y="216410"/>
            <a:ext cx="1554943" cy="1622593"/>
          </a:xfrm>
          <a:prstGeom prst="ellipse">
            <a:avLst/>
          </a:prstGeom>
          <a:ln w="50800">
            <a:solidFill>
              <a:schemeClr val="bg1"/>
            </a:solidFill>
          </a:ln>
        </p:spPr>
      </p:pic>
      <p:grpSp>
        <p:nvGrpSpPr>
          <p:cNvPr id="145" name="Group 97">
            <a:extLst>
              <a:ext uri="{FF2B5EF4-FFF2-40B4-BE49-F238E27FC236}">
                <a16:creationId xmlns:a16="http://schemas.microsoft.com/office/drawing/2014/main" id="{8D62B920-ADCF-2411-17C2-D5337F987013}"/>
              </a:ext>
            </a:extLst>
          </p:cNvPr>
          <p:cNvGrpSpPr/>
          <p:nvPr/>
        </p:nvGrpSpPr>
        <p:grpSpPr>
          <a:xfrm>
            <a:off x="3292474" y="5586431"/>
            <a:ext cx="3803016" cy="1918188"/>
            <a:chOff x="0" y="0"/>
            <a:chExt cx="3803205" cy="1918357"/>
          </a:xfrm>
        </p:grpSpPr>
        <p:sp>
          <p:nvSpPr>
            <p:cNvPr id="146" name="Text Box 106">
              <a:extLst>
                <a:ext uri="{FF2B5EF4-FFF2-40B4-BE49-F238E27FC236}">
                  <a16:creationId xmlns:a16="http://schemas.microsoft.com/office/drawing/2014/main" id="{79B41CAB-A59E-F88F-62A2-A54082D3627E}"/>
                </a:ext>
              </a:extLst>
            </p:cNvPr>
            <p:cNvSpPr txBox="1"/>
            <p:nvPr/>
          </p:nvSpPr>
          <p:spPr>
            <a:xfrm>
              <a:off x="29183" y="0"/>
              <a:ext cx="1317625" cy="21844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700" dirty="0">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t>2014-2018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7" name="Text Box 107">
              <a:extLst>
                <a:ext uri="{FF2B5EF4-FFF2-40B4-BE49-F238E27FC236}">
                  <a16:creationId xmlns:a16="http://schemas.microsoft.com/office/drawing/2014/main" id="{39239DE6-3637-4060-85F6-569BFB6B93FE}"/>
                </a:ext>
              </a:extLst>
            </p:cNvPr>
            <p:cNvSpPr txBox="1"/>
            <p:nvPr/>
          </p:nvSpPr>
          <p:spPr>
            <a:xfrm>
              <a:off x="34047" y="126459"/>
              <a:ext cx="2460625" cy="25273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900" b="1" dirty="0">
                  <a:solidFill>
                    <a:srgbClr val="515251"/>
                  </a:solidFill>
                  <a:effectLst/>
                  <a:latin typeface="Open Sans" panose="020B0606030504020204" pitchFamily="34" charset="0"/>
                  <a:ea typeface="Calibri" panose="020F0502020204030204" pitchFamily="34" charset="0"/>
                  <a:cs typeface="Times New Roman" panose="02020603050405020304" pitchFamily="18" charset="0"/>
                </a:rPr>
                <a:t>ANALYSTITE FINANCIER SENIOR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8" name="Text Box 108">
              <a:extLst>
                <a:ext uri="{FF2B5EF4-FFF2-40B4-BE49-F238E27FC236}">
                  <a16:creationId xmlns:a16="http://schemas.microsoft.com/office/drawing/2014/main" id="{590A0C94-CD40-8B61-6DE7-8A9A2347607E}"/>
                </a:ext>
              </a:extLst>
            </p:cNvPr>
            <p:cNvSpPr txBox="1"/>
            <p:nvPr/>
          </p:nvSpPr>
          <p:spPr>
            <a:xfrm>
              <a:off x="34047" y="277238"/>
              <a:ext cx="2460625" cy="22352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800" dirty="0">
                  <a:solidFill>
                    <a:srgbClr val="515251"/>
                  </a:solidFill>
                  <a:effectLst/>
                  <a:latin typeface="Open Sans" panose="020B0606030504020204" pitchFamily="34" charset="0"/>
                  <a:ea typeface="Calibri" panose="020F0502020204030204" pitchFamily="34" charset="0"/>
                  <a:cs typeface="Times New Roman" panose="02020603050405020304" pitchFamily="18" charset="0"/>
                </a:rPr>
                <a:t>JP MORGAN &amp; SCHASE, NEW-YORK, USA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9" name="Text Box 109">
              <a:extLst>
                <a:ext uri="{FF2B5EF4-FFF2-40B4-BE49-F238E27FC236}">
                  <a16:creationId xmlns:a16="http://schemas.microsoft.com/office/drawing/2014/main" id="{35778C3F-83A4-C223-77E6-6465DDBA10F3}"/>
                </a:ext>
              </a:extLst>
            </p:cNvPr>
            <p:cNvSpPr txBox="1"/>
            <p:nvPr/>
          </p:nvSpPr>
          <p:spPr>
            <a:xfrm>
              <a:off x="29175" y="461782"/>
              <a:ext cx="3774030" cy="145657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71450" indent="-171450">
                <a:buFont typeface="Arial" panose="020B0604020202020204" pitchFamily="34" charset="0"/>
                <a:buChar char="•"/>
              </a:pPr>
              <a:r>
                <a:rPr lang="fr-FR" sz="800" dirty="0">
                  <a:solidFill>
                    <a:schemeClr val="tx1">
                      <a:lumMod val="65000"/>
                      <a:lumOff val="35000"/>
                    </a:schemeClr>
                  </a:solidFill>
                  <a:latin typeface="Open Sans" panose="020B0606030504020204"/>
                </a:rPr>
                <a:t>Conduit des analyses approfondies de l'industrie, des concurrents et des marchés pour soutenir les décisions d'investissement et les stratégies de croissance des entreprises</a:t>
              </a:r>
            </a:p>
            <a:p>
              <a:pPr marL="171450" indent="-171450">
                <a:buFont typeface="Arial" panose="020B0604020202020204" pitchFamily="34" charset="0"/>
                <a:buChar char="•"/>
              </a:pPr>
              <a:r>
                <a:rPr lang="fr-FR" sz="800" dirty="0">
                  <a:solidFill>
                    <a:schemeClr val="tx1">
                      <a:lumMod val="65000"/>
                      <a:lumOff val="35000"/>
                    </a:schemeClr>
                  </a:solidFill>
                  <a:latin typeface="Open Sans" panose="020B0606030504020204"/>
                </a:rPr>
                <a:t>Évalue les risques financiers et identifie les opportunités d'investissement pour les clients institutionnels et les particuliers à fort patrimoine</a:t>
              </a:r>
            </a:p>
            <a:p>
              <a:pPr marL="171450" indent="-171450">
                <a:buFont typeface="Arial" panose="020B0604020202020204" pitchFamily="34" charset="0"/>
                <a:buChar char="•"/>
              </a:pPr>
              <a:r>
                <a:rPr lang="fr-FR" sz="800" dirty="0">
                  <a:solidFill>
                    <a:schemeClr val="tx1">
                      <a:lumMod val="65000"/>
                      <a:lumOff val="35000"/>
                    </a:schemeClr>
                  </a:solidFill>
                  <a:latin typeface="Open Sans" panose="020B0606030504020204"/>
                </a:rPr>
                <a:t>Élabore des modèles financiers sophistiqués pour évaluer la performance des entreprises, les évaluations de la dette et les projections de flux de trésorerie</a:t>
              </a:r>
            </a:p>
            <a:p>
              <a:pPr marL="171450" indent="-171450">
                <a:buFont typeface="Arial" panose="020B0604020202020204" pitchFamily="34" charset="0"/>
                <a:buChar char="•"/>
              </a:pPr>
              <a:r>
                <a:rPr lang="fr-FR" sz="800" dirty="0">
                  <a:solidFill>
                    <a:schemeClr val="tx1">
                      <a:lumMod val="65000"/>
                      <a:lumOff val="35000"/>
                    </a:schemeClr>
                  </a:solidFill>
                  <a:latin typeface="Open Sans" panose="020B0606030504020204"/>
                </a:rPr>
                <a:t>Prépare des présentations pour les clients institutionnels et les particuliers à fort patrimoine, y compris des rapports détaillés sur les performances financières et les recommandations d'investissement</a:t>
              </a:r>
            </a:p>
          </p:txBody>
        </p:sp>
        <p:cxnSp>
          <p:nvCxnSpPr>
            <p:cNvPr id="150" name="Straight Connector 137">
              <a:extLst>
                <a:ext uri="{FF2B5EF4-FFF2-40B4-BE49-F238E27FC236}">
                  <a16:creationId xmlns:a16="http://schemas.microsoft.com/office/drawing/2014/main" id="{6ED1AB96-7969-A19B-B4E7-1ECF87C755E8}"/>
                </a:ext>
              </a:extLst>
            </p:cNvPr>
            <p:cNvCxnSpPr>
              <a:cxnSpLocks/>
            </p:cNvCxnSpPr>
            <p:nvPr/>
          </p:nvCxnSpPr>
          <p:spPr>
            <a:xfrm>
              <a:off x="0" y="72951"/>
              <a:ext cx="0" cy="1685888"/>
            </a:xfrm>
            <a:prstGeom prst="line">
              <a:avLst/>
            </a:prstGeom>
            <a:ln w="6350">
              <a:solidFill>
                <a:srgbClr val="3E5282"/>
              </a:solidFill>
            </a:ln>
          </p:spPr>
          <p:style>
            <a:lnRef idx="1">
              <a:schemeClr val="accent1"/>
            </a:lnRef>
            <a:fillRef idx="0">
              <a:schemeClr val="accent1"/>
            </a:fillRef>
            <a:effectRef idx="0">
              <a:schemeClr val="accent1"/>
            </a:effectRef>
            <a:fontRef idx="minor">
              <a:schemeClr val="tx1"/>
            </a:fontRef>
          </p:style>
        </p:cxnSp>
      </p:grpSp>
      <p:grpSp>
        <p:nvGrpSpPr>
          <p:cNvPr id="151" name="Group 97">
            <a:extLst>
              <a:ext uri="{FF2B5EF4-FFF2-40B4-BE49-F238E27FC236}">
                <a16:creationId xmlns:a16="http://schemas.microsoft.com/office/drawing/2014/main" id="{2822FBAB-F437-C60C-D646-80940D069251}"/>
              </a:ext>
            </a:extLst>
          </p:cNvPr>
          <p:cNvGrpSpPr/>
          <p:nvPr/>
        </p:nvGrpSpPr>
        <p:grpSpPr>
          <a:xfrm>
            <a:off x="3298903" y="7495881"/>
            <a:ext cx="3803016" cy="1918188"/>
            <a:chOff x="0" y="0"/>
            <a:chExt cx="3803205" cy="1918357"/>
          </a:xfrm>
        </p:grpSpPr>
        <p:sp>
          <p:nvSpPr>
            <p:cNvPr id="152" name="Text Box 106">
              <a:extLst>
                <a:ext uri="{FF2B5EF4-FFF2-40B4-BE49-F238E27FC236}">
                  <a16:creationId xmlns:a16="http://schemas.microsoft.com/office/drawing/2014/main" id="{06185854-3F3B-43EB-99CB-EFB1E020CF59}"/>
                </a:ext>
              </a:extLst>
            </p:cNvPr>
            <p:cNvSpPr txBox="1"/>
            <p:nvPr/>
          </p:nvSpPr>
          <p:spPr>
            <a:xfrm>
              <a:off x="29183" y="0"/>
              <a:ext cx="1317625" cy="21844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700" dirty="0">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t>2012 - 2014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3" name="Text Box 107">
              <a:extLst>
                <a:ext uri="{FF2B5EF4-FFF2-40B4-BE49-F238E27FC236}">
                  <a16:creationId xmlns:a16="http://schemas.microsoft.com/office/drawing/2014/main" id="{D1B016B1-335C-98E5-B1EA-542D159597FF}"/>
                </a:ext>
              </a:extLst>
            </p:cNvPr>
            <p:cNvSpPr txBox="1"/>
            <p:nvPr/>
          </p:nvSpPr>
          <p:spPr>
            <a:xfrm>
              <a:off x="34047" y="126459"/>
              <a:ext cx="2460625" cy="25273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900" b="1" dirty="0">
                  <a:solidFill>
                    <a:srgbClr val="515251"/>
                  </a:solidFill>
                  <a:effectLst/>
                  <a:latin typeface="Open Sans" panose="020B0606030504020204" pitchFamily="34" charset="0"/>
                  <a:ea typeface="Calibri" panose="020F0502020204030204" pitchFamily="34" charset="0"/>
                  <a:cs typeface="Times New Roman" panose="02020603050405020304" pitchFamily="18" charset="0"/>
                </a:rPr>
                <a:t>ANALYSTITE FINANCIER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4" name="Text Box 108">
              <a:extLst>
                <a:ext uri="{FF2B5EF4-FFF2-40B4-BE49-F238E27FC236}">
                  <a16:creationId xmlns:a16="http://schemas.microsoft.com/office/drawing/2014/main" id="{8E3FDF98-EC1F-CC71-7404-3F8C5C0D4804}"/>
                </a:ext>
              </a:extLst>
            </p:cNvPr>
            <p:cNvSpPr txBox="1"/>
            <p:nvPr/>
          </p:nvSpPr>
          <p:spPr>
            <a:xfrm>
              <a:off x="34047" y="277238"/>
              <a:ext cx="2460625" cy="22352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800" dirty="0">
                  <a:solidFill>
                    <a:srgbClr val="515251"/>
                  </a:solidFill>
                  <a:effectLst/>
                  <a:latin typeface="Open Sans" panose="020B0606030504020204" pitchFamily="34" charset="0"/>
                  <a:ea typeface="Calibri" panose="020F0502020204030204" pitchFamily="34" charset="0"/>
                  <a:cs typeface="Times New Roman" panose="02020603050405020304" pitchFamily="18" charset="0"/>
                </a:rPr>
                <a:t>MORGAN STANLEY, PARIS, FR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5" name="Text Box 109">
              <a:extLst>
                <a:ext uri="{FF2B5EF4-FFF2-40B4-BE49-F238E27FC236}">
                  <a16:creationId xmlns:a16="http://schemas.microsoft.com/office/drawing/2014/main" id="{E6307ACF-4C5B-3C91-D90F-A2E0ED19048D}"/>
                </a:ext>
              </a:extLst>
            </p:cNvPr>
            <p:cNvSpPr txBox="1"/>
            <p:nvPr/>
          </p:nvSpPr>
          <p:spPr>
            <a:xfrm>
              <a:off x="29175" y="461782"/>
              <a:ext cx="3774030" cy="145657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71450" indent="-171450">
                <a:buFont typeface="Arial" panose="020B0604020202020204" pitchFamily="34" charset="0"/>
                <a:buChar char="•"/>
              </a:pPr>
              <a:r>
                <a:rPr lang="fr-FR" sz="800" dirty="0">
                  <a:solidFill>
                    <a:schemeClr val="tx1">
                      <a:lumMod val="65000"/>
                      <a:lumOff val="35000"/>
                    </a:schemeClr>
                  </a:solidFill>
                </a:rPr>
                <a:t>Effectue des analyses financières pour soutenir les opérations de fusions et acquisitions, les introductions en bourse et les investissements en capital-investissement</a:t>
              </a:r>
            </a:p>
            <a:p>
              <a:pPr marL="171450" indent="-171450">
                <a:buFont typeface="Arial" panose="020B0604020202020204" pitchFamily="34" charset="0"/>
                <a:buChar char="•"/>
              </a:pPr>
              <a:r>
                <a:rPr lang="fr-FR" sz="800" dirty="0">
                  <a:solidFill>
                    <a:schemeClr val="tx1">
                      <a:lumMod val="65000"/>
                      <a:lumOff val="35000"/>
                    </a:schemeClr>
                  </a:solidFill>
                </a:rPr>
                <a:t>Évalue les performances financières des entreprises, y compris les flux de trésorerie, les ratios financiers et les indicateurs clés de performance</a:t>
              </a:r>
            </a:p>
            <a:p>
              <a:pPr marL="171450" indent="-171450">
                <a:buFont typeface="Arial" panose="020B0604020202020204" pitchFamily="34" charset="0"/>
                <a:buChar char="•"/>
              </a:pPr>
              <a:r>
                <a:rPr lang="fr-FR" sz="800" dirty="0">
                  <a:solidFill>
                    <a:schemeClr val="tx1">
                      <a:lumMod val="65000"/>
                      <a:lumOff val="35000"/>
                    </a:schemeClr>
                  </a:solidFill>
                </a:rPr>
                <a:t>Assiste les associés et les directeurs dans la préparation de présentations pour les clients et les investisseurs, en fournissant des recommandations et des stratégies d'investissement claires</a:t>
              </a:r>
            </a:p>
            <a:p>
              <a:pPr marL="171450" indent="-171450">
                <a:buFont typeface="Arial" panose="020B0604020202020204" pitchFamily="34" charset="0"/>
                <a:buChar char="•"/>
              </a:pPr>
              <a:r>
                <a:rPr lang="fr-FR" sz="800" dirty="0">
                  <a:solidFill>
                    <a:schemeClr val="tx1">
                      <a:lumMod val="65000"/>
                      <a:lumOff val="35000"/>
                    </a:schemeClr>
                  </a:solidFill>
                </a:rPr>
                <a:t>Collabore avec les autres membres de l'équipe pour assurer des résultats de qualité supérieure et des délais respectés</a:t>
              </a:r>
            </a:p>
          </p:txBody>
        </p:sp>
        <p:cxnSp>
          <p:nvCxnSpPr>
            <p:cNvPr id="156" name="Straight Connector 137">
              <a:extLst>
                <a:ext uri="{FF2B5EF4-FFF2-40B4-BE49-F238E27FC236}">
                  <a16:creationId xmlns:a16="http://schemas.microsoft.com/office/drawing/2014/main" id="{3887EE91-700A-5B53-FE18-D1838DD54F0B}"/>
                </a:ext>
              </a:extLst>
            </p:cNvPr>
            <p:cNvCxnSpPr>
              <a:cxnSpLocks/>
            </p:cNvCxnSpPr>
            <p:nvPr/>
          </p:nvCxnSpPr>
          <p:spPr>
            <a:xfrm>
              <a:off x="0" y="72951"/>
              <a:ext cx="0" cy="1685888"/>
            </a:xfrm>
            <a:prstGeom prst="line">
              <a:avLst/>
            </a:prstGeom>
            <a:ln w="6350">
              <a:solidFill>
                <a:srgbClr val="3E5282"/>
              </a:solidFill>
            </a:ln>
          </p:spPr>
          <p:style>
            <a:lnRef idx="1">
              <a:schemeClr val="accent1"/>
            </a:lnRef>
            <a:fillRef idx="0">
              <a:schemeClr val="accent1"/>
            </a:fillRef>
            <a:effectRef idx="0">
              <a:schemeClr val="accent1"/>
            </a:effectRef>
            <a:fontRef idx="minor">
              <a:schemeClr val="tx1"/>
            </a:fontRef>
          </p:style>
        </p:cxnSp>
      </p:grpSp>
      <p:grpSp>
        <p:nvGrpSpPr>
          <p:cNvPr id="157" name="Group 12">
            <a:extLst>
              <a:ext uri="{FF2B5EF4-FFF2-40B4-BE49-F238E27FC236}">
                <a16:creationId xmlns:a16="http://schemas.microsoft.com/office/drawing/2014/main" id="{324D05A6-B2F8-C66D-B41D-DD78DE3339EC}"/>
              </a:ext>
            </a:extLst>
          </p:cNvPr>
          <p:cNvGrpSpPr/>
          <p:nvPr/>
        </p:nvGrpSpPr>
        <p:grpSpPr>
          <a:xfrm>
            <a:off x="324485" y="6769097"/>
            <a:ext cx="2649852" cy="291465"/>
            <a:chOff x="0" y="0"/>
            <a:chExt cx="2650234" cy="291830"/>
          </a:xfrm>
        </p:grpSpPr>
        <p:sp>
          <p:nvSpPr>
            <p:cNvPr id="158" name="Rectangle 157">
              <a:extLst>
                <a:ext uri="{FF2B5EF4-FFF2-40B4-BE49-F238E27FC236}">
                  <a16:creationId xmlns:a16="http://schemas.microsoft.com/office/drawing/2014/main" id="{F3CE30A8-2693-441C-0229-2BA7ECBE6D3B}"/>
                </a:ext>
              </a:extLst>
            </p:cNvPr>
            <p:cNvSpPr/>
            <p:nvPr/>
          </p:nvSpPr>
          <p:spPr>
            <a:xfrm>
              <a:off x="0" y="14591"/>
              <a:ext cx="277239" cy="267335"/>
            </a:xfrm>
            <a:prstGeom prst="rect">
              <a:avLst/>
            </a:prstGeom>
            <a:solidFill>
              <a:srgbClr val="3E528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9" name="Rectangle 158">
              <a:extLst>
                <a:ext uri="{FF2B5EF4-FFF2-40B4-BE49-F238E27FC236}">
                  <a16:creationId xmlns:a16="http://schemas.microsoft.com/office/drawing/2014/main" id="{78982C3F-729A-949D-1CA4-A7D477DEC0BF}"/>
                </a:ext>
              </a:extLst>
            </p:cNvPr>
            <p:cNvSpPr/>
            <p:nvPr/>
          </p:nvSpPr>
          <p:spPr>
            <a:xfrm>
              <a:off x="277239" y="14591"/>
              <a:ext cx="2372995" cy="267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0" name="Freeform 5">
              <a:extLst>
                <a:ext uri="{FF2B5EF4-FFF2-40B4-BE49-F238E27FC236}">
                  <a16:creationId xmlns:a16="http://schemas.microsoft.com/office/drawing/2014/main" id="{C1B8F168-80D5-8B7B-BDDB-0D43D974A49D}"/>
                </a:ext>
              </a:extLst>
            </p:cNvPr>
            <p:cNvSpPr>
              <a:spLocks/>
            </p:cNvSpPr>
            <p:nvPr/>
          </p:nvSpPr>
          <p:spPr bwMode="auto">
            <a:xfrm>
              <a:off x="87549" y="92413"/>
              <a:ext cx="102136" cy="107877"/>
            </a:xfrm>
            <a:custGeom>
              <a:avLst/>
              <a:gdLst>
                <a:gd name="T0" fmla="*/ 96 w 161"/>
                <a:gd name="T1" fmla="*/ 70 h 170"/>
                <a:gd name="T2" fmla="*/ 161 w 161"/>
                <a:gd name="T3" fmla="*/ 70 h 170"/>
                <a:gd name="T4" fmla="*/ 161 w 161"/>
                <a:gd name="T5" fmla="*/ 100 h 170"/>
                <a:gd name="T6" fmla="*/ 96 w 161"/>
                <a:gd name="T7" fmla="*/ 100 h 170"/>
                <a:gd name="T8" fmla="*/ 96 w 161"/>
                <a:gd name="T9" fmla="*/ 170 h 170"/>
                <a:gd name="T10" fmla="*/ 66 w 161"/>
                <a:gd name="T11" fmla="*/ 170 h 170"/>
                <a:gd name="T12" fmla="*/ 66 w 161"/>
                <a:gd name="T13" fmla="*/ 100 h 170"/>
                <a:gd name="T14" fmla="*/ 0 w 161"/>
                <a:gd name="T15" fmla="*/ 100 h 170"/>
                <a:gd name="T16" fmla="*/ 0 w 161"/>
                <a:gd name="T17" fmla="*/ 70 h 170"/>
                <a:gd name="T18" fmla="*/ 66 w 161"/>
                <a:gd name="T19" fmla="*/ 70 h 170"/>
                <a:gd name="T20" fmla="*/ 66 w 161"/>
                <a:gd name="T21" fmla="*/ 0 h 170"/>
                <a:gd name="T22" fmla="*/ 96 w 161"/>
                <a:gd name="T23" fmla="*/ 0 h 170"/>
                <a:gd name="T24" fmla="*/ 96 w 161"/>
                <a:gd name="T25" fmla="*/ 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70">
                  <a:moveTo>
                    <a:pt x="96" y="70"/>
                  </a:moveTo>
                  <a:lnTo>
                    <a:pt x="161" y="70"/>
                  </a:lnTo>
                  <a:lnTo>
                    <a:pt x="161" y="100"/>
                  </a:lnTo>
                  <a:lnTo>
                    <a:pt x="96" y="100"/>
                  </a:lnTo>
                  <a:lnTo>
                    <a:pt x="96" y="170"/>
                  </a:lnTo>
                  <a:lnTo>
                    <a:pt x="66" y="170"/>
                  </a:lnTo>
                  <a:lnTo>
                    <a:pt x="66" y="100"/>
                  </a:lnTo>
                  <a:lnTo>
                    <a:pt x="0" y="100"/>
                  </a:lnTo>
                  <a:lnTo>
                    <a:pt x="0" y="70"/>
                  </a:lnTo>
                  <a:lnTo>
                    <a:pt x="66" y="70"/>
                  </a:lnTo>
                  <a:lnTo>
                    <a:pt x="66" y="0"/>
                  </a:lnTo>
                  <a:lnTo>
                    <a:pt x="96" y="0"/>
                  </a:lnTo>
                  <a:lnTo>
                    <a:pt x="96" y="70"/>
                  </a:lnTo>
                  <a:close/>
                </a:path>
              </a:pathLst>
            </a:custGeom>
            <a:solidFill>
              <a:srgbClr val="FDFEFE"/>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61" name="Text Box 42">
              <a:extLst>
                <a:ext uri="{FF2B5EF4-FFF2-40B4-BE49-F238E27FC236}">
                  <a16:creationId xmlns:a16="http://schemas.microsoft.com/office/drawing/2014/main" id="{B92E9439-4F18-622D-9F7A-8646043B64CD}"/>
                </a:ext>
              </a:extLst>
            </p:cNvPr>
            <p:cNvSpPr txBox="1"/>
            <p:nvPr/>
          </p:nvSpPr>
          <p:spPr>
            <a:xfrm>
              <a:off x="252919" y="0"/>
              <a:ext cx="1804481" cy="29183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1200" b="1" dirty="0">
                  <a:solidFill>
                    <a:srgbClr val="3E5282"/>
                  </a:solidFill>
                  <a:effectLst/>
                  <a:latin typeface="Open Sans" panose="020B0606030504020204" pitchFamily="34" charset="0"/>
                  <a:ea typeface="Calibri" panose="020F0502020204030204" pitchFamily="34" charset="0"/>
                  <a:cs typeface="Times New Roman" panose="02020603050405020304" pitchFamily="18" charset="0"/>
                </a:rPr>
                <a:t>COMPETENCES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sp>
        <p:nvSpPr>
          <p:cNvPr id="162" name="Text Box 43">
            <a:extLst>
              <a:ext uri="{FF2B5EF4-FFF2-40B4-BE49-F238E27FC236}">
                <a16:creationId xmlns:a16="http://schemas.microsoft.com/office/drawing/2014/main" id="{B6357E84-6E88-A33A-8AB8-7058F828DC97}"/>
              </a:ext>
            </a:extLst>
          </p:cNvPr>
          <p:cNvSpPr txBox="1"/>
          <p:nvPr/>
        </p:nvSpPr>
        <p:spPr>
          <a:xfrm>
            <a:off x="499745" y="7100566"/>
            <a:ext cx="2464880" cy="156757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71450" marR="0" indent="-171450">
              <a:lnSpc>
                <a:spcPct val="115000"/>
              </a:lnSpc>
              <a:spcBef>
                <a:spcPts val="0"/>
              </a:spcBef>
              <a:spcAft>
                <a:spcPts val="0"/>
              </a:spcAft>
              <a:buFont typeface="Courier New" panose="02070309020205020404" pitchFamily="49" charset="0"/>
              <a:buChar char="o"/>
            </a:pPr>
            <a:r>
              <a:rPr lang="fr-FR" sz="800" dirty="0">
                <a:solidFill>
                  <a:schemeClr val="tx1">
                    <a:lumMod val="65000"/>
                    <a:lumOff val="35000"/>
                  </a:schemeClr>
                </a:solidFill>
                <a:latin typeface="Open Sans" panose="020B0606030504020204"/>
              </a:rPr>
              <a:t>Capacité à comprendre et analyser les états financiers des entreprises</a:t>
            </a:r>
            <a:r>
              <a:rPr lang="en-US" sz="800" dirty="0">
                <a:solidFill>
                  <a:schemeClr val="tx1">
                    <a:lumMod val="65000"/>
                    <a:lumOff val="35000"/>
                  </a:schemeClr>
                </a:solidFill>
                <a:effectLst/>
                <a:latin typeface="Open Sans" panose="020B0606030504020204"/>
                <a:ea typeface="Calibri" panose="020F0502020204030204" pitchFamily="34" charset="0"/>
                <a:cs typeface="Times New Roman" panose="02020603050405020304" pitchFamily="18" charset="0"/>
              </a:rPr>
              <a:t> </a:t>
            </a:r>
          </a:p>
          <a:p>
            <a:pPr marL="171450" marR="0" indent="-171450">
              <a:lnSpc>
                <a:spcPct val="115000"/>
              </a:lnSpc>
              <a:spcBef>
                <a:spcPts val="0"/>
              </a:spcBef>
              <a:spcAft>
                <a:spcPts val="0"/>
              </a:spcAft>
              <a:buFont typeface="Courier New" panose="02070309020205020404" pitchFamily="49" charset="0"/>
              <a:buChar char="o"/>
            </a:pPr>
            <a:r>
              <a:rPr lang="fr-FR" sz="800" dirty="0">
                <a:solidFill>
                  <a:schemeClr val="tx1">
                    <a:lumMod val="65000"/>
                    <a:lumOff val="35000"/>
                  </a:schemeClr>
                </a:solidFill>
                <a:latin typeface="Open Sans" panose="020B0606030504020204"/>
              </a:rPr>
              <a:t>Capacité à créer des modèles financiers sophistiqués</a:t>
            </a:r>
            <a:endParaRPr lang="en-US" sz="800" dirty="0">
              <a:solidFill>
                <a:schemeClr val="tx1">
                  <a:lumMod val="65000"/>
                  <a:lumOff val="35000"/>
                </a:schemeClr>
              </a:solidFill>
              <a:latin typeface="Open Sans" panose="020B0606030504020204"/>
              <a:cs typeface="Times New Roman" panose="02020603050405020304" pitchFamily="18" charset="0"/>
            </a:endParaRPr>
          </a:p>
          <a:p>
            <a:pPr marL="171450" marR="0" indent="-171450">
              <a:lnSpc>
                <a:spcPct val="115000"/>
              </a:lnSpc>
              <a:spcBef>
                <a:spcPts val="0"/>
              </a:spcBef>
              <a:spcAft>
                <a:spcPts val="0"/>
              </a:spcAft>
              <a:buFont typeface="Courier New" panose="02070309020205020404" pitchFamily="49" charset="0"/>
              <a:buChar char="o"/>
            </a:pPr>
            <a:r>
              <a:rPr lang="fr-FR" sz="800" dirty="0">
                <a:solidFill>
                  <a:schemeClr val="tx1">
                    <a:lumMod val="65000"/>
                    <a:lumOff val="35000"/>
                  </a:schemeClr>
                </a:solidFill>
                <a:latin typeface="Open Sans" panose="020B0606030504020204"/>
              </a:rPr>
              <a:t>Capacité à évaluer la valeur des entreprises</a:t>
            </a:r>
            <a:endParaRPr lang="en-US" sz="800" dirty="0">
              <a:solidFill>
                <a:schemeClr val="tx1">
                  <a:lumMod val="65000"/>
                  <a:lumOff val="35000"/>
                </a:schemeClr>
              </a:solidFill>
              <a:latin typeface="Open Sans" panose="020B0606030504020204"/>
              <a:cs typeface="Times New Roman" panose="02020603050405020304" pitchFamily="18" charset="0"/>
            </a:endParaRPr>
          </a:p>
          <a:p>
            <a:pPr marL="171450" marR="0" indent="-171450">
              <a:lnSpc>
                <a:spcPct val="115000"/>
              </a:lnSpc>
              <a:spcBef>
                <a:spcPts val="0"/>
              </a:spcBef>
              <a:spcAft>
                <a:spcPts val="0"/>
              </a:spcAft>
              <a:buFont typeface="Courier New" panose="02070309020205020404" pitchFamily="49" charset="0"/>
              <a:buChar char="o"/>
            </a:pPr>
            <a:r>
              <a:rPr lang="fr-FR" sz="800" dirty="0">
                <a:solidFill>
                  <a:schemeClr val="tx1">
                    <a:lumMod val="65000"/>
                    <a:lumOff val="35000"/>
                  </a:schemeClr>
                </a:solidFill>
                <a:latin typeface="Open Sans" panose="020B0606030504020204"/>
              </a:rPr>
              <a:t>Gestion de portefeuille</a:t>
            </a:r>
            <a:r>
              <a:rPr lang="en-US" sz="800" dirty="0">
                <a:solidFill>
                  <a:schemeClr val="tx1">
                    <a:lumMod val="65000"/>
                    <a:lumOff val="35000"/>
                  </a:schemeClr>
                </a:solidFill>
                <a:latin typeface="Open Sans" panose="020B0606030504020204"/>
                <a:cs typeface="Times New Roman" panose="02020603050405020304" pitchFamily="18" charset="0"/>
              </a:rPr>
              <a:t> </a:t>
            </a:r>
            <a:r>
              <a:rPr lang="fr-FR" sz="800" dirty="0">
                <a:solidFill>
                  <a:schemeClr val="tx1">
                    <a:lumMod val="65000"/>
                    <a:lumOff val="35000"/>
                  </a:schemeClr>
                </a:solidFill>
                <a:latin typeface="Open Sans" panose="020B0606030504020204"/>
              </a:rPr>
              <a:t>d'investissement</a:t>
            </a:r>
            <a:endParaRPr lang="en-US" sz="800" dirty="0">
              <a:solidFill>
                <a:schemeClr val="tx1">
                  <a:lumMod val="65000"/>
                  <a:lumOff val="35000"/>
                </a:schemeClr>
              </a:solidFill>
              <a:latin typeface="Open Sans" panose="020B0606030504020204"/>
              <a:cs typeface="Times New Roman" panose="02020603050405020304" pitchFamily="18" charset="0"/>
            </a:endParaRPr>
          </a:p>
          <a:p>
            <a:pPr marL="171450" marR="0" indent="-171450">
              <a:lnSpc>
                <a:spcPct val="115000"/>
              </a:lnSpc>
              <a:spcBef>
                <a:spcPts val="0"/>
              </a:spcBef>
              <a:spcAft>
                <a:spcPts val="0"/>
              </a:spcAft>
              <a:buFont typeface="Courier New" panose="02070309020205020404" pitchFamily="49" charset="0"/>
              <a:buChar char="o"/>
            </a:pPr>
            <a:r>
              <a:rPr lang="fr-FR" sz="800" dirty="0">
                <a:solidFill>
                  <a:schemeClr val="tx1">
                    <a:lumMod val="65000"/>
                    <a:lumOff val="35000"/>
                  </a:schemeClr>
                </a:solidFill>
                <a:latin typeface="Open Sans" panose="020B0606030504020204"/>
              </a:rPr>
              <a:t>Connaissance des marchés financiers</a:t>
            </a:r>
            <a:endParaRPr lang="en-US" sz="800" dirty="0">
              <a:solidFill>
                <a:schemeClr val="tx1">
                  <a:lumMod val="65000"/>
                  <a:lumOff val="35000"/>
                </a:schemeClr>
              </a:solidFill>
              <a:latin typeface="Open Sans" panose="020B0606030504020204"/>
              <a:cs typeface="Times New Roman" panose="02020603050405020304" pitchFamily="18" charset="0"/>
            </a:endParaRPr>
          </a:p>
          <a:p>
            <a:pPr marL="171450" marR="0" indent="-171450">
              <a:lnSpc>
                <a:spcPct val="115000"/>
              </a:lnSpc>
              <a:spcBef>
                <a:spcPts val="0"/>
              </a:spcBef>
              <a:spcAft>
                <a:spcPts val="0"/>
              </a:spcAft>
              <a:buFont typeface="Courier New" panose="02070309020205020404" pitchFamily="49" charset="0"/>
              <a:buChar char="o"/>
            </a:pPr>
            <a:r>
              <a:rPr lang="fr-FR" sz="800" dirty="0">
                <a:solidFill>
                  <a:schemeClr val="tx1">
                    <a:lumMod val="65000"/>
                    <a:lumOff val="35000"/>
                  </a:schemeClr>
                </a:solidFill>
                <a:latin typeface="Open Sans" panose="020B0606030504020204"/>
              </a:rPr>
              <a:t>Capacité à gérer plusieurs projets en même temps, en respectant les délais et les budgets impartis.</a:t>
            </a:r>
            <a:endParaRPr lang="en-US" sz="800" dirty="0">
              <a:solidFill>
                <a:schemeClr val="tx1">
                  <a:lumMod val="65000"/>
                  <a:lumOff val="35000"/>
                </a:schemeClr>
              </a:solidFill>
              <a:effectLst/>
              <a:latin typeface="Open Sans" panose="020B0606030504020204"/>
              <a:ea typeface="Calibri" panose="020F0502020204030204" pitchFamily="34" charset="0"/>
              <a:cs typeface="Times New Roman" panose="02020603050405020304" pitchFamily="18" charset="0"/>
            </a:endParaRPr>
          </a:p>
        </p:txBody>
      </p:sp>
      <p:cxnSp>
        <p:nvCxnSpPr>
          <p:cNvPr id="186" name="Straight Connector 26">
            <a:extLst>
              <a:ext uri="{FF2B5EF4-FFF2-40B4-BE49-F238E27FC236}">
                <a16:creationId xmlns:a16="http://schemas.microsoft.com/office/drawing/2014/main" id="{6D662008-FEA0-906D-B35C-315E45BAB34A}"/>
              </a:ext>
            </a:extLst>
          </p:cNvPr>
          <p:cNvCxnSpPr/>
          <p:nvPr/>
        </p:nvCxnSpPr>
        <p:spPr>
          <a:xfrm>
            <a:off x="467360" y="7188197"/>
            <a:ext cx="0" cy="1341120"/>
          </a:xfrm>
          <a:prstGeom prst="line">
            <a:avLst/>
          </a:prstGeom>
          <a:ln w="6350">
            <a:solidFill>
              <a:srgbClr val="3E528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4463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520947" y="743759"/>
            <a:ext cx="6520958" cy="9162344"/>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395"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395" dirty="0">
                <a:solidFill>
                  <a:schemeClr val="tx1">
                    <a:lumMod val="50000"/>
                    <a:lumOff val="50000"/>
                  </a:schemeClr>
                </a:solidFill>
              </a:rPr>
            </a:br>
            <a:r>
              <a:rPr lang="fr-FR" sz="2395" dirty="0" err="1">
                <a:solidFill>
                  <a:schemeClr val="tx1">
                    <a:lumMod val="50000"/>
                    <a:lumOff val="50000"/>
                  </a:schemeClr>
                </a:solidFill>
              </a:rPr>
              <a:t>Disclaimer</a:t>
            </a:r>
            <a:r>
              <a:rPr lang="fr-FR" sz="2395" dirty="0">
                <a:solidFill>
                  <a:schemeClr val="tx1">
                    <a:lumMod val="50000"/>
                    <a:lumOff val="50000"/>
                  </a:schemeClr>
                </a:solidFill>
              </a:rPr>
              <a:t> : Les modèles disponibles sur notre site fournis "en l'état" et sans garantie.</a:t>
            </a:r>
          </a:p>
          <a:p>
            <a:pPr marL="0" indent="0">
              <a:buNone/>
            </a:pPr>
            <a:endParaRPr lang="fr-FR" sz="2395" dirty="0">
              <a:solidFill>
                <a:schemeClr val="tx1">
                  <a:lumMod val="50000"/>
                  <a:lumOff val="50000"/>
                </a:schemeClr>
              </a:solidFill>
            </a:endParaRPr>
          </a:p>
          <a:p>
            <a:pPr marL="0" indent="0" algn="ctr">
              <a:buNone/>
            </a:pPr>
            <a:r>
              <a:rPr lang="fr-FR" sz="2395" dirty="0" err="1"/>
              <a:t>Créeruncv.com</a:t>
            </a:r>
            <a:r>
              <a:rPr lang="fr-FR" sz="2395"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418</TotalTime>
  <Words>880</Words>
  <Application>Microsoft Macintosh PowerPoint</Application>
  <PresentationFormat>Personnalisé</PresentationFormat>
  <Paragraphs>109</Paragraphs>
  <Slides>2</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vt:i4>
      </vt:variant>
    </vt:vector>
  </HeadingPairs>
  <TitlesOfParts>
    <vt:vector size="9" baseType="lpstr">
      <vt:lpstr>Arial</vt:lpstr>
      <vt:lpstr>Calibri</vt:lpstr>
      <vt:lpstr>Calibri Light</vt:lpstr>
      <vt:lpstr>Courier New</vt:lpstr>
      <vt:lpstr>Open Sans</vt:lpstr>
      <vt:lpstr>Roboto</vt:lpstr>
      <vt:lpstr>Office Theme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Everbest Informatics</dc:creator>
  <cp:lastModifiedBy>Axel Maille</cp:lastModifiedBy>
  <cp:revision>8</cp:revision>
  <dcterms:created xsi:type="dcterms:W3CDTF">2019-07-08T06:49:52Z</dcterms:created>
  <dcterms:modified xsi:type="dcterms:W3CDTF">2023-04-07T15:49:49Z</dcterms:modified>
</cp:coreProperties>
</file>