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3D1D7"/>
    <a:srgbClr val="E4D9C6"/>
    <a:srgbClr val="FDF2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801"/>
    <p:restoredTop sz="92159"/>
  </p:normalViewPr>
  <p:slideViewPr>
    <p:cSldViewPr snapToGrid="0" snapToObjects="1" showGuides="1">
      <p:cViewPr varScale="1">
        <p:scale>
          <a:sx n="226" d="100"/>
          <a:sy n="226" d="100"/>
        </p:scale>
        <p:origin x="1120" y="22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01/07/2023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2625824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01/07/2023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2687056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01/07/2023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1716855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01/07/2023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3649238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89A196F-2B0A-924F-9F94-33DF8C253705}" type="datetimeFigureOut">
              <a:rPr lang="fr-FR" smtClean="0"/>
              <a:t>01/07/2023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69387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89A196F-2B0A-924F-9F94-33DF8C253705}" type="datetimeFigureOut">
              <a:rPr lang="fr-FR" smtClean="0"/>
              <a:t>01/07/2023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3996967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89A196F-2B0A-924F-9F94-33DF8C253705}" type="datetimeFigureOut">
              <a:rPr lang="fr-FR" smtClean="0"/>
              <a:t>01/07/2023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1249434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89A196F-2B0A-924F-9F94-33DF8C253705}" type="datetimeFigureOut">
              <a:rPr lang="fr-FR" smtClean="0"/>
              <a:t>01/07/2023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2275549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9A196F-2B0A-924F-9F94-33DF8C253705}" type="datetimeFigureOut">
              <a:rPr lang="fr-FR" smtClean="0"/>
              <a:t>01/07/2023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449392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89A196F-2B0A-924F-9F94-33DF8C253705}" type="datetimeFigureOut">
              <a:rPr lang="fr-FR" smtClean="0"/>
              <a:t>01/07/2023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932528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89A196F-2B0A-924F-9F94-33DF8C253705}" type="datetimeFigureOut">
              <a:rPr lang="fr-FR" smtClean="0"/>
              <a:t>01/07/2023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3627860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E89A196F-2B0A-924F-9F94-33DF8C253705}" type="datetimeFigureOut">
              <a:rPr lang="fr-FR" smtClean="0"/>
              <a:t>01/07/2023</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6C6B50E-7BDC-DD40-A92B-E828D8F35DF9}" type="slidenum">
              <a:rPr lang="fr-FR" smtClean="0"/>
              <a:t>‹N°›</a:t>
            </a:fld>
            <a:endParaRPr lang="fr-FR"/>
          </a:p>
        </p:txBody>
      </p:sp>
    </p:spTree>
    <p:extLst>
      <p:ext uri="{BB962C8B-B14F-4D97-AF65-F5344CB8AC3E}">
        <p14:creationId xmlns:p14="http://schemas.microsoft.com/office/powerpoint/2010/main" val="23789260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7">
            <a:extLst>
              <a:ext uri="{FF2B5EF4-FFF2-40B4-BE49-F238E27FC236}">
                <a16:creationId xmlns:a16="http://schemas.microsoft.com/office/drawing/2014/main" id="{1F12A5C4-5DEF-0572-95A1-D02E6A5F007B}"/>
              </a:ext>
            </a:extLst>
          </p:cNvPr>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53" name="Rectángulo 39">
            <a:extLst>
              <a:ext uri="{FF2B5EF4-FFF2-40B4-BE49-F238E27FC236}">
                <a16:creationId xmlns:a16="http://schemas.microsoft.com/office/drawing/2014/main" id="{584E78DD-7286-A14F-E91E-B6126A99B3B7}"/>
              </a:ext>
            </a:extLst>
          </p:cNvPr>
          <p:cNvSpPr>
            <a:spLocks noChangeArrowheads="1"/>
          </p:cNvSpPr>
          <p:nvPr/>
        </p:nvSpPr>
        <p:spPr bwMode="auto">
          <a:xfrm rot="10800000" flipH="1">
            <a:off x="1" y="3730"/>
            <a:ext cx="2430148" cy="9905994"/>
          </a:xfrm>
          <a:prstGeom prst="rect">
            <a:avLst/>
          </a:prstGeom>
          <a:solidFill>
            <a:schemeClr val="bg1">
              <a:lumMod val="95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fr-FR" sz="1400" b="1" i="0" u="none" strike="noStrike" cap="none" normalizeH="0" baseline="0" dirty="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a:t>
            </a:r>
            <a:endParaRPr kumimoji="0" lang="en-US" altLang="fr-FR" sz="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fr-FR" sz="1400" b="1" i="0" u="none" strike="noStrike" cap="none" normalizeH="0" baseline="0" dirty="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a:t>
            </a:r>
            <a:endParaRPr kumimoji="0" lang="en-US" altLang="fr-FR" sz="1800" b="0" i="0" u="none" strike="noStrike" cap="none" normalizeH="0" baseline="0" dirty="0">
              <a:ln>
                <a:noFill/>
              </a:ln>
              <a:solidFill>
                <a:schemeClr val="tx1"/>
              </a:solidFill>
              <a:effectLst/>
              <a:latin typeface="Arial" panose="020B0604020202020204" pitchFamily="34" charset="0"/>
            </a:endParaRPr>
          </a:p>
        </p:txBody>
      </p:sp>
      <p:sp>
        <p:nvSpPr>
          <p:cNvPr id="56" name="Zone de texte 3">
            <a:extLst>
              <a:ext uri="{FF2B5EF4-FFF2-40B4-BE49-F238E27FC236}">
                <a16:creationId xmlns:a16="http://schemas.microsoft.com/office/drawing/2014/main" id="{9924E22F-00DB-7BE4-1952-518722F95ABA}"/>
              </a:ext>
            </a:extLst>
          </p:cNvPr>
          <p:cNvSpPr txBox="1">
            <a:spLocks noChangeArrowheads="1"/>
          </p:cNvSpPr>
          <p:nvPr/>
        </p:nvSpPr>
        <p:spPr bwMode="auto">
          <a:xfrm>
            <a:off x="2561174" y="840383"/>
            <a:ext cx="4116515"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FR" sz="1600" b="1" dirty="0"/>
              <a:t>Éducateur Sportif Expérimenté spécialisé en Coaching de Performance et Entraînement Personnel</a:t>
            </a:r>
            <a:endParaRPr lang="fr-FR" sz="1600" dirty="0"/>
          </a:p>
        </p:txBody>
      </p:sp>
      <p:sp>
        <p:nvSpPr>
          <p:cNvPr id="63" name="Google Shape;61;p14">
            <a:extLst>
              <a:ext uri="{FF2B5EF4-FFF2-40B4-BE49-F238E27FC236}">
                <a16:creationId xmlns:a16="http://schemas.microsoft.com/office/drawing/2014/main" id="{4291EC86-6739-24A3-D0C6-49F4137ADE81}"/>
              </a:ext>
            </a:extLst>
          </p:cNvPr>
          <p:cNvSpPr/>
          <p:nvPr/>
        </p:nvSpPr>
        <p:spPr>
          <a:xfrm>
            <a:off x="2624560" y="696459"/>
            <a:ext cx="1102995" cy="45085"/>
          </a:xfrm>
          <a:prstGeom prst="rect">
            <a:avLst/>
          </a:prstGeom>
          <a:solidFill>
            <a:srgbClr val="000000"/>
          </a:solidFill>
          <a:ln>
            <a:noFill/>
          </a:ln>
        </p:spPr>
        <p:txBody>
          <a:bodyPr spcFirstLastPara="1" wrap="square" lIns="0" tIns="91425" rIns="91425" bIns="91425" anchor="ctr" anchorCtr="0">
            <a:noAutofit/>
          </a:bodyPr>
          <a:lstStyle/>
          <a:p>
            <a:endParaRPr lang="fr-FR"/>
          </a:p>
        </p:txBody>
      </p:sp>
      <p:sp>
        <p:nvSpPr>
          <p:cNvPr id="58" name="Zone de texte 4">
            <a:extLst>
              <a:ext uri="{FF2B5EF4-FFF2-40B4-BE49-F238E27FC236}">
                <a16:creationId xmlns:a16="http://schemas.microsoft.com/office/drawing/2014/main" id="{EA9D39AA-264B-36CF-F358-A9BDC2F499F0}"/>
              </a:ext>
            </a:extLst>
          </p:cNvPr>
          <p:cNvSpPr txBox="1">
            <a:spLocks noChangeArrowheads="1"/>
          </p:cNvSpPr>
          <p:nvPr/>
        </p:nvSpPr>
        <p:spPr bwMode="auto">
          <a:xfrm>
            <a:off x="2561495" y="2187761"/>
            <a:ext cx="4010235" cy="903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FR" sz="1100" dirty="0"/>
              <a:t>Avec 15 ans d'expérience en tant qu'éducateur sportif, je suis passionné par le coaching et le développement des capacités athlétiques. Mon expertise en entraînement personnel et en nutrition sportive me permet d'aider mes clients à atteindre leurs objectifs de manière efficace et sécurisée. Leader naturel, je suis déterminé à inspirer les autres à adopter un mode de vie actif et sain.</a:t>
            </a:r>
          </a:p>
        </p:txBody>
      </p:sp>
      <p:sp>
        <p:nvSpPr>
          <p:cNvPr id="59" name="Zone de texte 5">
            <a:extLst>
              <a:ext uri="{FF2B5EF4-FFF2-40B4-BE49-F238E27FC236}">
                <a16:creationId xmlns:a16="http://schemas.microsoft.com/office/drawing/2014/main" id="{B86FADAA-6444-3D45-A8CA-67C974D05A68}"/>
              </a:ext>
            </a:extLst>
          </p:cNvPr>
          <p:cNvSpPr txBox="1">
            <a:spLocks noChangeArrowheads="1"/>
          </p:cNvSpPr>
          <p:nvPr/>
        </p:nvSpPr>
        <p:spPr bwMode="auto">
          <a:xfrm>
            <a:off x="2539362" y="1816647"/>
            <a:ext cx="3175001" cy="343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 propos de moi</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0" name="Zone de texte 6">
            <a:extLst>
              <a:ext uri="{FF2B5EF4-FFF2-40B4-BE49-F238E27FC236}">
                <a16:creationId xmlns:a16="http://schemas.microsoft.com/office/drawing/2014/main" id="{D6C5ECB5-2076-1735-6C82-146FAEAE0A4E}"/>
              </a:ext>
            </a:extLst>
          </p:cNvPr>
          <p:cNvSpPr txBox="1">
            <a:spLocks noChangeArrowheads="1"/>
          </p:cNvSpPr>
          <p:nvPr/>
        </p:nvSpPr>
        <p:spPr bwMode="auto">
          <a:xfrm>
            <a:off x="2539362" y="3546406"/>
            <a:ext cx="3175000" cy="353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Expériences Professionnelles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1" name="Zone de texte 7">
            <a:extLst>
              <a:ext uri="{FF2B5EF4-FFF2-40B4-BE49-F238E27FC236}">
                <a16:creationId xmlns:a16="http://schemas.microsoft.com/office/drawing/2014/main" id="{DD91498B-BE4C-B4C0-08BB-1848B228C709}"/>
              </a:ext>
            </a:extLst>
          </p:cNvPr>
          <p:cNvSpPr txBox="1">
            <a:spLocks noChangeArrowheads="1"/>
          </p:cNvSpPr>
          <p:nvPr/>
        </p:nvSpPr>
        <p:spPr bwMode="auto">
          <a:xfrm>
            <a:off x="2552536" y="3968190"/>
            <a:ext cx="4035583" cy="2793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FR" sz="1100" b="1" dirty="0"/>
              <a:t>2013 - Présent : Éducateur Sportif, Fitness Park, Paris</a:t>
            </a:r>
          </a:p>
          <a:p>
            <a:pPr marL="171450" indent="-171450">
              <a:buFont typeface="Arial" panose="020B0604020202020204" pitchFamily="34" charset="0"/>
              <a:buChar char="•"/>
            </a:pPr>
            <a:r>
              <a:rPr lang="fr-FR" sz="1100" dirty="0"/>
              <a:t>Conception et mise en œuvre de programmes de fitness personnalisés pour une clientèle diversifiée</a:t>
            </a:r>
          </a:p>
          <a:p>
            <a:pPr marL="171450" indent="-171450">
              <a:buFont typeface="Arial" panose="020B0604020202020204" pitchFamily="34" charset="0"/>
              <a:buChar char="•"/>
            </a:pPr>
            <a:r>
              <a:rPr lang="fr-FR" sz="1100" dirty="0"/>
              <a:t>Animation de cours collectifs de fitness, entraînant une augmentation de 25% de la fréquentation des cours</a:t>
            </a:r>
          </a:p>
          <a:p>
            <a:pPr marL="171450" indent="-171450">
              <a:buFont typeface="Arial" panose="020B0604020202020204" pitchFamily="34" charset="0"/>
              <a:buChar char="•"/>
            </a:pPr>
            <a:r>
              <a:rPr lang="fr-FR" sz="1100" dirty="0"/>
              <a:t>Fourniture de conseils nutritionnels aux clients pour soutenir leurs objectifs de fitness</a:t>
            </a:r>
          </a:p>
          <a:p>
            <a:pPr marL="171450" indent="-171450">
              <a:buFont typeface="Arial" panose="020B0604020202020204" pitchFamily="34" charset="0"/>
              <a:buChar char="•"/>
            </a:pPr>
            <a:r>
              <a:rPr lang="fr-FR" sz="1100" dirty="0"/>
              <a:t>Coaching et soutien des clients pour les aider à atteindre leurs objectifs de manière sécurisée et efficace</a:t>
            </a:r>
          </a:p>
          <a:p>
            <a:endParaRPr lang="fr-FR" sz="1100" b="1" dirty="0"/>
          </a:p>
          <a:p>
            <a:r>
              <a:rPr lang="fr-FR" sz="1100" b="1" dirty="0"/>
              <a:t>2008 - 2013 : Assistant Éducateur Sportif, Basic Fit, Paris</a:t>
            </a:r>
          </a:p>
          <a:p>
            <a:pPr marL="171450" indent="-171450">
              <a:buFont typeface="Arial" panose="020B0604020202020204" pitchFamily="34" charset="0"/>
              <a:buChar char="•"/>
            </a:pPr>
            <a:r>
              <a:rPr lang="fr-FR" sz="1100" dirty="0"/>
              <a:t>Aide à la conception de programmes de fitness pour les clients</a:t>
            </a:r>
          </a:p>
          <a:p>
            <a:pPr marL="171450" indent="-171450">
              <a:buFont typeface="Arial" panose="020B0604020202020204" pitchFamily="34" charset="0"/>
              <a:buChar char="•"/>
            </a:pPr>
            <a:r>
              <a:rPr lang="fr-FR" sz="1100" dirty="0"/>
              <a:t>Animation de cours collectifs de fitness et de sessions de formation en circuit</a:t>
            </a:r>
          </a:p>
          <a:p>
            <a:pPr marL="171450" indent="-171450">
              <a:buFont typeface="Arial" panose="020B0604020202020204" pitchFamily="34" charset="0"/>
              <a:buChar char="•"/>
            </a:pPr>
            <a:r>
              <a:rPr lang="fr-FR" sz="1100" dirty="0"/>
              <a:t>Fourniture d'un soutien et d'un coaching motivant aux clients pendant leurs séances d'entraînement</a:t>
            </a:r>
          </a:p>
          <a:p>
            <a:endParaRPr lang="fr-FR" sz="1100" dirty="0"/>
          </a:p>
        </p:txBody>
      </p:sp>
      <p:cxnSp>
        <p:nvCxnSpPr>
          <p:cNvPr id="68" name="Conector recto 36">
            <a:extLst>
              <a:ext uri="{FF2B5EF4-FFF2-40B4-BE49-F238E27FC236}">
                <a16:creationId xmlns:a16="http://schemas.microsoft.com/office/drawing/2014/main" id="{115231C2-147C-8444-E46C-4E917EBB53E3}"/>
              </a:ext>
            </a:extLst>
          </p:cNvPr>
          <p:cNvCxnSpPr>
            <a:cxnSpLocks/>
          </p:cNvCxnSpPr>
          <p:nvPr/>
        </p:nvCxnSpPr>
        <p:spPr>
          <a:xfrm>
            <a:off x="2624881" y="2160394"/>
            <a:ext cx="4010235" cy="0"/>
          </a:xfrm>
          <a:prstGeom prst="line">
            <a:avLst/>
          </a:prstGeom>
          <a:ln/>
        </p:spPr>
        <p:style>
          <a:lnRef idx="2">
            <a:schemeClr val="dk1"/>
          </a:lnRef>
          <a:fillRef idx="0">
            <a:schemeClr val="dk1"/>
          </a:fillRef>
          <a:effectRef idx="1">
            <a:schemeClr val="dk1"/>
          </a:effectRef>
          <a:fontRef idx="minor">
            <a:schemeClr val="tx1"/>
          </a:fontRef>
        </p:style>
      </p:cxnSp>
      <p:cxnSp>
        <p:nvCxnSpPr>
          <p:cNvPr id="69" name="Conector recto 36">
            <a:extLst>
              <a:ext uri="{FF2B5EF4-FFF2-40B4-BE49-F238E27FC236}">
                <a16:creationId xmlns:a16="http://schemas.microsoft.com/office/drawing/2014/main" id="{5B1F6D52-F88E-C7C2-7292-5FC5E9592E6E}"/>
              </a:ext>
            </a:extLst>
          </p:cNvPr>
          <p:cNvCxnSpPr>
            <a:cxnSpLocks/>
          </p:cNvCxnSpPr>
          <p:nvPr/>
        </p:nvCxnSpPr>
        <p:spPr>
          <a:xfrm>
            <a:off x="2625731" y="3899961"/>
            <a:ext cx="3976863" cy="0"/>
          </a:xfrm>
          <a:prstGeom prst="line">
            <a:avLst/>
          </a:prstGeom>
          <a:ln/>
        </p:spPr>
        <p:style>
          <a:lnRef idx="2">
            <a:schemeClr val="dk1"/>
          </a:lnRef>
          <a:fillRef idx="0">
            <a:schemeClr val="dk1"/>
          </a:fillRef>
          <a:effectRef idx="1">
            <a:schemeClr val="dk1"/>
          </a:effectRef>
          <a:fontRef idx="minor">
            <a:schemeClr val="tx1"/>
          </a:fontRef>
        </p:style>
      </p:cxnSp>
      <p:sp>
        <p:nvSpPr>
          <p:cNvPr id="62" name="Cuadro de texto 24">
            <a:extLst>
              <a:ext uri="{FF2B5EF4-FFF2-40B4-BE49-F238E27FC236}">
                <a16:creationId xmlns:a16="http://schemas.microsoft.com/office/drawing/2014/main" id="{08A3BFC9-9871-69B1-ACEB-FFB2493C0C1F}"/>
              </a:ext>
            </a:extLst>
          </p:cNvPr>
          <p:cNvSpPr txBox="1">
            <a:spLocks noChangeArrowheads="1"/>
          </p:cNvSpPr>
          <p:nvPr/>
        </p:nvSpPr>
        <p:spPr bwMode="auto">
          <a:xfrm>
            <a:off x="360394" y="1993580"/>
            <a:ext cx="2120900" cy="903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+336 01 02 03 04</a:t>
            </a:r>
            <a:endParaRPr kumimoji="0" lang="fr-FR" altLang="fr-FR" sz="200" b="0" i="0" u="none" strike="noStrike" cap="none" normalizeH="0" baseline="0" dirty="0">
              <a:ln>
                <a:noFill/>
              </a:ln>
              <a:solidFill>
                <a:schemeClr val="tx1"/>
              </a:solidFill>
              <a:effectLst/>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err="1">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votre.nom.prenom@gnail.com</a:t>
            </a:r>
            <a:endParaRPr kumimoji="0" lang="fr-FR" altLang="fr-FR" sz="200" b="0" i="0" u="none" strike="noStrike" cap="none" normalizeH="0" baseline="0" dirty="0">
              <a:ln>
                <a:noFill/>
              </a:ln>
              <a:solidFill>
                <a:schemeClr val="tx1"/>
              </a:solidFill>
              <a:effectLst/>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Marseille, France</a:t>
            </a:r>
            <a:endParaRPr kumimoji="0" lang="fr-FR" altLang="fr-FR" sz="200" b="0" i="0" u="none" strike="noStrike" cap="none" normalizeH="0" baseline="0" dirty="0">
              <a:ln>
                <a:noFill/>
              </a:ln>
              <a:solidFill>
                <a:schemeClr val="tx1"/>
              </a:solidFill>
              <a:effectLst/>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err="1">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linkedin.com</a:t>
            </a: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/votre-profil</a:t>
            </a:r>
            <a:endParaRPr kumimoji="0" lang="fr-FR" altLang="fr-FR" sz="200" b="0" i="0" u="none" strike="noStrike" cap="none" normalizeH="0" baseline="0" dirty="0">
              <a:ln>
                <a:noFill/>
              </a:ln>
              <a:solidFill>
                <a:schemeClr val="tx1"/>
              </a:solidFill>
              <a:effectLst/>
            </a:endParaRPr>
          </a:p>
        </p:txBody>
      </p:sp>
      <p:pic>
        <p:nvPicPr>
          <p:cNvPr id="71" name="Gráfico 15" descr="Marcador">
            <a:extLst>
              <a:ext uri="{FF2B5EF4-FFF2-40B4-BE49-F238E27FC236}">
                <a16:creationId xmlns:a16="http://schemas.microsoft.com/office/drawing/2014/main" id="{3A4C11B5-9AC5-6B32-E108-8D1D24AFF929}"/>
              </a:ext>
            </a:extLst>
          </p:cNvPr>
          <p:cNvPicPr/>
          <p:nvPr/>
        </p:nvPicPr>
        <p:blipFill>
          <a:blip r:embed="rId2">
            <a:extLst>
              <a:ext uri="{96DAC541-7B7A-43D3-8B79-37D633B846F1}">
                <asvg:svgBlip xmlns:asvg="http://schemas.microsoft.com/office/drawing/2016/SVG/main" r:embed="rId3"/>
              </a:ext>
            </a:extLst>
          </a:blip>
          <a:stretch>
            <a:fillRect/>
          </a:stretch>
        </p:blipFill>
        <p:spPr>
          <a:xfrm>
            <a:off x="114390" y="2598223"/>
            <a:ext cx="219710" cy="219710"/>
          </a:xfrm>
          <a:prstGeom prst="rect">
            <a:avLst/>
          </a:prstGeom>
        </p:spPr>
      </p:pic>
      <p:pic>
        <p:nvPicPr>
          <p:cNvPr id="1073" name="Image 13">
            <a:extLst>
              <a:ext uri="{FF2B5EF4-FFF2-40B4-BE49-F238E27FC236}">
                <a16:creationId xmlns:a16="http://schemas.microsoft.com/office/drawing/2014/main" id="{7BCAF843-0D5A-0DC1-043D-318733DC2CE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561" y="2030546"/>
            <a:ext cx="201613" cy="201613"/>
          </a:xfrm>
          <a:prstGeom prst="rect">
            <a:avLst/>
          </a:prstGeom>
          <a:noFill/>
          <a:extLst>
            <a:ext uri="{909E8E84-426E-40DD-AFC4-6F175D3DCCD1}">
              <a14:hiddenFill xmlns:a14="http://schemas.microsoft.com/office/drawing/2010/main">
                <a:solidFill>
                  <a:srgbClr val="FFFFFF"/>
                </a:solidFill>
              </a14:hiddenFill>
            </a:ext>
          </a:extLst>
        </p:spPr>
      </p:pic>
      <p:pic>
        <p:nvPicPr>
          <p:cNvPr id="1072" name="Image 14">
            <a:extLst>
              <a:ext uri="{FF2B5EF4-FFF2-40B4-BE49-F238E27FC236}">
                <a16:creationId xmlns:a16="http://schemas.microsoft.com/office/drawing/2014/main" id="{DBF25F29-1436-2EC9-7C36-9D6DF32B820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6880" y="2357592"/>
            <a:ext cx="171450" cy="171450"/>
          </a:xfrm>
          <a:prstGeom prst="rect">
            <a:avLst/>
          </a:prstGeom>
          <a:noFill/>
          <a:extLst>
            <a:ext uri="{909E8E84-426E-40DD-AFC4-6F175D3DCCD1}">
              <a14:hiddenFill xmlns:a14="http://schemas.microsoft.com/office/drawing/2010/main">
                <a:solidFill>
                  <a:srgbClr val="FFFFFF"/>
                </a:solidFill>
              </a14:hiddenFill>
            </a:ext>
          </a:extLst>
        </p:spPr>
      </p:pic>
      <p:pic>
        <p:nvPicPr>
          <p:cNvPr id="1071" name="Image 17">
            <a:extLst>
              <a:ext uri="{FF2B5EF4-FFF2-40B4-BE49-F238E27FC236}">
                <a16:creationId xmlns:a16="http://schemas.microsoft.com/office/drawing/2014/main" id="{E7C33CDC-6E53-37AE-74D9-15B38733C7C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0814" y="2886051"/>
            <a:ext cx="169863" cy="169862"/>
          </a:xfrm>
          <a:prstGeom prst="rect">
            <a:avLst/>
          </a:prstGeom>
          <a:noFill/>
          <a:extLst>
            <a:ext uri="{909E8E84-426E-40DD-AFC4-6F175D3DCCD1}">
              <a14:hiddenFill xmlns:a14="http://schemas.microsoft.com/office/drawing/2010/main">
                <a:solidFill>
                  <a:srgbClr val="FFFFFF"/>
                </a:solidFill>
              </a14:hiddenFill>
            </a:ext>
          </a:extLst>
        </p:spPr>
      </p:pic>
      <p:sp>
        <p:nvSpPr>
          <p:cNvPr id="64" name="Zone de texte 18">
            <a:extLst>
              <a:ext uri="{FF2B5EF4-FFF2-40B4-BE49-F238E27FC236}">
                <a16:creationId xmlns:a16="http://schemas.microsoft.com/office/drawing/2014/main" id="{9F1C7274-FADE-921B-3C45-BA0F2DEB815A}"/>
              </a:ext>
            </a:extLst>
          </p:cNvPr>
          <p:cNvSpPr txBox="1">
            <a:spLocks noChangeArrowheads="1"/>
          </p:cNvSpPr>
          <p:nvPr/>
        </p:nvSpPr>
        <p:spPr bwMode="auto">
          <a:xfrm>
            <a:off x="19658" y="1588583"/>
            <a:ext cx="2341563"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Contact</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5" name="Zone de texte 20">
            <a:extLst>
              <a:ext uri="{FF2B5EF4-FFF2-40B4-BE49-F238E27FC236}">
                <a16:creationId xmlns:a16="http://schemas.microsoft.com/office/drawing/2014/main" id="{68034D91-D382-3663-DF0C-6B5FBE1C8249}"/>
              </a:ext>
            </a:extLst>
          </p:cNvPr>
          <p:cNvSpPr txBox="1">
            <a:spLocks noChangeArrowheads="1"/>
          </p:cNvSpPr>
          <p:nvPr/>
        </p:nvSpPr>
        <p:spPr bwMode="auto">
          <a:xfrm>
            <a:off x="48577" y="6928488"/>
            <a:ext cx="2341563"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Compétences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6" name="Zone de texte 22">
            <a:extLst>
              <a:ext uri="{FF2B5EF4-FFF2-40B4-BE49-F238E27FC236}">
                <a16:creationId xmlns:a16="http://schemas.microsoft.com/office/drawing/2014/main" id="{ABC2E45C-422E-ED57-A4E9-3B4D252DA6CC}"/>
              </a:ext>
            </a:extLst>
          </p:cNvPr>
          <p:cNvSpPr txBox="1">
            <a:spLocks noChangeArrowheads="1"/>
          </p:cNvSpPr>
          <p:nvPr/>
        </p:nvSpPr>
        <p:spPr bwMode="auto">
          <a:xfrm>
            <a:off x="80670" y="7353718"/>
            <a:ext cx="2259904" cy="2095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indent="-171450">
              <a:buFont typeface="Arial" panose="020B0604020202020204" pitchFamily="34" charset="0"/>
              <a:buChar char="•"/>
            </a:pPr>
            <a:r>
              <a:rPr lang="fr-FR" sz="1100" dirty="0"/>
              <a:t>Conception et mise en œuvre de programmes de fitness personnalisés</a:t>
            </a:r>
          </a:p>
          <a:p>
            <a:pPr marL="171450" indent="-171450">
              <a:buFont typeface="Arial" panose="020B0604020202020204" pitchFamily="34" charset="0"/>
              <a:buChar char="•"/>
            </a:pPr>
            <a:r>
              <a:rPr lang="fr-FR" sz="1100" dirty="0"/>
              <a:t>Connaissance approfondie des techniques d'entraînement et de nutrition sportive</a:t>
            </a:r>
          </a:p>
          <a:p>
            <a:pPr marL="171450" indent="-171450">
              <a:buFont typeface="Arial" panose="020B0604020202020204" pitchFamily="34" charset="0"/>
              <a:buChar char="•"/>
            </a:pPr>
            <a:r>
              <a:rPr lang="fr-FR" sz="1100" dirty="0"/>
              <a:t>Capacité à enseigner et à motiver les clients de tous niveaux de fitness</a:t>
            </a:r>
          </a:p>
          <a:p>
            <a:pPr marL="171450" indent="-171450">
              <a:buFont typeface="Arial" panose="020B0604020202020204" pitchFamily="34" charset="0"/>
              <a:buChar char="•"/>
            </a:pPr>
            <a:r>
              <a:rPr lang="fr-FR" sz="1100" dirty="0"/>
              <a:t>Connaissance des premiers secours et des techniques de réanimation cardio-respiratoire (CPR)</a:t>
            </a:r>
          </a:p>
        </p:txBody>
      </p:sp>
      <p:sp>
        <p:nvSpPr>
          <p:cNvPr id="67" name="Zone de texte 23">
            <a:extLst>
              <a:ext uri="{FF2B5EF4-FFF2-40B4-BE49-F238E27FC236}">
                <a16:creationId xmlns:a16="http://schemas.microsoft.com/office/drawing/2014/main" id="{54B5DD80-3045-0C54-CC4C-4E69E883F017}"/>
              </a:ext>
            </a:extLst>
          </p:cNvPr>
          <p:cNvSpPr txBox="1">
            <a:spLocks noChangeArrowheads="1"/>
          </p:cNvSpPr>
          <p:nvPr/>
        </p:nvSpPr>
        <p:spPr bwMode="auto">
          <a:xfrm>
            <a:off x="36726" y="3195015"/>
            <a:ext cx="2341562"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Qualités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70" name="Zone de texte 25">
            <a:extLst>
              <a:ext uri="{FF2B5EF4-FFF2-40B4-BE49-F238E27FC236}">
                <a16:creationId xmlns:a16="http://schemas.microsoft.com/office/drawing/2014/main" id="{0C2AE023-9517-053D-895D-F0D0FAB98130}"/>
              </a:ext>
            </a:extLst>
          </p:cNvPr>
          <p:cNvSpPr txBox="1">
            <a:spLocks noChangeArrowheads="1"/>
          </p:cNvSpPr>
          <p:nvPr/>
        </p:nvSpPr>
        <p:spPr bwMode="auto">
          <a:xfrm>
            <a:off x="19658" y="3585546"/>
            <a:ext cx="2341562" cy="99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indent="-171450">
              <a:buFont typeface="Arial" panose="020B0604020202020204" pitchFamily="34" charset="0"/>
              <a:buChar char="•"/>
            </a:pPr>
            <a:r>
              <a:rPr lang="fr-FR" sz="1100" dirty="0"/>
              <a:t>Passionné par le fitness et le bien-être</a:t>
            </a:r>
          </a:p>
          <a:p>
            <a:pPr marL="171450" indent="-171450">
              <a:buFont typeface="Arial" panose="020B0604020202020204" pitchFamily="34" charset="0"/>
              <a:buChar char="•"/>
            </a:pPr>
            <a:r>
              <a:rPr lang="fr-FR" sz="1100" dirty="0"/>
              <a:t>Excellentes compétences en communication et en motivation</a:t>
            </a:r>
          </a:p>
          <a:p>
            <a:pPr marL="171450" indent="-171450">
              <a:buFont typeface="Arial" panose="020B0604020202020204" pitchFamily="34" charset="0"/>
              <a:buChar char="•"/>
            </a:pPr>
            <a:r>
              <a:rPr lang="fr-FR" sz="1100" dirty="0"/>
              <a:t>Patience et capacité à travailler avec une clientèle diversifiée</a:t>
            </a:r>
          </a:p>
          <a:p>
            <a:pPr marL="171450" indent="-171450">
              <a:buFont typeface="Arial" panose="020B0604020202020204" pitchFamily="34" charset="0"/>
              <a:buChar char="•"/>
            </a:pPr>
            <a:r>
              <a:rPr lang="fr-FR" sz="1100" dirty="0"/>
              <a:t>Orienté vers les résultats et déterminé à aider les clients à atteindre leurs objectifs</a:t>
            </a:r>
          </a:p>
        </p:txBody>
      </p:sp>
      <p:sp>
        <p:nvSpPr>
          <p:cNvPr id="74" name="Zone de texte 28">
            <a:extLst>
              <a:ext uri="{FF2B5EF4-FFF2-40B4-BE49-F238E27FC236}">
                <a16:creationId xmlns:a16="http://schemas.microsoft.com/office/drawing/2014/main" id="{62BBDFF0-B1D7-18C2-A42C-C2A0FAD102E7}"/>
              </a:ext>
            </a:extLst>
          </p:cNvPr>
          <p:cNvSpPr txBox="1">
            <a:spLocks noChangeArrowheads="1"/>
          </p:cNvSpPr>
          <p:nvPr/>
        </p:nvSpPr>
        <p:spPr bwMode="auto">
          <a:xfrm>
            <a:off x="2566659" y="6856318"/>
            <a:ext cx="2374262"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Formation</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cxnSp>
        <p:nvCxnSpPr>
          <p:cNvPr id="83" name="Conector recto 36">
            <a:extLst>
              <a:ext uri="{FF2B5EF4-FFF2-40B4-BE49-F238E27FC236}">
                <a16:creationId xmlns:a16="http://schemas.microsoft.com/office/drawing/2014/main" id="{B2CAE3A5-958C-F1BC-C593-5BAC07D0F8A4}"/>
              </a:ext>
            </a:extLst>
          </p:cNvPr>
          <p:cNvCxnSpPr>
            <a:cxnSpLocks/>
          </p:cNvCxnSpPr>
          <p:nvPr/>
        </p:nvCxnSpPr>
        <p:spPr>
          <a:xfrm>
            <a:off x="2599359" y="7197599"/>
            <a:ext cx="4061125" cy="0"/>
          </a:xfrm>
          <a:prstGeom prst="line">
            <a:avLst/>
          </a:prstGeom>
          <a:ln/>
        </p:spPr>
        <p:style>
          <a:lnRef idx="2">
            <a:schemeClr val="dk1"/>
          </a:lnRef>
          <a:fillRef idx="0">
            <a:schemeClr val="dk1"/>
          </a:fillRef>
          <a:effectRef idx="1">
            <a:schemeClr val="dk1"/>
          </a:effectRef>
          <a:fontRef idx="minor">
            <a:schemeClr val="tx1"/>
          </a:fontRef>
        </p:style>
      </p:cxnSp>
      <p:sp>
        <p:nvSpPr>
          <p:cNvPr id="76" name="Rectangle 70">
            <a:extLst>
              <a:ext uri="{FF2B5EF4-FFF2-40B4-BE49-F238E27FC236}">
                <a16:creationId xmlns:a16="http://schemas.microsoft.com/office/drawing/2014/main" id="{DF8A4306-26C7-3A2C-8595-D18A48729016}"/>
              </a:ext>
            </a:extLst>
          </p:cNvPr>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77" name="Rectangle 86">
            <a:extLst>
              <a:ext uri="{FF2B5EF4-FFF2-40B4-BE49-F238E27FC236}">
                <a16:creationId xmlns:a16="http://schemas.microsoft.com/office/drawing/2014/main" id="{F51AC160-E4B4-BF0E-2D66-1F9A762B63F1}"/>
              </a:ext>
            </a:extLst>
          </p:cNvPr>
          <p:cNvSpPr>
            <a:spLocks noChangeArrowheads="1"/>
          </p:cNvSpPr>
          <p:nvPr/>
        </p:nvSpPr>
        <p:spPr bwMode="auto">
          <a:xfrm>
            <a:off x="0" y="45720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cxnSp>
        <p:nvCxnSpPr>
          <p:cNvPr id="3" name="Conector recto 36">
            <a:extLst>
              <a:ext uri="{FF2B5EF4-FFF2-40B4-BE49-F238E27FC236}">
                <a16:creationId xmlns:a16="http://schemas.microsoft.com/office/drawing/2014/main" id="{D69FD046-5797-81EA-5302-D96DB89761DA}"/>
              </a:ext>
            </a:extLst>
          </p:cNvPr>
          <p:cNvCxnSpPr>
            <a:cxnSpLocks/>
          </p:cNvCxnSpPr>
          <p:nvPr/>
        </p:nvCxnSpPr>
        <p:spPr>
          <a:xfrm>
            <a:off x="82386" y="1914030"/>
            <a:ext cx="2255975" cy="0"/>
          </a:xfrm>
          <a:prstGeom prst="line">
            <a:avLst/>
          </a:prstGeom>
          <a:ln/>
        </p:spPr>
        <p:style>
          <a:lnRef idx="2">
            <a:schemeClr val="dk1"/>
          </a:lnRef>
          <a:fillRef idx="0">
            <a:schemeClr val="dk1"/>
          </a:fillRef>
          <a:effectRef idx="1">
            <a:schemeClr val="dk1"/>
          </a:effectRef>
          <a:fontRef idx="minor">
            <a:schemeClr val="tx1"/>
          </a:fontRef>
        </p:style>
      </p:cxnSp>
      <p:cxnSp>
        <p:nvCxnSpPr>
          <p:cNvPr id="5" name="Conector recto 36">
            <a:extLst>
              <a:ext uri="{FF2B5EF4-FFF2-40B4-BE49-F238E27FC236}">
                <a16:creationId xmlns:a16="http://schemas.microsoft.com/office/drawing/2014/main" id="{255F5C53-8D54-DD6D-24CB-6125E2CAE08E}"/>
              </a:ext>
            </a:extLst>
          </p:cNvPr>
          <p:cNvCxnSpPr>
            <a:cxnSpLocks/>
          </p:cNvCxnSpPr>
          <p:nvPr/>
        </p:nvCxnSpPr>
        <p:spPr>
          <a:xfrm>
            <a:off x="139314" y="7292946"/>
            <a:ext cx="2208033" cy="0"/>
          </a:xfrm>
          <a:prstGeom prst="line">
            <a:avLst/>
          </a:prstGeom>
          <a:ln/>
        </p:spPr>
        <p:style>
          <a:lnRef idx="2">
            <a:schemeClr val="dk1"/>
          </a:lnRef>
          <a:fillRef idx="0">
            <a:schemeClr val="dk1"/>
          </a:fillRef>
          <a:effectRef idx="1">
            <a:schemeClr val="dk1"/>
          </a:effectRef>
          <a:fontRef idx="minor">
            <a:schemeClr val="tx1"/>
          </a:fontRef>
        </p:style>
      </p:cxnSp>
      <p:cxnSp>
        <p:nvCxnSpPr>
          <p:cNvPr id="6" name="Conector recto 36">
            <a:extLst>
              <a:ext uri="{FF2B5EF4-FFF2-40B4-BE49-F238E27FC236}">
                <a16:creationId xmlns:a16="http://schemas.microsoft.com/office/drawing/2014/main" id="{295D4B8E-170D-C0AC-CFDF-DF59F8740F04}"/>
              </a:ext>
            </a:extLst>
          </p:cNvPr>
          <p:cNvCxnSpPr>
            <a:cxnSpLocks/>
          </p:cNvCxnSpPr>
          <p:nvPr/>
        </p:nvCxnSpPr>
        <p:spPr>
          <a:xfrm>
            <a:off x="36726" y="3548921"/>
            <a:ext cx="2255975" cy="0"/>
          </a:xfrm>
          <a:prstGeom prst="line">
            <a:avLst/>
          </a:prstGeom>
          <a:ln/>
        </p:spPr>
        <p:style>
          <a:lnRef idx="2">
            <a:schemeClr val="dk1"/>
          </a:lnRef>
          <a:fillRef idx="0">
            <a:schemeClr val="dk1"/>
          </a:fillRef>
          <a:effectRef idx="1">
            <a:schemeClr val="dk1"/>
          </a:effectRef>
          <a:fontRef idx="minor">
            <a:schemeClr val="tx1"/>
          </a:fontRef>
        </p:style>
      </p:cxnSp>
      <p:sp>
        <p:nvSpPr>
          <p:cNvPr id="4" name="ZoneTexte 3">
            <a:extLst>
              <a:ext uri="{FF2B5EF4-FFF2-40B4-BE49-F238E27FC236}">
                <a16:creationId xmlns:a16="http://schemas.microsoft.com/office/drawing/2014/main" id="{EC434EA1-BBEB-F341-E243-762F9020BF0A}"/>
              </a:ext>
            </a:extLst>
          </p:cNvPr>
          <p:cNvSpPr txBox="1"/>
          <p:nvPr/>
        </p:nvSpPr>
        <p:spPr>
          <a:xfrm>
            <a:off x="2557143" y="7286122"/>
            <a:ext cx="4035583" cy="900246"/>
          </a:xfrm>
          <a:prstGeom prst="rect">
            <a:avLst/>
          </a:prstGeom>
          <a:noFill/>
        </p:spPr>
        <p:txBody>
          <a:bodyPr wrap="square">
            <a:spAutoFit/>
          </a:bodyPr>
          <a:lstStyle/>
          <a:p>
            <a:pPr marL="171450" indent="-171450">
              <a:buFont typeface="Arial" panose="020B0604020202020204" pitchFamily="34" charset="0"/>
              <a:buChar char="•"/>
            </a:pPr>
            <a:r>
              <a:rPr lang="fr-FR" sz="1050" dirty="0"/>
              <a:t>2007 : Diplôme d'État de la Jeunesse, de l'Éducation Populaire et du Sport (DEJEPS), spécialité "Performance sportive", Paris</a:t>
            </a:r>
          </a:p>
          <a:p>
            <a:pPr marL="171450" indent="-171450">
              <a:buFont typeface="Arial" panose="020B0604020202020204" pitchFamily="34" charset="0"/>
              <a:buChar char="•"/>
            </a:pPr>
            <a:r>
              <a:rPr lang="fr-FR" sz="1050" dirty="0"/>
              <a:t>2005 : Brevet Professionnel de la Jeunesse, de l'Éducation Populaire et du Sport (BPJEPS), spécialité "Activités physiques pour tous", Paris</a:t>
            </a:r>
          </a:p>
        </p:txBody>
      </p:sp>
      <p:sp>
        <p:nvSpPr>
          <p:cNvPr id="2" name="Zone de texte 1">
            <a:extLst>
              <a:ext uri="{FF2B5EF4-FFF2-40B4-BE49-F238E27FC236}">
                <a16:creationId xmlns:a16="http://schemas.microsoft.com/office/drawing/2014/main" id="{8B6BBFEE-3136-78BD-A46B-831018C18DBD}"/>
              </a:ext>
            </a:extLst>
          </p:cNvPr>
          <p:cNvSpPr txBox="1">
            <a:spLocks noChangeArrowheads="1"/>
          </p:cNvSpPr>
          <p:nvPr/>
        </p:nvSpPr>
        <p:spPr bwMode="auto">
          <a:xfrm>
            <a:off x="2561174" y="156973"/>
            <a:ext cx="4143824"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FR" sz="2800" dirty="0"/>
              <a:t>Pierre</a:t>
            </a:r>
            <a:r>
              <a:rPr lang="fr-FR" sz="2800" b="1" dirty="0"/>
              <a:t> Sportif</a:t>
            </a:r>
            <a:endParaRPr lang="fr-FR" sz="2800" dirty="0"/>
          </a:p>
        </p:txBody>
      </p:sp>
      <p:sp>
        <p:nvSpPr>
          <p:cNvPr id="10" name="Zone de texte 28">
            <a:extLst>
              <a:ext uri="{FF2B5EF4-FFF2-40B4-BE49-F238E27FC236}">
                <a16:creationId xmlns:a16="http://schemas.microsoft.com/office/drawing/2014/main" id="{C2877AF7-5533-7C91-A60D-CD26B068F2EF}"/>
              </a:ext>
            </a:extLst>
          </p:cNvPr>
          <p:cNvSpPr txBox="1">
            <a:spLocks noChangeArrowheads="1"/>
          </p:cNvSpPr>
          <p:nvPr/>
        </p:nvSpPr>
        <p:spPr bwMode="auto">
          <a:xfrm>
            <a:off x="19658" y="5164427"/>
            <a:ext cx="2341562"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Langues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cxnSp>
        <p:nvCxnSpPr>
          <p:cNvPr id="11" name="Conector recto 36">
            <a:extLst>
              <a:ext uri="{FF2B5EF4-FFF2-40B4-BE49-F238E27FC236}">
                <a16:creationId xmlns:a16="http://schemas.microsoft.com/office/drawing/2014/main" id="{0A061B27-FE63-F84E-0F9F-E2A5A03802FF}"/>
              </a:ext>
            </a:extLst>
          </p:cNvPr>
          <p:cNvCxnSpPr>
            <a:cxnSpLocks/>
          </p:cNvCxnSpPr>
          <p:nvPr/>
        </p:nvCxnSpPr>
        <p:spPr>
          <a:xfrm>
            <a:off x="62452" y="5501254"/>
            <a:ext cx="2255975" cy="0"/>
          </a:xfrm>
          <a:prstGeom prst="line">
            <a:avLst/>
          </a:prstGeom>
          <a:ln/>
        </p:spPr>
        <p:style>
          <a:lnRef idx="2">
            <a:schemeClr val="dk1"/>
          </a:lnRef>
          <a:fillRef idx="0">
            <a:schemeClr val="dk1"/>
          </a:fillRef>
          <a:effectRef idx="1">
            <a:schemeClr val="dk1"/>
          </a:effectRef>
          <a:fontRef idx="minor">
            <a:schemeClr val="tx1"/>
          </a:fontRef>
        </p:style>
      </p:cxnSp>
      <p:sp>
        <p:nvSpPr>
          <p:cNvPr id="17" name="Zone de texte 22">
            <a:extLst>
              <a:ext uri="{FF2B5EF4-FFF2-40B4-BE49-F238E27FC236}">
                <a16:creationId xmlns:a16="http://schemas.microsoft.com/office/drawing/2014/main" id="{409CC41A-7AE3-F3FD-675B-91AD76552FB8}"/>
              </a:ext>
            </a:extLst>
          </p:cNvPr>
          <p:cNvSpPr txBox="1">
            <a:spLocks noChangeArrowheads="1"/>
          </p:cNvSpPr>
          <p:nvPr/>
        </p:nvSpPr>
        <p:spPr bwMode="auto">
          <a:xfrm>
            <a:off x="48577" y="5555391"/>
            <a:ext cx="2190016" cy="1343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indent="-171450">
              <a:buFont typeface="Arial" panose="020B0604020202020204" pitchFamily="34" charset="0"/>
              <a:buChar char="•"/>
            </a:pPr>
            <a:r>
              <a:rPr lang="fr-FR" sz="1100" dirty="0"/>
              <a:t>Français : langue maternelle</a:t>
            </a:r>
          </a:p>
          <a:p>
            <a:pPr marL="171450" indent="-171450">
              <a:buFont typeface="Arial" panose="020B0604020202020204" pitchFamily="34" charset="0"/>
              <a:buChar char="•"/>
            </a:pPr>
            <a:r>
              <a:rPr lang="fr-FR" sz="1100" dirty="0"/>
              <a:t>Anglais : B2 (cadre européen commun de référence pour les langues)</a:t>
            </a:r>
          </a:p>
          <a:p>
            <a:pPr marL="171450" indent="-171450">
              <a:buFont typeface="Arial" panose="020B0604020202020204" pitchFamily="34" charset="0"/>
              <a:buChar char="•"/>
            </a:pPr>
            <a:r>
              <a:rPr lang="fr-FR" sz="1100" dirty="0"/>
              <a:t>Espagnol : B1 (cadre européen commun de référence pour les langues)</a:t>
            </a:r>
          </a:p>
        </p:txBody>
      </p:sp>
      <p:sp>
        <p:nvSpPr>
          <p:cNvPr id="19" name="Triangle 18">
            <a:extLst>
              <a:ext uri="{FF2B5EF4-FFF2-40B4-BE49-F238E27FC236}">
                <a16:creationId xmlns:a16="http://schemas.microsoft.com/office/drawing/2014/main" id="{FC9B6108-CA72-3861-61AD-B0D24D8146FD}"/>
              </a:ext>
            </a:extLst>
          </p:cNvPr>
          <p:cNvSpPr/>
          <p:nvPr/>
        </p:nvSpPr>
        <p:spPr>
          <a:xfrm rot="16200000">
            <a:off x="704138" y="724531"/>
            <a:ext cx="2430148" cy="982542"/>
          </a:xfrm>
          <a:prstGeom prst="triangle">
            <a:avLst>
              <a:gd name="adj" fmla="val 100000"/>
            </a:avLst>
          </a:prstGeom>
          <a:solidFill>
            <a:srgbClr val="73D1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1" name="Triangle 20">
            <a:extLst>
              <a:ext uri="{FF2B5EF4-FFF2-40B4-BE49-F238E27FC236}">
                <a16:creationId xmlns:a16="http://schemas.microsoft.com/office/drawing/2014/main" id="{28D5EEA7-A55F-7CD4-B2BE-980D07F33BBA}"/>
              </a:ext>
            </a:extLst>
          </p:cNvPr>
          <p:cNvSpPr/>
          <p:nvPr/>
        </p:nvSpPr>
        <p:spPr>
          <a:xfrm rot="10800000">
            <a:off x="-470" y="727"/>
            <a:ext cx="2430148" cy="982542"/>
          </a:xfrm>
          <a:prstGeom prst="triangle">
            <a:avLst>
              <a:gd name="adj" fmla="val 100000"/>
            </a:avLst>
          </a:prstGeom>
          <a:solidFill>
            <a:srgbClr val="E4D9C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ZoneTexte 7">
            <a:extLst>
              <a:ext uri="{FF2B5EF4-FFF2-40B4-BE49-F238E27FC236}">
                <a16:creationId xmlns:a16="http://schemas.microsoft.com/office/drawing/2014/main" id="{11FC1F53-5664-2700-0A4E-A40982A52B61}"/>
              </a:ext>
            </a:extLst>
          </p:cNvPr>
          <p:cNvSpPr txBox="1"/>
          <p:nvPr/>
        </p:nvSpPr>
        <p:spPr>
          <a:xfrm>
            <a:off x="2538805" y="8714188"/>
            <a:ext cx="4080438" cy="938719"/>
          </a:xfrm>
          <a:prstGeom prst="rect">
            <a:avLst/>
          </a:prstGeom>
          <a:noFill/>
        </p:spPr>
        <p:txBody>
          <a:bodyPr wrap="square">
            <a:spAutoFit/>
          </a:bodyPr>
          <a:lstStyle/>
          <a:p>
            <a:pPr marL="171450" indent="-171450">
              <a:buFont typeface="Arial" panose="020B0604020202020204" pitchFamily="34" charset="0"/>
              <a:buChar char="•"/>
            </a:pPr>
            <a:r>
              <a:rPr lang="fr-FR" sz="1100" dirty="0"/>
              <a:t>Musculation : Entraînement personnel régulier et participation à des compétitions locales</a:t>
            </a:r>
          </a:p>
          <a:p>
            <a:pPr marL="171450" indent="-171450">
              <a:buFont typeface="Arial" panose="020B0604020202020204" pitchFamily="34" charset="0"/>
              <a:buChar char="•"/>
            </a:pPr>
            <a:r>
              <a:rPr lang="fr-FR" sz="1100" dirty="0"/>
              <a:t>Course à pied : Participant régulier à des marathons et des courses locales</a:t>
            </a:r>
          </a:p>
          <a:p>
            <a:pPr marL="171450" indent="-171450">
              <a:buFont typeface="Arial" panose="020B0604020202020204" pitchFamily="34" charset="0"/>
              <a:buChar char="•"/>
            </a:pPr>
            <a:r>
              <a:rPr lang="fr-FR" sz="1100" dirty="0"/>
              <a:t>Nutrition : Passionné de cuisine saine et de nutrition sportive</a:t>
            </a:r>
          </a:p>
        </p:txBody>
      </p:sp>
      <p:sp>
        <p:nvSpPr>
          <p:cNvPr id="13" name="Zone de texte 28">
            <a:extLst>
              <a:ext uri="{FF2B5EF4-FFF2-40B4-BE49-F238E27FC236}">
                <a16:creationId xmlns:a16="http://schemas.microsoft.com/office/drawing/2014/main" id="{51E380C7-C6AE-4759-47AA-33A7B2350867}"/>
              </a:ext>
            </a:extLst>
          </p:cNvPr>
          <p:cNvSpPr txBox="1">
            <a:spLocks noChangeArrowheads="1"/>
          </p:cNvSpPr>
          <p:nvPr/>
        </p:nvSpPr>
        <p:spPr bwMode="auto">
          <a:xfrm>
            <a:off x="2561495" y="8274890"/>
            <a:ext cx="2374262"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Hobbies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cxnSp>
        <p:nvCxnSpPr>
          <p:cNvPr id="14" name="Conector recto 36">
            <a:extLst>
              <a:ext uri="{FF2B5EF4-FFF2-40B4-BE49-F238E27FC236}">
                <a16:creationId xmlns:a16="http://schemas.microsoft.com/office/drawing/2014/main" id="{F912DCC0-4E95-5133-0408-E65CF59E25FE}"/>
              </a:ext>
            </a:extLst>
          </p:cNvPr>
          <p:cNvCxnSpPr>
            <a:cxnSpLocks/>
          </p:cNvCxnSpPr>
          <p:nvPr/>
        </p:nvCxnSpPr>
        <p:spPr>
          <a:xfrm>
            <a:off x="2594195" y="8616171"/>
            <a:ext cx="4061125" cy="0"/>
          </a:xfrm>
          <a:prstGeom prst="line">
            <a:avLst/>
          </a:prstGeom>
          <a:ln/>
        </p:spPr>
        <p:style>
          <a:lnRef idx="2">
            <a:schemeClr val="dk1"/>
          </a:lnRef>
          <a:fillRef idx="0">
            <a:schemeClr val="dk1"/>
          </a:fillRef>
          <a:effectRef idx="1">
            <a:schemeClr val="dk1"/>
          </a:effectRef>
          <a:fontRef idx="minor">
            <a:schemeClr val="tx1"/>
          </a:fontRef>
        </p:style>
      </p:cxnSp>
      <p:pic>
        <p:nvPicPr>
          <p:cNvPr id="12" name="Image 11" descr="Une image contenant Visage humain, personne, sourire, habits&#10;&#10;Description générée automatiquement">
            <a:extLst>
              <a:ext uri="{FF2B5EF4-FFF2-40B4-BE49-F238E27FC236}">
                <a16:creationId xmlns:a16="http://schemas.microsoft.com/office/drawing/2014/main" id="{66588D8C-9DF1-73AB-D8B1-69897F44BAFA}"/>
              </a:ext>
            </a:extLst>
          </p:cNvPr>
          <p:cNvPicPr>
            <a:picLocks noChangeAspect="1"/>
          </p:cNvPicPr>
          <p:nvPr/>
        </p:nvPicPr>
        <p:blipFill rotWithShape="1">
          <a:blip r:embed="rId7"/>
          <a:srcRect l="33468"/>
          <a:stretch/>
        </p:blipFill>
        <p:spPr>
          <a:xfrm>
            <a:off x="577510" y="95616"/>
            <a:ext cx="1598574" cy="1603707"/>
          </a:xfrm>
          <a:prstGeom prst="ellipse">
            <a:avLst/>
          </a:prstGeom>
        </p:spPr>
      </p:pic>
    </p:spTree>
    <p:extLst>
      <p:ext uri="{BB962C8B-B14F-4D97-AF65-F5344CB8AC3E}">
        <p14:creationId xmlns:p14="http://schemas.microsoft.com/office/powerpoint/2010/main" val="3514232554"/>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1276</TotalTime>
  <Words>431</Words>
  <Application>Microsoft Macintosh PowerPoint</Application>
  <PresentationFormat>Format A4 (210 x 297 mm)</PresentationFormat>
  <Paragraphs>43</Paragraphs>
  <Slides>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Calibri</vt:lpstr>
      <vt:lpstr>Calibri Light</vt:lpstr>
      <vt:lpstr>Century Gothic</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Axel Maille</dc:creator>
  <cp:lastModifiedBy>Axel Maille</cp:lastModifiedBy>
  <cp:revision>173</cp:revision>
  <cp:lastPrinted>2022-05-25T13:38:42Z</cp:lastPrinted>
  <dcterms:created xsi:type="dcterms:W3CDTF">2022-05-25T13:38:28Z</dcterms:created>
  <dcterms:modified xsi:type="dcterms:W3CDTF">2023-07-01T21:53:16Z</dcterms:modified>
</cp:coreProperties>
</file>