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60"/>
    <p:restoredTop sz="96327"/>
  </p:normalViewPr>
  <p:slideViewPr>
    <p:cSldViewPr snapToGrid="0" snapToObjects="1" showGuides="1">
      <p:cViewPr varScale="1">
        <p:scale>
          <a:sx n="144" d="100"/>
          <a:sy n="144" d="100"/>
        </p:scale>
        <p:origin x="6576" y="2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3176" y="0"/>
            <a:ext cx="2431225" cy="9906000"/>
          </a:xfrm>
          <a:prstGeom prst="rect">
            <a:avLst/>
          </a:prstGeom>
          <a:solidFill>
            <a:schemeClr val="accent2">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508076" y="0"/>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Marie-Laure  POWNER</a:t>
            </a:r>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516941" y="688964"/>
            <a:ext cx="4115325"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t>Chef de produit expérimentée avec 14 ans d'expérience dans le marketing et la gestion de produits</a:t>
            </a:r>
            <a:endParaRPr lang="fr-FR" sz="1400" dirty="0"/>
          </a:p>
        </p:txBody>
      </p:sp>
      <p:sp>
        <p:nvSpPr>
          <p:cNvPr id="8" name="Google Shape;61;p14">
            <a:extLst>
              <a:ext uri="{FF2B5EF4-FFF2-40B4-BE49-F238E27FC236}">
                <a16:creationId xmlns:a16="http://schemas.microsoft.com/office/drawing/2014/main" id="{8FE50E40-D2C0-7736-3371-99996FB4742D}"/>
              </a:ext>
            </a:extLst>
          </p:cNvPr>
          <p:cNvSpPr/>
          <p:nvPr/>
        </p:nvSpPr>
        <p:spPr>
          <a:xfrm>
            <a:off x="2579885" y="489994"/>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517091" y="1890083"/>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Professionnelle du marketing avec une expertise dans le développement de stratégies de produits et la gestion de projets. Excellentes compétences en matière de prise de décisions basées sur des données, d'analyse de marché et de leadership d'équipe. Passionnée par la création de produits innovants qui répondent aux besoins des clients.</a:t>
            </a: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498855" y="1447176"/>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506642" y="281111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506642" y="3268312"/>
            <a:ext cx="4142290" cy="19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Chef de produit senior</a:t>
            </a:r>
            <a:r>
              <a:rPr lang="fr-FR" sz="1050" dirty="0"/>
              <a:t>, Société Innov, Lyon (2015 - Présent)</a:t>
            </a:r>
          </a:p>
          <a:p>
            <a:pPr marL="171450" indent="-171450">
              <a:buFont typeface="Arial" panose="020B0604020202020204" pitchFamily="34" charset="0"/>
              <a:buChar char="•"/>
            </a:pPr>
            <a:r>
              <a:rPr lang="fr-FR" sz="1050" dirty="0"/>
              <a:t>Gestion de l'ensemble du cycle de vie de plusieurs produits technologiques, depuis l'idéation jusqu'à la mise sur le marché.</a:t>
            </a:r>
          </a:p>
          <a:p>
            <a:pPr marL="171450" indent="-171450">
              <a:buFont typeface="Arial" panose="020B0604020202020204" pitchFamily="34" charset="0"/>
              <a:buChar char="•"/>
            </a:pPr>
            <a:r>
              <a:rPr lang="fr-FR" sz="1050" dirty="0"/>
              <a:t>Collaboration étroite avec l'équipe d'ingénierie pour développer des produits répondant aux attentes des clients et aux tendances du marché.</a:t>
            </a:r>
          </a:p>
          <a:p>
            <a:pPr marL="171450" indent="-171450">
              <a:buFont typeface="Arial" panose="020B0604020202020204" pitchFamily="34" charset="0"/>
              <a:buChar char="•"/>
            </a:pPr>
            <a:r>
              <a:rPr lang="fr-FR" sz="1050" dirty="0"/>
              <a:t>Élaboration et mise en œuvre de stratégies de lancement de produits qui ont augmenté les ventes de 30% en moyenne par produit.</a:t>
            </a:r>
          </a:p>
          <a:p>
            <a:pPr marL="171450" indent="-171450">
              <a:buFont typeface="Arial" panose="020B0604020202020204" pitchFamily="34" charset="0"/>
              <a:buChar char="•"/>
            </a:pPr>
            <a:r>
              <a:rPr lang="fr-FR" sz="1050" dirty="0"/>
              <a:t>Suivi régulier des performances des produits à l'aide d'indicateurs clés de performance (KPI), avec des rapports périodiques à la direction.</a:t>
            </a:r>
          </a:p>
          <a:p>
            <a:pPr marL="171450" indent="-171450">
              <a:buFont typeface="Arial" panose="020B0604020202020204" pitchFamily="34" charset="0"/>
              <a:buChar char="•"/>
            </a:pPr>
            <a:r>
              <a:rPr lang="fr-FR" sz="1050" dirty="0"/>
              <a:t>Travail en étroite collaboration avec l'équipe de vente pour fournir des formations sur les produits et développer des supports marketing efficaces.</a:t>
            </a:r>
          </a:p>
          <a:p>
            <a:pPr marL="171450" indent="-171450">
              <a:buFont typeface="Arial" panose="020B0604020202020204" pitchFamily="34" charset="0"/>
              <a:buChar char="•"/>
            </a:pPr>
            <a:r>
              <a:rPr lang="fr-FR" sz="1050" dirty="0"/>
              <a:t>Réalisation d'études de marché et d'analyses de la concurrence pour orienter le développement de produits et la stratégie de prix.</a:t>
            </a:r>
          </a:p>
          <a:p>
            <a:pPr marL="171450" indent="-171450">
              <a:buFont typeface="Arial" panose="020B0604020202020204" pitchFamily="34" charset="0"/>
              <a:buChar char="•"/>
            </a:pPr>
            <a:r>
              <a:rPr lang="fr-FR" sz="1050" dirty="0"/>
              <a:t>Management d'une équipe de 5 chefs de produit juniors, en les formant et en les guidant pour atteindre les objectifs de l'équipe.</a:t>
            </a:r>
          </a:p>
          <a:p>
            <a:pPr marL="171450" indent="-171450">
              <a:buFont typeface="Arial" panose="020B0604020202020204" pitchFamily="34" charset="0"/>
              <a:buChar char="•"/>
            </a:pPr>
            <a:r>
              <a:rPr lang="fr-FR" sz="1050" dirty="0"/>
              <a:t>Pilotage du projet de refonte d'une ligne de produits phare, qui a conduit à une augmentation de 50% des ventes sur 2 ans.</a:t>
            </a:r>
          </a:p>
          <a:p>
            <a:pPr marL="171450" indent="-171450">
              <a:buFont typeface="Arial" panose="020B0604020202020204" pitchFamily="34" charset="0"/>
              <a:buChar char="•"/>
            </a:pPr>
            <a:endParaRPr lang="fr-FR" sz="1050" dirty="0"/>
          </a:p>
          <a:p>
            <a:r>
              <a:rPr lang="fr-FR" sz="1050" b="1" dirty="0"/>
              <a:t>Chef de produit</a:t>
            </a:r>
            <a:r>
              <a:rPr lang="fr-FR" sz="1050" dirty="0"/>
              <a:t>, Société ABC, Lyon (2007 - 2015)</a:t>
            </a:r>
          </a:p>
          <a:p>
            <a:pPr marL="171450" indent="-171450">
              <a:buFont typeface="Arial" panose="020B0604020202020204" pitchFamily="34" charset="0"/>
              <a:buChar char="•"/>
            </a:pPr>
            <a:r>
              <a:rPr lang="fr-FR" sz="1050" dirty="0"/>
              <a:t>Lancement de nouveaux produits</a:t>
            </a:r>
          </a:p>
          <a:p>
            <a:pPr marL="171450" indent="-171450">
              <a:buFont typeface="Arial" panose="020B0604020202020204" pitchFamily="34" charset="0"/>
              <a:buChar char="•"/>
            </a:pPr>
            <a:r>
              <a:rPr lang="fr-FR" sz="1050" dirty="0"/>
              <a:t>Gestion des relations avec les fournisseurs</a:t>
            </a:r>
          </a:p>
          <a:p>
            <a:pPr marL="171450" indent="-171450">
              <a:buFont typeface="Arial" panose="020B0604020202020204" pitchFamily="34" charset="0"/>
              <a:buChar char="•"/>
            </a:pPr>
            <a:r>
              <a:rPr lang="fr-FR" sz="1050" dirty="0"/>
              <a:t>Analyse des performances de produits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595014" y="1824797"/>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562560" y="3151756"/>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97723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57711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305328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33745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86504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64453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82546" y="4299196"/>
            <a:ext cx="214433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63829" y="4759343"/>
            <a:ext cx="2112046" cy="1349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Leadership</a:t>
            </a:r>
          </a:p>
          <a:p>
            <a:pPr marL="171450" indent="-171450">
              <a:buFont typeface="Arial" panose="020B0604020202020204" pitchFamily="34" charset="0"/>
              <a:buChar char="•"/>
            </a:pPr>
            <a:r>
              <a:rPr lang="fr-FR" sz="1050" dirty="0"/>
              <a:t>Sens de l'organisation</a:t>
            </a:r>
          </a:p>
          <a:p>
            <a:pPr marL="171450" indent="-171450">
              <a:buFont typeface="Arial" panose="020B0604020202020204" pitchFamily="34" charset="0"/>
              <a:buChar char="•"/>
            </a:pPr>
            <a:r>
              <a:rPr lang="fr-FR" sz="1050" dirty="0"/>
              <a:t>Esprit d'initiative</a:t>
            </a:r>
          </a:p>
          <a:p>
            <a:pPr marL="171450" indent="-171450">
              <a:buFont typeface="Arial" panose="020B0604020202020204" pitchFamily="34" charset="0"/>
              <a:buChar char="•"/>
            </a:pPr>
            <a:r>
              <a:rPr lang="fr-FR" sz="1050" dirty="0"/>
              <a:t>Capacité à travailler en équipe</a:t>
            </a:r>
          </a:p>
          <a:p>
            <a:pPr marL="171450" indent="-171450">
              <a:buFont typeface="Arial" panose="020B0604020202020204" pitchFamily="34" charset="0"/>
              <a:buChar char="•"/>
            </a:pPr>
            <a:r>
              <a:rPr lang="fr-FR" sz="1050" dirty="0"/>
              <a:t>Esprit analytique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32423" y="7446041"/>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2486050" y="8833840"/>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526556" y="916880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2498855" y="9265116"/>
            <a:ext cx="4069488" cy="572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b="1" dirty="0"/>
              <a:t>Master en Marketing</a:t>
            </a:r>
            <a:r>
              <a:rPr lang="fr-FR" sz="1000" dirty="0"/>
              <a:t>, HEC Paris (2007)</a:t>
            </a:r>
          </a:p>
          <a:p>
            <a:pPr marL="171450" indent="-171450">
              <a:buFont typeface="Arial" panose="020B0604020202020204" pitchFamily="34" charset="0"/>
              <a:buChar char="•"/>
            </a:pPr>
            <a:r>
              <a:rPr lang="fr-FR" sz="1000" b="1" dirty="0"/>
              <a:t>Licence en Gestion des entreprises</a:t>
            </a:r>
            <a:r>
              <a:rPr lang="fr-FR" sz="1000" dirty="0"/>
              <a:t>, Université Lyon III (2005)</a:t>
            </a: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2361783" y="23658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37620" y="5849219"/>
            <a:ext cx="2220422"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50025" y="6258656"/>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Français : langue maternelle</a:t>
            </a:r>
          </a:p>
          <a:p>
            <a:pPr marL="171450" indent="-171450">
              <a:buFont typeface="Arial" panose="020B0604020202020204" pitchFamily="34" charset="0"/>
              <a:buChar char="•"/>
            </a:pPr>
            <a:r>
              <a:rPr lang="fr-FR" sz="1050" dirty="0">
                <a:latin typeface="+mn-lt"/>
              </a:rPr>
              <a:t>Anglais : C1 (Cadre Européen Commun de Référence)</a:t>
            </a:r>
          </a:p>
          <a:p>
            <a:pPr marL="171450" indent="-171450">
              <a:buFont typeface="Arial" panose="020B0604020202020204" pitchFamily="34" charset="0"/>
              <a:buChar char="•"/>
            </a:pPr>
            <a:r>
              <a:rPr lang="fr-FR" sz="1050" dirty="0">
                <a:latin typeface="+mn-lt"/>
              </a:rPr>
              <a:t>Italien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541644" y="7921829"/>
            <a:ext cx="4051046" cy="7902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050" dirty="0"/>
              <a:t>Gestion de projets</a:t>
            </a:r>
          </a:p>
          <a:p>
            <a:pPr marL="171450" indent="-171450">
              <a:buFont typeface="Arial" panose="020B0604020202020204" pitchFamily="34" charset="0"/>
              <a:buChar char="•"/>
            </a:pPr>
            <a:r>
              <a:rPr lang="fr-FR" sz="1050" dirty="0"/>
              <a:t>Développement de stratégies de produits</a:t>
            </a:r>
          </a:p>
          <a:p>
            <a:pPr marL="171450" indent="-171450">
              <a:buFont typeface="Arial" panose="020B0604020202020204" pitchFamily="34" charset="0"/>
              <a:buChar char="•"/>
            </a:pPr>
            <a:r>
              <a:rPr lang="fr-FR" sz="1050" dirty="0"/>
              <a:t>Analyse de marché</a:t>
            </a:r>
          </a:p>
          <a:p>
            <a:pPr marL="171450" indent="-171450">
              <a:buFont typeface="Arial" panose="020B0604020202020204" pitchFamily="34" charset="0"/>
              <a:buChar char="•"/>
            </a:pPr>
            <a:r>
              <a:rPr lang="fr-FR" sz="1050" dirty="0"/>
              <a:t>Gestion de la relation client</a:t>
            </a:r>
          </a:p>
          <a:p>
            <a:pPr marL="171450" indent="-171450">
              <a:buFont typeface="Arial" panose="020B0604020202020204" pitchFamily="34" charset="0"/>
              <a:buChar char="•"/>
            </a:pPr>
            <a:r>
              <a:rPr lang="fr-FR" sz="1050" dirty="0"/>
              <a:t>Connaissance du processus de production</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591021" y="782794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80313" y="728611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150025" y="7664084"/>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Dégustation de vins</a:t>
            </a:r>
          </a:p>
          <a:p>
            <a:pPr marL="171450" indent="-171450">
              <a:buFont typeface="Arial" panose="020B0604020202020204" pitchFamily="34" charset="0"/>
              <a:buChar char="•"/>
            </a:pPr>
            <a:r>
              <a:rPr lang="fr-FR" sz="1050" dirty="0">
                <a:latin typeface="+mn-lt"/>
              </a:rPr>
              <a:t>Cuisine expérimentale</a:t>
            </a:r>
          </a:p>
          <a:p>
            <a:pPr marL="171450" indent="-171450">
              <a:buFont typeface="Arial" panose="020B0604020202020204" pitchFamily="34" charset="0"/>
              <a:buChar char="•"/>
            </a:pPr>
            <a:r>
              <a:rPr lang="fr-FR" sz="1050" dirty="0">
                <a:latin typeface="+mn-lt"/>
              </a:rPr>
              <a:t>Voyages culinaires</a:t>
            </a:r>
          </a:p>
        </p:txBody>
      </p:sp>
      <p:pic>
        <p:nvPicPr>
          <p:cNvPr id="26" name="Image 25" descr="Une image contenant personne, habits, Visage humain, Blazer&#10;&#10;Description générée automatiquement">
            <a:extLst>
              <a:ext uri="{FF2B5EF4-FFF2-40B4-BE49-F238E27FC236}">
                <a16:creationId xmlns:a16="http://schemas.microsoft.com/office/drawing/2014/main" id="{4D3F7148-4F39-DA7F-891A-CC79FBFD0BA9}"/>
              </a:ext>
            </a:extLst>
          </p:cNvPr>
          <p:cNvPicPr>
            <a:picLocks noChangeAspect="1"/>
          </p:cNvPicPr>
          <p:nvPr/>
        </p:nvPicPr>
        <p:blipFill rotWithShape="1">
          <a:blip r:embed="rId7"/>
          <a:srcRect l="24734" r="8549"/>
          <a:stretch/>
        </p:blipFill>
        <p:spPr>
          <a:xfrm>
            <a:off x="180313" y="255519"/>
            <a:ext cx="2132583" cy="2133501"/>
          </a:xfrm>
          <a:prstGeom prst="ellipse">
            <a:avLst/>
          </a:prstGeom>
          <a:ln w="57150">
            <a:solidFill>
              <a:schemeClr val="accent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640</TotalTime>
  <Words>703</Words>
  <Application>Microsoft Macintosh PowerPoint</Application>
  <PresentationFormat>Format A4 (210 x 297 mm)</PresentationFormat>
  <Paragraphs>87</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130</cp:revision>
  <cp:lastPrinted>2022-05-25T13:38:42Z</cp:lastPrinted>
  <dcterms:created xsi:type="dcterms:W3CDTF">2022-05-25T13:38:28Z</dcterms:created>
  <dcterms:modified xsi:type="dcterms:W3CDTF">2023-05-30T15:50:21Z</dcterms:modified>
</cp:coreProperties>
</file>