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268"/>
    <p:restoredTop sz="96327"/>
  </p:normalViewPr>
  <p:slideViewPr>
    <p:cSldViewPr snapToGrid="0" snapToObjects="1" showGuides="1">
      <p:cViewPr>
        <p:scale>
          <a:sx n="95" d="100"/>
          <a:sy n="95" d="100"/>
        </p:scale>
        <p:origin x="968" y="76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07/08/2022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07/08/2022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07/08/2022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07/08/2022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07/08/2022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07/08/2022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07/08/2022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07/08/2022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07/08/2022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07/08/2022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07/08/2022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07/08/2022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4462" y="0"/>
            <a:ext cx="2552700" cy="9905994"/>
          </a:xfrm>
          <a:prstGeom prst="rect">
            <a:avLst/>
          </a:prstGeom>
          <a:solidFill>
            <a:schemeClr val="accent2">
              <a:alpha val="9019"/>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9201" y="92791"/>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a:t>Jean </a:t>
            </a:r>
            <a:r>
              <a:rPr lang="fr-FR" sz="2800" b="1" dirty="0"/>
              <a:t>DELACOM</a:t>
            </a:r>
            <a:br>
              <a:rPr lang="fr-FR" sz="2800" dirty="0"/>
            </a:b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02439" y="882626"/>
            <a:ext cx="4201184" cy="915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Chargé de communication et Marketing pour grands comptes (8 années d'expérience)</a:t>
            </a:r>
          </a:p>
          <a:p>
            <a:br>
              <a:rPr lang="fr-FR" dirty="0"/>
            </a:br>
            <a:br>
              <a:rPr lang="fr-FR" dirty="0"/>
            </a:br>
            <a:endParaRPr lang="fr-FR" sz="1400" b="1"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36649" y="586133"/>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96915" y="2468900"/>
            <a:ext cx="4010235" cy="120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Je suis à la recherche d’un nouveau challenge dans ma carrière, après plusieurs années passées à m’occuper de la communication d’entreprises, notamment du CAC 40, dans lesquelles j’ai affronté des crises et pour lesquelles je ressorts grandis avec la satisfaction du travail accompli. Mon objectif est de mettre au premier plan la communication de l’entreprise.</a:t>
            </a:r>
          </a:p>
          <a:p>
            <a:br>
              <a:rPr lang="fr-FR" sz="1100" dirty="0"/>
            </a:br>
            <a:br>
              <a:rPr lang="fr-FR" sz="1100" dirty="0"/>
            </a:br>
            <a:endParaRPr kumimoji="0" lang="fr-FR" altLang="fr-FR" sz="110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19797" y="2007713"/>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96915" y="3758408"/>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67578" y="4163031"/>
            <a:ext cx="4249771" cy="5154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b="1" dirty="0"/>
              <a:t>12/2017 – 01/2020 :  Chargé de communication interne chez Orange à Paris 15</a:t>
            </a:r>
          </a:p>
          <a:p>
            <a:pPr marL="171450" indent="-171450">
              <a:buFont typeface="Arial" panose="020B0604020202020204" pitchFamily="34" charset="0"/>
              <a:buChar char="•"/>
            </a:pPr>
            <a:r>
              <a:rPr lang="fr-FR" sz="1050" dirty="0"/>
              <a:t>Conception et rédaction des articles pour le public, basé sur leur historique de navigation</a:t>
            </a:r>
          </a:p>
          <a:p>
            <a:pPr marL="171450" indent="-171450">
              <a:buFont typeface="Arial" panose="020B0604020202020204" pitchFamily="34" charset="0"/>
              <a:buChar char="•"/>
            </a:pPr>
            <a:r>
              <a:rPr lang="fr-FR" sz="1050" dirty="0"/>
              <a:t>Réalisation de vidéos/ interview : script, tournage et montage.</a:t>
            </a:r>
          </a:p>
          <a:p>
            <a:pPr marL="171450" indent="-171450">
              <a:buFont typeface="Arial" panose="020B0604020202020204" pitchFamily="34" charset="0"/>
              <a:buChar char="•"/>
            </a:pPr>
            <a:r>
              <a:rPr lang="fr-FR" sz="1050" dirty="0"/>
              <a:t>Animation du réseau social interne.</a:t>
            </a:r>
          </a:p>
          <a:p>
            <a:endParaRPr lang="fr-FR" sz="1050" dirty="0"/>
          </a:p>
          <a:p>
            <a:r>
              <a:rPr lang="fr-FR" sz="1050" b="1" dirty="0"/>
              <a:t>07/2014 – 11/2017 : Chef de projet Marketing Grands Comptes pour le groupe LVMH</a:t>
            </a:r>
          </a:p>
          <a:p>
            <a:pPr marL="171450" indent="-171450">
              <a:buFont typeface="Arial" panose="020B0604020202020204" pitchFamily="34" charset="0"/>
              <a:buChar char="•"/>
            </a:pPr>
            <a:r>
              <a:rPr lang="fr-FR" sz="1050" dirty="0"/>
              <a:t>Mise en place de plan de marketing pour le recrutement à destination des jeunes </a:t>
            </a:r>
            <a:r>
              <a:rPr lang="fr-FR" sz="1050" dirty="0" err="1"/>
              <a:t>diplomés</a:t>
            </a:r>
            <a:r>
              <a:rPr lang="fr-FR" sz="1050" dirty="0"/>
              <a:t> et création de campagne de mailings à destination des clients.</a:t>
            </a:r>
          </a:p>
          <a:p>
            <a:pPr marL="171450" indent="-171450">
              <a:buFont typeface="Arial" panose="020B0604020202020204" pitchFamily="34" charset="0"/>
              <a:buChar char="•"/>
            </a:pPr>
            <a:r>
              <a:rPr lang="fr-FR" sz="1050" dirty="0"/>
              <a:t>Gestion des relations avec les clients les plus fidèles (proposition d’offres tarifaires, suivi des installations et réclamations)</a:t>
            </a:r>
          </a:p>
          <a:p>
            <a:pPr marL="171450" indent="-171450">
              <a:buFont typeface="Arial" panose="020B0604020202020204" pitchFamily="34" charset="0"/>
              <a:buChar char="•"/>
            </a:pPr>
            <a:r>
              <a:rPr lang="fr-FR" sz="1050" dirty="0"/>
              <a:t>Recueil des besoins auprès des entités marketing</a:t>
            </a:r>
          </a:p>
          <a:p>
            <a:pPr marL="171450" indent="-171450">
              <a:buFont typeface="Arial" panose="020B0604020202020204" pitchFamily="34" charset="0"/>
              <a:buChar char="•"/>
            </a:pPr>
            <a:r>
              <a:rPr lang="fr-FR" sz="1050" dirty="0"/>
              <a:t>Élaboration des recommandations et briefing des agences pour assurer le relais Marketing Direct des lancements d'offres de SFR auprès de son parc d’abonnés</a:t>
            </a:r>
          </a:p>
          <a:p>
            <a:pPr marL="171450" indent="-171450">
              <a:buFont typeface="Arial" panose="020B0604020202020204" pitchFamily="34" charset="0"/>
              <a:buChar char="•"/>
            </a:pPr>
            <a:r>
              <a:rPr lang="fr-FR" sz="1050" dirty="0"/>
              <a:t>Suivi de réalisation des campagnes sur différents supports (mailings, e-mailings, SMS, MMS, dépôts de messages vocaux)</a:t>
            </a:r>
          </a:p>
          <a:p>
            <a:pPr marL="171450" indent="-171450">
              <a:buFont typeface="Arial" panose="020B0604020202020204" pitchFamily="34" charset="0"/>
              <a:buChar char="•"/>
            </a:pPr>
            <a:r>
              <a:rPr lang="fr-FR" sz="1050" dirty="0"/>
              <a:t>Suivi du budget</a:t>
            </a:r>
          </a:p>
          <a:p>
            <a:pPr marL="171450" indent="-171450">
              <a:buFont typeface="Arial" panose="020B0604020202020204" pitchFamily="34" charset="0"/>
              <a:buChar char="•"/>
            </a:pPr>
            <a:r>
              <a:rPr lang="fr-FR" sz="1050" dirty="0"/>
              <a:t>Animation de </a:t>
            </a:r>
            <a:r>
              <a:rPr lang="fr-FR" sz="1050" dirty="0" err="1"/>
              <a:t>debats</a:t>
            </a:r>
            <a:endParaRPr lang="fr-FR" sz="1050" dirty="0"/>
          </a:p>
          <a:p>
            <a:endParaRPr lang="fr-FR" sz="1050" dirty="0"/>
          </a:p>
          <a:p>
            <a:r>
              <a:rPr lang="fr-FR" sz="1050" b="1" dirty="0"/>
              <a:t>04/2011 – 06/2014 : Chargé de communication à la RATP à Paris 8</a:t>
            </a:r>
            <a:r>
              <a:rPr lang="fr-FR" sz="1050" b="1" baseline="30000" dirty="0"/>
              <a:t>ème</a:t>
            </a:r>
            <a:endParaRPr lang="fr-FR" sz="1050" b="1" dirty="0"/>
          </a:p>
          <a:p>
            <a:pPr marL="171450" indent="-171450">
              <a:buFont typeface="Arial" panose="020B0604020202020204" pitchFamily="34" charset="0"/>
              <a:buChar char="•"/>
            </a:pPr>
            <a:r>
              <a:rPr lang="fr-FR" sz="1050" dirty="0"/>
              <a:t>Renforcement de la communication digitale de l’entreprise sur les réseaux sociaux </a:t>
            </a:r>
            <a:r>
              <a:rPr lang="fr-FR" sz="1050" dirty="0" err="1"/>
              <a:t>Linkedin</a:t>
            </a:r>
            <a:r>
              <a:rPr lang="fr-FR" sz="1050" dirty="0"/>
              <a:t>, Facebook et Twitter</a:t>
            </a:r>
          </a:p>
          <a:p>
            <a:pPr marL="171450" indent="-171450">
              <a:buFont typeface="Arial" panose="020B0604020202020204" pitchFamily="34" charset="0"/>
              <a:buChar char="•"/>
            </a:pPr>
            <a:r>
              <a:rPr lang="fr-FR" sz="1050" dirty="0"/>
              <a:t>Création d’un extranet avec les avantages négociés pour les salariés</a:t>
            </a:r>
          </a:p>
          <a:p>
            <a:pPr marL="171450" indent="-171450">
              <a:buFont typeface="Arial" panose="020B0604020202020204" pitchFamily="34" charset="0"/>
              <a:buChar char="•"/>
            </a:pPr>
            <a:r>
              <a:rPr lang="fr-FR" sz="1050" dirty="0"/>
              <a:t>Coordination transverse des différents interlocuteurs externes (agences en charge des créations, prestataires techniques) et internes (Marketing, Fabrication, Juridique, Marque)</a:t>
            </a:r>
          </a:p>
          <a:p>
            <a:pPr marL="171450" indent="-171450">
              <a:buFont typeface="Arial" panose="020B0604020202020204" pitchFamily="34" charset="0"/>
              <a:buChar char="•"/>
            </a:pPr>
            <a:r>
              <a:rPr lang="fr-FR" sz="1050" dirty="0"/>
              <a:t>Veille concurrentielle</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67081" y="2339098"/>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31455" y="4123994"/>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47871" y="2732810"/>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601867" y="3337453"/>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16038" y="2769776"/>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34357" y="3096822"/>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38291" y="3625281"/>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484275" y="2307664"/>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426399" y="5689560"/>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496438" y="6128849"/>
            <a:ext cx="2341563" cy="10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Gestion de projet, </a:t>
            </a:r>
          </a:p>
          <a:p>
            <a:pPr marL="171450" indent="-171450">
              <a:buFont typeface="Arial" panose="020B0604020202020204" pitchFamily="34" charset="0"/>
              <a:buChar char="•"/>
            </a:pPr>
            <a:r>
              <a:rPr lang="fr-FR" sz="1100" dirty="0"/>
              <a:t>Leadership</a:t>
            </a:r>
          </a:p>
          <a:p>
            <a:pPr marL="171450" indent="-171450">
              <a:buFont typeface="Arial" panose="020B0604020202020204" pitchFamily="34" charset="0"/>
              <a:buChar char="•"/>
            </a:pPr>
            <a:r>
              <a:rPr lang="fr-FR" sz="1100" dirty="0"/>
              <a:t>Microsoft Office 365</a:t>
            </a:r>
          </a:p>
          <a:p>
            <a:pPr marL="171450" indent="-171450">
              <a:buFont typeface="Arial" panose="020B0604020202020204" pitchFamily="34" charset="0"/>
              <a:buChar char="•"/>
            </a:pPr>
            <a:r>
              <a:rPr lang="fr-FR" sz="1100" dirty="0"/>
              <a:t>Gestion de crises, </a:t>
            </a:r>
          </a:p>
          <a:p>
            <a:pPr marL="171450" indent="-171450">
              <a:buFont typeface="Arial" panose="020B0604020202020204" pitchFamily="34" charset="0"/>
              <a:buChar char="•"/>
            </a:pPr>
            <a:r>
              <a:rPr lang="fr-FR" sz="1100" dirty="0"/>
              <a:t>Débat d’idées,</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456038" y="7111883"/>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441473" y="7505103"/>
            <a:ext cx="2341562" cy="914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Créatif</a:t>
            </a:r>
          </a:p>
          <a:p>
            <a:pPr marL="171450" indent="-171450">
              <a:buFont typeface="Arial" panose="020B0604020202020204" pitchFamily="34" charset="0"/>
              <a:buChar char="•"/>
            </a:pPr>
            <a:r>
              <a:rPr lang="fr-FR" sz="1100" dirty="0"/>
              <a:t>Curieux</a:t>
            </a:r>
          </a:p>
          <a:p>
            <a:pPr marL="171450" indent="-171450">
              <a:buFont typeface="Arial" panose="020B0604020202020204" pitchFamily="34" charset="0"/>
              <a:buChar char="•"/>
            </a:pPr>
            <a:r>
              <a:rPr lang="fr-FR" sz="1100" dirty="0"/>
              <a:t>Organisé</a:t>
            </a:r>
          </a:p>
          <a:p>
            <a:pPr marL="171450" indent="-171450">
              <a:buFont typeface="Arial" panose="020B0604020202020204" pitchFamily="34" charset="0"/>
              <a:buChar char="•"/>
            </a:pPr>
            <a:r>
              <a:rPr lang="fr-FR" sz="1100" dirty="0"/>
              <a:t>Esprit d’équipe</a:t>
            </a:r>
          </a:p>
          <a:p>
            <a:pPr marL="171450" indent="-171450">
              <a:buFont typeface="Arial" panose="020B0604020202020204" pitchFamily="34" charset="0"/>
              <a:buChar char="•"/>
            </a:pPr>
            <a:r>
              <a:rPr lang="fr-FR" sz="1100" dirty="0"/>
              <a:t>Rigoureux</a:t>
            </a:r>
          </a:p>
        </p:txBody>
      </p:sp>
      <p:sp>
        <p:nvSpPr>
          <p:cNvPr id="72" name="Zone de texte 26">
            <a:extLst>
              <a:ext uri="{FF2B5EF4-FFF2-40B4-BE49-F238E27FC236}">
                <a16:creationId xmlns:a16="http://schemas.microsoft.com/office/drawing/2014/main" id="{D788481A-6149-C36E-8B50-D6862977B99D}"/>
              </a:ext>
            </a:extLst>
          </p:cNvPr>
          <p:cNvSpPr txBox="1">
            <a:spLocks noChangeArrowheads="1"/>
          </p:cNvSpPr>
          <p:nvPr/>
        </p:nvSpPr>
        <p:spPr bwMode="auto">
          <a:xfrm>
            <a:off x="4426399" y="8547469"/>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3" name="Zone de texte 27">
            <a:extLst>
              <a:ext uri="{FF2B5EF4-FFF2-40B4-BE49-F238E27FC236}">
                <a16:creationId xmlns:a16="http://schemas.microsoft.com/office/drawing/2014/main" id="{9215CD3D-40CF-B0D8-6768-30E93CE40C9E}"/>
              </a:ext>
            </a:extLst>
          </p:cNvPr>
          <p:cNvSpPr txBox="1">
            <a:spLocks noChangeArrowheads="1"/>
          </p:cNvSpPr>
          <p:nvPr/>
        </p:nvSpPr>
        <p:spPr bwMode="auto">
          <a:xfrm>
            <a:off x="4360357" y="8998949"/>
            <a:ext cx="2341562" cy="901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285750" indent="-285750">
              <a:buFont typeface="Arial" panose="020B0604020202020204" pitchFamily="34" charset="0"/>
              <a:buChar char="•"/>
            </a:pPr>
            <a:r>
              <a:rPr lang="fr-FR" sz="1100" dirty="0"/>
              <a:t>Anglais : Niveau A1</a:t>
            </a:r>
          </a:p>
          <a:p>
            <a:pPr marL="285750" indent="-285750">
              <a:buFont typeface="Arial" panose="020B0604020202020204" pitchFamily="34" charset="0"/>
              <a:buChar char="•"/>
            </a:pPr>
            <a:r>
              <a:rPr lang="fr-FR" sz="1100" dirty="0"/>
              <a:t>Allemand : Niveau B2</a:t>
            </a:r>
          </a:p>
          <a:p>
            <a:pPr marL="285750" indent="-285750">
              <a:buFont typeface="Arial" panose="020B0604020202020204" pitchFamily="34" charset="0"/>
              <a:buChar char="•"/>
            </a:pPr>
            <a:r>
              <a:rPr lang="fr-FR" sz="1100" dirty="0"/>
              <a:t>Français : Languie maternelle</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4484275" y="4002615"/>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4496438" y="4352177"/>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75" name="Zone de texte 31">
            <a:extLst>
              <a:ext uri="{FF2B5EF4-FFF2-40B4-BE49-F238E27FC236}">
                <a16:creationId xmlns:a16="http://schemas.microsoft.com/office/drawing/2014/main" id="{93C0B2C6-B34A-49AF-B564-B8724810DCE7}"/>
              </a:ext>
            </a:extLst>
          </p:cNvPr>
          <p:cNvSpPr txBox="1">
            <a:spLocks noChangeArrowheads="1"/>
          </p:cNvSpPr>
          <p:nvPr/>
        </p:nvSpPr>
        <p:spPr bwMode="auto">
          <a:xfrm>
            <a:off x="4476104" y="4395835"/>
            <a:ext cx="2341563" cy="1301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100" b="1" dirty="0">
                <a:latin typeface="Calibri" panose="020F0502020204030204" pitchFamily="34" charset="0"/>
                <a:cs typeface="Calibri" panose="020F0502020204030204" pitchFamily="34" charset="0"/>
              </a:rPr>
              <a:t>02/2011 : Master ESJ Lille à l’Ecole de journalisme </a:t>
            </a:r>
            <a:r>
              <a:rPr lang="fr-FR" sz="1100" dirty="0">
                <a:latin typeface="Calibri" panose="020F0502020204030204" pitchFamily="34" charset="0"/>
                <a:cs typeface="Calibri" panose="020F0502020204030204" pitchFamily="34" charset="0"/>
              </a:rPr>
              <a:t>ESJ de Lille</a:t>
            </a:r>
          </a:p>
          <a:p>
            <a:pPr marL="171450" indent="-171450">
              <a:buFont typeface="Arial" panose="020B0604020202020204" pitchFamily="34" charset="0"/>
              <a:buChar char="•"/>
            </a:pPr>
            <a:endParaRPr lang="fr-FR" sz="1100" b="1"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fr-FR" sz="1100" b="1" dirty="0">
                <a:latin typeface="Calibri" panose="020F0502020204030204" pitchFamily="34" charset="0"/>
                <a:cs typeface="Calibri" panose="020F0502020204030204" pitchFamily="34" charset="0"/>
              </a:rPr>
              <a:t>01/2009 : BTS Communication à Sup de Pub - </a:t>
            </a:r>
            <a:r>
              <a:rPr lang="fr-FR" sz="1100" dirty="0">
                <a:latin typeface="Calibri" panose="020F0502020204030204" pitchFamily="34" charset="0"/>
                <a:cs typeface="Calibri" panose="020F0502020204030204" pitchFamily="34" charset="0"/>
              </a:rPr>
              <a:t>Groupe INSEEC au Campus Eiffel de Paris 15</a:t>
            </a:r>
          </a:p>
        </p:txBody>
      </p: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4569863" y="2653260"/>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4516435" y="6043497"/>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4511987" y="7475858"/>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7" name="Conector recto 36">
            <a:extLst>
              <a:ext uri="{FF2B5EF4-FFF2-40B4-BE49-F238E27FC236}">
                <a16:creationId xmlns:a16="http://schemas.microsoft.com/office/drawing/2014/main" id="{C4F82F1A-9E69-D0C8-45B6-D4434DF65A62}"/>
              </a:ext>
            </a:extLst>
          </p:cNvPr>
          <p:cNvCxnSpPr>
            <a:cxnSpLocks/>
          </p:cNvCxnSpPr>
          <p:nvPr/>
        </p:nvCxnSpPr>
        <p:spPr>
          <a:xfrm>
            <a:off x="4511987" y="8919043"/>
            <a:ext cx="2255975" cy="0"/>
          </a:xfrm>
          <a:prstGeom prst="line">
            <a:avLst/>
          </a:prstGeom>
          <a:ln/>
        </p:spPr>
        <p:style>
          <a:lnRef idx="2">
            <a:schemeClr val="dk1"/>
          </a:lnRef>
          <a:fillRef idx="0">
            <a:schemeClr val="dk1"/>
          </a:fillRef>
          <a:effectRef idx="1">
            <a:schemeClr val="dk1"/>
          </a:effectRef>
          <a:fontRef idx="minor">
            <a:schemeClr val="tx1"/>
          </a:fontRef>
        </p:style>
      </p:cxnSp>
      <p:pic>
        <p:nvPicPr>
          <p:cNvPr id="4" name="Image 3" descr="Une image contenant personne, bâtiment, homme, extérieur&#10;&#10;Description générée automatiquement">
            <a:extLst>
              <a:ext uri="{FF2B5EF4-FFF2-40B4-BE49-F238E27FC236}">
                <a16:creationId xmlns:a16="http://schemas.microsoft.com/office/drawing/2014/main" id="{0EB3A2C5-FA59-B45A-CCC3-69543E050CFB}"/>
              </a:ext>
            </a:extLst>
          </p:cNvPr>
          <p:cNvPicPr>
            <a:picLocks noChangeAspect="1"/>
          </p:cNvPicPr>
          <p:nvPr/>
        </p:nvPicPr>
        <p:blipFill rotWithShape="1">
          <a:blip r:embed="rId7"/>
          <a:srcRect r="34285"/>
          <a:stretch/>
        </p:blipFill>
        <p:spPr>
          <a:xfrm>
            <a:off x="4541431" y="105310"/>
            <a:ext cx="2146881" cy="2180526"/>
          </a:xfrm>
          <a:prstGeom prst="ellipse">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808</TotalTime>
  <Words>410</Words>
  <Application>Microsoft Macintosh PowerPoint</Application>
  <PresentationFormat>Format A4 (210 x 297 mm)</PresentationFormat>
  <Paragraphs>53</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35</cp:revision>
  <cp:lastPrinted>2022-05-25T13:38:42Z</cp:lastPrinted>
  <dcterms:created xsi:type="dcterms:W3CDTF">2022-05-25T13:38:28Z</dcterms:created>
  <dcterms:modified xsi:type="dcterms:W3CDTF">2022-08-07T16:29:37Z</dcterms:modified>
</cp:coreProperties>
</file>