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5"/>
    <p:restoredTop sz="96327"/>
  </p:normalViewPr>
  <p:slideViewPr>
    <p:cSldViewPr snapToGrid="0">
      <p:cViewPr>
        <p:scale>
          <a:sx n="174" d="100"/>
          <a:sy n="174" d="100"/>
        </p:scale>
        <p:origin x="1496" y="-3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1CDD-F4B4-3A4A-BC74-E89B53BFD085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62F3B-3D97-A445-9438-7E2B3BAF0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24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Fonts:</a:t>
            </a:r>
          </a:p>
          <a:p>
            <a:r>
              <a:rPr lang="en-SG" dirty="0"/>
              <a:t>Header</a:t>
            </a:r>
            <a:r>
              <a:rPr lang="en-SG" baseline="0" dirty="0"/>
              <a:t> – </a:t>
            </a:r>
            <a:r>
              <a:rPr lang="en-SG" baseline="0" dirty="0" err="1"/>
              <a:t>Roboto</a:t>
            </a:r>
            <a:r>
              <a:rPr lang="en-SG" baseline="0" dirty="0"/>
              <a:t> Condensed Bold</a:t>
            </a:r>
          </a:p>
          <a:p>
            <a:r>
              <a:rPr lang="en-SG" baseline="0" dirty="0"/>
              <a:t>Sub headings – Georgia Bold</a:t>
            </a:r>
          </a:p>
          <a:p>
            <a:r>
              <a:rPr lang="en-SG" baseline="0" dirty="0"/>
              <a:t>Text - Georgia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C9BA-6F2F-4BE8-9CC5-483EB1586FD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242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98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9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38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98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32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99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36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49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13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88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18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7CC324C-9D54-A7D7-DD80-AC1E7259AEEC}"/>
              </a:ext>
            </a:extLst>
          </p:cNvPr>
          <p:cNvSpPr/>
          <p:nvPr/>
        </p:nvSpPr>
        <p:spPr>
          <a:xfrm>
            <a:off x="-14777" y="0"/>
            <a:ext cx="2871259" cy="106936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4993" y="1950618"/>
            <a:ext cx="2794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latin typeface="Roboto Condensed Bold" panose="02000000000000000000" pitchFamily="2" charset="0"/>
                <a:ea typeface="Roboto Condensed Bold" panose="02000000000000000000" pitchFamily="2" charset="0"/>
              </a:rPr>
              <a:t>Mathieu </a:t>
            </a:r>
            <a:br>
              <a:rPr lang="en-SG" sz="4000" dirty="0">
                <a:latin typeface="Roboto Condensed Bold" panose="02000000000000000000" pitchFamily="2" charset="0"/>
                <a:ea typeface="Roboto Condensed Bold" panose="02000000000000000000" pitchFamily="2" charset="0"/>
              </a:rPr>
            </a:br>
            <a:r>
              <a:rPr lang="en-SG" sz="4000" dirty="0">
                <a:latin typeface="Roboto Condensed Bold" panose="02000000000000000000" pitchFamily="2" charset="0"/>
                <a:ea typeface="Roboto Condensed Bold" panose="02000000000000000000" pitchFamily="2" charset="0"/>
              </a:rPr>
              <a:t>LEFEVRE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773" y="4501346"/>
            <a:ext cx="2774601" cy="2044779"/>
            <a:chOff x="82052" y="4197722"/>
            <a:chExt cx="2144229" cy="1894494"/>
          </a:xfrm>
        </p:grpSpPr>
        <p:sp>
          <p:nvSpPr>
            <p:cNvPr id="7" name="TextBox 6"/>
            <p:cNvSpPr txBox="1"/>
            <p:nvPr/>
          </p:nvSpPr>
          <p:spPr>
            <a:xfrm>
              <a:off x="82052" y="4197722"/>
              <a:ext cx="2144229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PROFIL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052" y="4637921"/>
              <a:ext cx="2102476" cy="1454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Auxiliaire ambulancier spécialisé dans les urgences pédiatriques avec 5 ans d'expérience dans le transport sanitaire. Expert dans la prise en charge des enfants lors des interventions urgentes, j'allie savoir-faire technique et qualités humaines pour garantir la sécurité et le bien-être des patients.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7659" y="6931156"/>
            <a:ext cx="2652686" cy="1901526"/>
            <a:chOff x="0" y="7999217"/>
            <a:chExt cx="2338658" cy="1761771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217"/>
              <a:ext cx="2338658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CONTACT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36" y="8439289"/>
              <a:ext cx="1649950" cy="1321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87" dirty="0"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(0033) 1 02 03 04 05</a:t>
              </a:r>
            </a:p>
            <a:p>
              <a:pPr>
                <a:lnSpc>
                  <a:spcPct val="150000"/>
                </a:lnSpc>
              </a:pPr>
              <a:r>
                <a:rPr lang="en-SG" sz="1187" dirty="0" err="1"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monemail@mail.com</a:t>
              </a:r>
              <a:endParaRPr lang="en-SG" sz="1187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87" dirty="0"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20 rue de la </a:t>
              </a:r>
              <a:r>
                <a:rPr lang="en-SG" sz="1187" dirty="0" err="1"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br>
                <a:rPr lang="en-SG" sz="1187" dirty="0"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n-SG" sz="1187" dirty="0"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75012 Paris</a:t>
              </a:r>
            </a:p>
            <a:p>
              <a:pPr marL="185046" indent="-185046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endParaRPr lang="en-SG" sz="1187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225841" y="3271278"/>
            <a:ext cx="2343973" cy="0"/>
          </a:xfrm>
          <a:prstGeom prst="line">
            <a:avLst/>
          </a:prstGeom>
          <a:ln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phone icon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36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94" y="7527729"/>
            <a:ext cx="362139" cy="190122"/>
          </a:xfrm>
          <a:prstGeom prst="rect">
            <a:avLst/>
          </a:prstGeom>
          <a:noFill/>
        </p:spPr>
      </p:pic>
      <p:pic>
        <p:nvPicPr>
          <p:cNvPr id="1030" name="Picture 6" descr="Image result for email icon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79" y="7820798"/>
            <a:ext cx="171169" cy="122243"/>
          </a:xfrm>
          <a:prstGeom prst="rect">
            <a:avLst/>
          </a:prstGeom>
          <a:noFill/>
        </p:spPr>
      </p:pic>
      <p:pic>
        <p:nvPicPr>
          <p:cNvPr id="1036" name="Picture 12" descr="Image result for address icon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49" y="8095745"/>
            <a:ext cx="158026" cy="201648"/>
          </a:xfrm>
          <a:prstGeom prst="rect">
            <a:avLst/>
          </a:prstGeom>
          <a:noFill/>
        </p:spPr>
      </p:pic>
      <p:grpSp>
        <p:nvGrpSpPr>
          <p:cNvPr id="27" name="Group 26"/>
          <p:cNvGrpSpPr/>
          <p:nvPr/>
        </p:nvGrpSpPr>
        <p:grpSpPr>
          <a:xfrm>
            <a:off x="2911629" y="777328"/>
            <a:ext cx="4403571" cy="2439545"/>
            <a:chOff x="2950179" y="895262"/>
            <a:chExt cx="3768347" cy="2260246"/>
          </a:xfrm>
        </p:grpSpPr>
        <p:sp>
          <p:nvSpPr>
            <p:cNvPr id="30" name="TextBox 29"/>
            <p:cNvSpPr txBox="1"/>
            <p:nvPr/>
          </p:nvSpPr>
          <p:spPr>
            <a:xfrm>
              <a:off x="2950179" y="1133030"/>
              <a:ext cx="2710392" cy="25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Ambulances Saint-Louis, Paris — 2019-2023</a:t>
              </a:r>
              <a:endParaRPr lang="en-SG" sz="1187" dirty="0">
                <a:latin typeface="Georgia" panose="02040502050405020303" pitchFamily="18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950179" y="895262"/>
              <a:ext cx="3768347" cy="2260246"/>
              <a:chOff x="2950179" y="895262"/>
              <a:chExt cx="3768347" cy="2260246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950179" y="895262"/>
                <a:ext cx="3693502" cy="31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Auxiliaire Ambulancier spécialisé en Pédiatrie</a:t>
                </a:r>
                <a:endParaRPr lang="en-SG" sz="1511" b="1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950179" y="1501604"/>
                <a:ext cx="3768347" cy="1653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Transport et prise en charge des enfants lors des interventions urgentes et des transferts inter-hospitaliers.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Collaboration étroite avec les équipes médicales pour assurer une prise en charge adaptée à chaque patient.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Maintenance régulière du matériel médical et vérification des équipements à bord.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Formation continue des nouveaux arrivants et des stagiaires sur les spécificités du transport pédiatrique.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Participation active aux sessions de simulation pour parfaire les techniques d'intervention.</a:t>
                </a: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2911629" y="273798"/>
            <a:ext cx="4403569" cy="437909"/>
            <a:chOff x="2950179" y="428741"/>
            <a:chExt cx="3494164" cy="405724"/>
          </a:xfrm>
        </p:grpSpPr>
        <p:grpSp>
          <p:nvGrpSpPr>
            <p:cNvPr id="24" name="Group 23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950179" y="465133"/>
                <a:ext cx="298589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EXPERIENCE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976014" y="7326988"/>
            <a:ext cx="4310031" cy="437909"/>
            <a:chOff x="2955100" y="428741"/>
            <a:chExt cx="3489243" cy="405724"/>
          </a:xfrm>
        </p:grpSpPr>
        <p:grpSp>
          <p:nvGrpSpPr>
            <p:cNvPr id="51" name="Group 50"/>
            <p:cNvGrpSpPr/>
            <p:nvPr/>
          </p:nvGrpSpPr>
          <p:grpSpPr>
            <a:xfrm>
              <a:off x="2955100" y="465133"/>
              <a:ext cx="3489243" cy="369332"/>
              <a:chOff x="2955100" y="465133"/>
              <a:chExt cx="3489243" cy="369332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955100" y="465133"/>
                <a:ext cx="2240924" cy="3625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QUALITES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956112" y="6027148"/>
            <a:ext cx="4396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Maîtrise des techniques de premiers soins et de réanimation.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Connaissance approfondie des protocoles d'urgence pédiatrique.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Capacité à travailler en collaboration avec des équipes médicales.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Gestion du stress et prise de décisions rapides en situations d'urgence.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2948982" y="5475977"/>
            <a:ext cx="4403570" cy="437909"/>
            <a:chOff x="2950179" y="428741"/>
            <a:chExt cx="3494164" cy="405724"/>
          </a:xfrm>
        </p:grpSpPr>
        <p:grpSp>
          <p:nvGrpSpPr>
            <p:cNvPr id="94" name="Group 93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96" name="TextBox 95"/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COMPETENCES</a:t>
                </a: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2973748" y="7876849"/>
            <a:ext cx="42824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 l'écoute et grande empathie.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Calme et réactif dans les situations de crise.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Esprit d'équipe développé et solide sens des responsabilités.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Attention minutieuse aux détails et aux besoins des patients.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650F865-E7D8-861C-26E5-8F74ACAAE519}"/>
              </a:ext>
            </a:extLst>
          </p:cNvPr>
          <p:cNvSpPr txBox="1"/>
          <p:nvPr/>
        </p:nvSpPr>
        <p:spPr>
          <a:xfrm>
            <a:off x="-14777" y="3397296"/>
            <a:ext cx="287125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Auxiliaire Ambulancier - Spécialisé en Urgences Pédiatriques | 5 ans d'expérience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3649280B-88C7-C53C-AE2F-81D2FCEE0427}"/>
              </a:ext>
            </a:extLst>
          </p:cNvPr>
          <p:cNvSpPr txBox="1"/>
          <p:nvPr/>
        </p:nvSpPr>
        <p:spPr>
          <a:xfrm>
            <a:off x="2968650" y="9565481"/>
            <a:ext cx="42367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Diplôme d'Auxiliaire Ambulancier</a:t>
            </a:r>
            <a:r>
              <a:rPr lang="fr-FR" sz="1100" dirty="0"/>
              <a:t>, École Nationale des Ambulanciers, Paris — 2017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Formation Spécialisée en Urgences Pédiatriques</a:t>
            </a:r>
            <a:r>
              <a:rPr lang="fr-FR" sz="1100" dirty="0"/>
              <a:t>, Institut de Formation Sanitaire, Lille — 2018</a:t>
            </a:r>
          </a:p>
        </p:txBody>
      </p:sp>
      <p:grpSp>
        <p:nvGrpSpPr>
          <p:cNvPr id="112" name="Group 49">
            <a:extLst>
              <a:ext uri="{FF2B5EF4-FFF2-40B4-BE49-F238E27FC236}">
                <a16:creationId xmlns:a16="http://schemas.microsoft.com/office/drawing/2014/main" id="{B1F7F8E9-49D9-F235-5A1E-7B8BA0941177}"/>
              </a:ext>
            </a:extLst>
          </p:cNvPr>
          <p:cNvGrpSpPr/>
          <p:nvPr/>
        </p:nvGrpSpPr>
        <p:grpSpPr>
          <a:xfrm>
            <a:off x="2911628" y="8977684"/>
            <a:ext cx="4316110" cy="437909"/>
            <a:chOff x="2950179" y="428741"/>
            <a:chExt cx="3494164" cy="405724"/>
          </a:xfrm>
        </p:grpSpPr>
        <p:grpSp>
          <p:nvGrpSpPr>
            <p:cNvPr id="113" name="Group 50">
              <a:extLst>
                <a:ext uri="{FF2B5EF4-FFF2-40B4-BE49-F238E27FC236}">
                  <a16:creationId xmlns:a16="http://schemas.microsoft.com/office/drawing/2014/main" id="{8BCC8889-307B-C4A2-A67B-73EB142A8E5B}"/>
                </a:ext>
              </a:extLst>
            </p:cNvPr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115" name="TextBox 52">
                <a:extLst>
                  <a:ext uri="{FF2B5EF4-FFF2-40B4-BE49-F238E27FC236}">
                    <a16:creationId xmlns:a16="http://schemas.microsoft.com/office/drawing/2014/main" id="{4418906B-E343-4201-AE1E-E167C803119A}"/>
                  </a:ext>
                </a:extLst>
              </p:cNvPr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FORMATION</a:t>
                </a:r>
              </a:p>
            </p:txBody>
          </p:sp>
          <p:cxnSp>
            <p:nvCxnSpPr>
              <p:cNvPr id="116" name="Straight Connector 53">
                <a:extLst>
                  <a:ext uri="{FF2B5EF4-FFF2-40B4-BE49-F238E27FC236}">
                    <a16:creationId xmlns:a16="http://schemas.microsoft.com/office/drawing/2014/main" id="{571201B4-0A49-1C91-A58D-3E42BBB4FC83}"/>
                  </a:ext>
                </a:extLst>
              </p:cNvPr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51">
              <a:extLst>
                <a:ext uri="{FF2B5EF4-FFF2-40B4-BE49-F238E27FC236}">
                  <a16:creationId xmlns:a16="http://schemas.microsoft.com/office/drawing/2014/main" id="{BB1C1E3C-C967-E1C8-9658-27D43C556FE0}"/>
                </a:ext>
              </a:extLst>
            </p:cNvPr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4">
            <a:extLst>
              <a:ext uri="{FF2B5EF4-FFF2-40B4-BE49-F238E27FC236}">
                <a16:creationId xmlns:a16="http://schemas.microsoft.com/office/drawing/2014/main" id="{B6E24220-9E08-5ECB-A0C7-4479E2D0A945}"/>
              </a:ext>
            </a:extLst>
          </p:cNvPr>
          <p:cNvGrpSpPr/>
          <p:nvPr/>
        </p:nvGrpSpPr>
        <p:grpSpPr>
          <a:xfrm>
            <a:off x="77252" y="8815568"/>
            <a:ext cx="2683094" cy="901301"/>
            <a:chOff x="141662" y="4216869"/>
            <a:chExt cx="2240924" cy="835058"/>
          </a:xfrm>
        </p:grpSpPr>
        <p:sp>
          <p:nvSpPr>
            <p:cNvPr id="118" name="TextBox 6">
              <a:extLst>
                <a:ext uri="{FF2B5EF4-FFF2-40B4-BE49-F238E27FC236}">
                  <a16:creationId xmlns:a16="http://schemas.microsoft.com/office/drawing/2014/main" id="{0E41158C-CDB2-CCB8-D42B-C7CE197C9A83}"/>
                </a:ext>
              </a:extLst>
            </p:cNvPr>
            <p:cNvSpPr txBox="1"/>
            <p:nvPr/>
          </p:nvSpPr>
          <p:spPr>
            <a:xfrm>
              <a:off x="141662" y="4216869"/>
              <a:ext cx="2240924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LANGUES</a:t>
              </a:r>
            </a:p>
          </p:txBody>
        </p:sp>
        <p:sp>
          <p:nvSpPr>
            <p:cNvPr id="119" name="TextBox 8">
              <a:extLst>
                <a:ext uri="{FF2B5EF4-FFF2-40B4-BE49-F238E27FC236}">
                  <a16:creationId xmlns:a16="http://schemas.microsoft.com/office/drawing/2014/main" id="{E2D0B895-E301-C8B7-B114-2488940C8EDE}"/>
                </a:ext>
              </a:extLst>
            </p:cNvPr>
            <p:cNvSpPr txBox="1"/>
            <p:nvPr/>
          </p:nvSpPr>
          <p:spPr>
            <a:xfrm>
              <a:off x="210885" y="4624193"/>
              <a:ext cx="2102476" cy="427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chemeClr val="bg1"/>
                  </a:solidFill>
                </a:rPr>
                <a:t>Français - Langue maternelle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chemeClr val="bg1"/>
                  </a:solidFill>
                </a:rPr>
                <a:t>Anglais - Niveau B1 </a:t>
              </a:r>
            </a:p>
          </p:txBody>
        </p:sp>
      </p:grpSp>
      <p:pic>
        <p:nvPicPr>
          <p:cNvPr id="4" name="Image 3" descr="Une image contenant Visage humain, personne, habits, homme&#10;&#10;Description générée automatiquement">
            <a:extLst>
              <a:ext uri="{FF2B5EF4-FFF2-40B4-BE49-F238E27FC236}">
                <a16:creationId xmlns:a16="http://schemas.microsoft.com/office/drawing/2014/main" id="{5F80F04D-8CA7-5A4D-B021-068DDE3F521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473"/>
          <a:stretch/>
        </p:blipFill>
        <p:spPr>
          <a:xfrm>
            <a:off x="515843" y="175905"/>
            <a:ext cx="1685395" cy="1690920"/>
          </a:xfrm>
          <a:prstGeom prst="ellipse">
            <a:avLst/>
          </a:prstGeom>
        </p:spPr>
      </p:pic>
      <p:grpSp>
        <p:nvGrpSpPr>
          <p:cNvPr id="11" name="Group 26">
            <a:extLst>
              <a:ext uri="{FF2B5EF4-FFF2-40B4-BE49-F238E27FC236}">
                <a16:creationId xmlns:a16="http://schemas.microsoft.com/office/drawing/2014/main" id="{7C12FC83-55BF-DC81-0606-F0D45719C46F}"/>
              </a:ext>
            </a:extLst>
          </p:cNvPr>
          <p:cNvGrpSpPr/>
          <p:nvPr/>
        </p:nvGrpSpPr>
        <p:grpSpPr>
          <a:xfrm>
            <a:off x="2976014" y="3329153"/>
            <a:ext cx="4403571" cy="1931715"/>
            <a:chOff x="2950179" y="895262"/>
            <a:chExt cx="3768347" cy="1789740"/>
          </a:xfrm>
        </p:grpSpPr>
        <p:sp>
          <p:nvSpPr>
            <p:cNvPr id="12" name="TextBox 29">
              <a:extLst>
                <a:ext uri="{FF2B5EF4-FFF2-40B4-BE49-F238E27FC236}">
                  <a16:creationId xmlns:a16="http://schemas.microsoft.com/office/drawing/2014/main" id="{3B62B47F-C534-47DA-DD21-D32901D67BFC}"/>
                </a:ext>
              </a:extLst>
            </p:cNvPr>
            <p:cNvSpPr txBox="1"/>
            <p:nvPr/>
          </p:nvSpPr>
          <p:spPr>
            <a:xfrm>
              <a:off x="2950179" y="1133030"/>
              <a:ext cx="2710392" cy="25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Ambulances du Nord, Lille — 2017-2019</a:t>
              </a:r>
              <a:endParaRPr lang="en-SG" sz="1187" dirty="0">
                <a:latin typeface="Georgia" panose="02040502050405020303" pitchFamily="18" charset="0"/>
              </a:endParaRPr>
            </a:p>
          </p:txBody>
        </p:sp>
        <p:grpSp>
          <p:nvGrpSpPr>
            <p:cNvPr id="63" name="Group 22">
              <a:extLst>
                <a:ext uri="{FF2B5EF4-FFF2-40B4-BE49-F238E27FC236}">
                  <a16:creationId xmlns:a16="http://schemas.microsoft.com/office/drawing/2014/main" id="{5F3407D7-EAD9-268A-EFF3-82FAE09493BC}"/>
                </a:ext>
              </a:extLst>
            </p:cNvPr>
            <p:cNvGrpSpPr/>
            <p:nvPr/>
          </p:nvGrpSpPr>
          <p:grpSpPr>
            <a:xfrm>
              <a:off x="2950179" y="895262"/>
              <a:ext cx="3768347" cy="1789740"/>
              <a:chOff x="2950179" y="895262"/>
              <a:chExt cx="3768347" cy="1789740"/>
            </a:xfrm>
          </p:grpSpPr>
          <p:sp>
            <p:nvSpPr>
              <p:cNvPr id="64" name="TextBox 28">
                <a:extLst>
                  <a:ext uri="{FF2B5EF4-FFF2-40B4-BE49-F238E27FC236}">
                    <a16:creationId xmlns:a16="http://schemas.microsoft.com/office/drawing/2014/main" id="{8BB57DEA-25B5-B72A-BB9C-FA5E16A4AC82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3693502" cy="31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Auxiliaire Ambulancier</a:t>
                </a:r>
                <a:endParaRPr lang="en-SG" sz="1511" b="1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65" name="TextBox 30">
                <a:extLst>
                  <a:ext uri="{FF2B5EF4-FFF2-40B4-BE49-F238E27FC236}">
                    <a16:creationId xmlns:a16="http://schemas.microsoft.com/office/drawing/2014/main" id="{972D44CF-502C-5492-5819-2EC742358D5D}"/>
                  </a:ext>
                </a:extLst>
              </p:cNvPr>
              <p:cNvSpPr txBox="1"/>
              <p:nvPr/>
            </p:nvSpPr>
            <p:spPr>
              <a:xfrm>
                <a:off x="2950179" y="1501604"/>
                <a:ext cx="3768347" cy="11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Assuré le transport sécurisé des patients vers les établissements de santé ou à domicile.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Veillé au confort et à la sécurité des patients pendant le trajet.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Entretien quotidien des ambulances et du matériel à bord.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Coordination avec le SAMU et les centres hospitaliers pour garantir une prise en charge rapide et efficace.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Formation régulière sur les protocoles d'urgence et les premiers soins.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961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652</Words>
  <Application>Microsoft Macintosh PowerPoint</Application>
  <PresentationFormat>Personnalisé</PresentationFormat>
  <Paragraphs>82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Lato</vt:lpstr>
      <vt:lpstr>Roboto Condensed 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2023-09-25T22:41:58Z</dcterms:created>
  <dcterms:modified xsi:type="dcterms:W3CDTF">2023-10-04T22:20:14Z</dcterms:modified>
</cp:coreProperties>
</file>