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DA2B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74"/>
    <p:restoredTop sz="94634"/>
  </p:normalViewPr>
  <p:slideViewPr>
    <p:cSldViewPr snapToGrid="0" snapToObjects="1">
      <p:cViewPr varScale="1">
        <p:scale>
          <a:sx n="79" d="100"/>
          <a:sy n="79" d="100"/>
        </p:scale>
        <p:origin x="3432" y="2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DB544B40-9D4F-5044-8EB2-FD9B0755F02A}" type="datetimeFigureOut">
              <a:rPr lang="fr-FR" smtClean="0"/>
              <a:t>03/08/2022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CDFE1A7-C7F1-BE4D-8B8C-14996E1CD95B}"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B544B40-9D4F-5044-8EB2-FD9B0755F02A}" type="datetimeFigureOut">
              <a:rPr lang="fr-FR" smtClean="0"/>
              <a:t>03/08/2022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CDFE1A7-C7F1-BE4D-8B8C-14996E1CD95B}"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B544B40-9D4F-5044-8EB2-FD9B0755F02A}" type="datetimeFigureOut">
              <a:rPr lang="fr-FR" smtClean="0"/>
              <a:t>03/08/2022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CDFE1A7-C7F1-BE4D-8B8C-14996E1CD95B}"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B544B40-9D4F-5044-8EB2-FD9B0755F02A}" type="datetimeFigureOut">
              <a:rPr lang="fr-FR" smtClean="0"/>
              <a:t>03/08/2022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CDFE1A7-C7F1-BE4D-8B8C-14996E1CD95B}"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DB544B40-9D4F-5044-8EB2-FD9B0755F02A}" type="datetimeFigureOut">
              <a:rPr lang="fr-FR" smtClean="0"/>
              <a:t>03/08/2022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CDFE1A7-C7F1-BE4D-8B8C-14996E1CD95B}"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DB544B40-9D4F-5044-8EB2-FD9B0755F02A}" type="datetimeFigureOut">
              <a:rPr lang="fr-FR" smtClean="0"/>
              <a:t>03/08/2022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CDFE1A7-C7F1-BE4D-8B8C-14996E1CD95B}"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DB544B40-9D4F-5044-8EB2-FD9B0755F02A}" type="datetimeFigureOut">
              <a:rPr lang="fr-FR" smtClean="0"/>
              <a:t>03/08/2022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FCDFE1A7-C7F1-BE4D-8B8C-14996E1CD95B}"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DB544B40-9D4F-5044-8EB2-FD9B0755F02A}" type="datetimeFigureOut">
              <a:rPr lang="fr-FR" smtClean="0"/>
              <a:t>03/08/2022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FCDFE1A7-C7F1-BE4D-8B8C-14996E1CD95B}"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544B40-9D4F-5044-8EB2-FD9B0755F02A}" type="datetimeFigureOut">
              <a:rPr lang="fr-FR" smtClean="0"/>
              <a:t>03/08/2022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FCDFE1A7-C7F1-BE4D-8B8C-14996E1CD95B}"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DB544B40-9D4F-5044-8EB2-FD9B0755F02A}" type="datetimeFigureOut">
              <a:rPr lang="fr-FR" smtClean="0"/>
              <a:t>03/08/2022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CDFE1A7-C7F1-BE4D-8B8C-14996E1CD95B}"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DB544B40-9D4F-5044-8EB2-FD9B0755F02A}" type="datetimeFigureOut">
              <a:rPr lang="fr-FR" smtClean="0"/>
              <a:t>03/08/2022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CDFE1A7-C7F1-BE4D-8B8C-14996E1CD95B}"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DB544B40-9D4F-5044-8EB2-FD9B0755F02A}" type="datetimeFigureOut">
              <a:rPr lang="fr-FR" smtClean="0"/>
              <a:t>03/08/2022</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FCDFE1A7-C7F1-BE4D-8B8C-14996E1CD95B}" type="slidenum">
              <a:rPr lang="fr-FR" smtClean="0"/>
              <a:t>‹N°›</a:t>
            </a:fld>
            <a:endParaRPr lang="fr-FR"/>
          </a:p>
        </p:txBody>
      </p:sp>
    </p:spTree>
    <p:extLst>
      <p:ext uri="{BB962C8B-B14F-4D97-AF65-F5344CB8AC3E}">
        <p14:creationId xmlns:p14="http://schemas.microsoft.com/office/powerpoint/2010/main" val="6255600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Rectangle 51"/>
          <p:cNvSpPr/>
          <p:nvPr/>
        </p:nvSpPr>
        <p:spPr>
          <a:xfrm>
            <a:off x="3465" y="1"/>
            <a:ext cx="7556210" cy="2091349"/>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latin typeface="+mj-lt"/>
              <a:ea typeface="Arial" charset="0"/>
              <a:cs typeface="Arial" charset="0"/>
            </a:endParaRPr>
          </a:p>
        </p:txBody>
      </p:sp>
      <p:sp>
        <p:nvSpPr>
          <p:cNvPr id="16" name="Rectangle 15"/>
          <p:cNvSpPr/>
          <p:nvPr/>
        </p:nvSpPr>
        <p:spPr>
          <a:xfrm>
            <a:off x="-1" y="1973655"/>
            <a:ext cx="7559675" cy="688064"/>
          </a:xfrm>
          <a:prstGeom prst="rect">
            <a:avLst/>
          </a:prstGeom>
          <a:solidFill>
            <a:srgbClr val="2DA2B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bg1"/>
              </a:solidFill>
            </a:endParaRPr>
          </a:p>
        </p:txBody>
      </p:sp>
      <p:pic>
        <p:nvPicPr>
          <p:cNvPr id="4" name="Image 3"/>
          <p:cNvPicPr>
            <a:picLocks noChangeAspect="1"/>
          </p:cNvPicPr>
          <p:nvPr/>
        </p:nvPicPr>
        <p:blipFill rotWithShape="1">
          <a:blip r:embed="rId2">
            <a:extLst>
              <a:ext uri="{28A0092B-C50C-407E-A947-70E740481C1C}">
                <a14:useLocalDpi xmlns:a14="http://schemas.microsoft.com/office/drawing/2010/main" val="0"/>
              </a:ext>
            </a:extLst>
          </a:blip>
          <a:srcRect l="33287"/>
          <a:stretch/>
        </p:blipFill>
        <p:spPr>
          <a:xfrm>
            <a:off x="182874" y="178206"/>
            <a:ext cx="1554999" cy="1555749"/>
          </a:xfrm>
          <a:prstGeom prst="ellipse">
            <a:avLst/>
          </a:prstGeom>
          <a:ln w="19050">
            <a:solidFill>
              <a:srgbClr val="2DA2BF"/>
            </a:solidFill>
          </a:ln>
          <a:effectLst>
            <a:outerShdw blurRad="50800" dist="38100" dir="2700000" algn="tl" rotWithShape="0">
              <a:prstClr val="black">
                <a:alpha val="40000"/>
              </a:prstClr>
            </a:outerShdw>
          </a:effectLst>
        </p:spPr>
      </p:pic>
      <p:sp>
        <p:nvSpPr>
          <p:cNvPr id="5" name="ZoneTexte 4"/>
          <p:cNvSpPr txBox="1"/>
          <p:nvPr/>
        </p:nvSpPr>
        <p:spPr>
          <a:xfrm>
            <a:off x="2951160" y="240198"/>
            <a:ext cx="3089307" cy="584775"/>
          </a:xfrm>
          <a:prstGeom prst="rect">
            <a:avLst/>
          </a:prstGeom>
          <a:noFill/>
        </p:spPr>
        <p:txBody>
          <a:bodyPr wrap="none" rtlCol="0">
            <a:spAutoFit/>
          </a:bodyPr>
          <a:lstStyle/>
          <a:p>
            <a:r>
              <a:rPr lang="fr-FR" sz="3200" dirty="0">
                <a:latin typeface="Antonio" charset="0"/>
                <a:ea typeface="Antonio" charset="0"/>
                <a:cs typeface="Antonio" charset="0"/>
              </a:rPr>
              <a:t>Virginie LEMORCHIN</a:t>
            </a:r>
          </a:p>
        </p:txBody>
      </p:sp>
      <p:sp>
        <p:nvSpPr>
          <p:cNvPr id="6" name="ZoneTexte 5"/>
          <p:cNvSpPr txBox="1"/>
          <p:nvPr/>
        </p:nvSpPr>
        <p:spPr>
          <a:xfrm>
            <a:off x="2188036" y="737550"/>
            <a:ext cx="4490520" cy="400110"/>
          </a:xfrm>
          <a:prstGeom prst="rect">
            <a:avLst/>
          </a:prstGeom>
          <a:noFill/>
        </p:spPr>
        <p:txBody>
          <a:bodyPr wrap="square" rtlCol="0">
            <a:spAutoFit/>
          </a:bodyPr>
          <a:lstStyle/>
          <a:p>
            <a:pPr algn="ctr"/>
            <a:r>
              <a:rPr lang="fr-FR" sz="2000" dirty="0">
                <a:latin typeface="Antonio" charset="0"/>
                <a:ea typeface="Antonio" charset="0"/>
                <a:cs typeface="Antonio" charset="0"/>
              </a:rPr>
              <a:t>Titre du poste recherché</a:t>
            </a:r>
          </a:p>
        </p:txBody>
      </p:sp>
      <p:sp>
        <p:nvSpPr>
          <p:cNvPr id="7" name="TextBox 203"/>
          <p:cNvSpPr txBox="1"/>
          <p:nvPr/>
        </p:nvSpPr>
        <p:spPr>
          <a:xfrm>
            <a:off x="4292805" y="2175882"/>
            <a:ext cx="1210447" cy="246221"/>
          </a:xfrm>
          <a:prstGeom prst="rect">
            <a:avLst/>
          </a:prstGeom>
          <a:noFill/>
        </p:spPr>
        <p:txBody>
          <a:bodyPr wrap="square" rtlCol="0">
            <a:spAutoFit/>
          </a:bodyPr>
          <a:lstStyle/>
          <a:p>
            <a:r>
              <a:rPr lang="en-GB" sz="1000" dirty="0" err="1">
                <a:solidFill>
                  <a:schemeClr val="bg1"/>
                </a:solidFill>
                <a:latin typeface="Lato" panose="020F0502020204030203" pitchFamily="34" charset="0"/>
                <a:cs typeface="Lato" panose="020F0502020204030203" pitchFamily="34" charset="0"/>
              </a:rPr>
              <a:t>mail@mail.com</a:t>
            </a:r>
            <a:endParaRPr lang="en-GB" sz="1000" dirty="0">
              <a:solidFill>
                <a:schemeClr val="bg1"/>
              </a:solidFill>
              <a:latin typeface="Lato" panose="020F0502020204030203" pitchFamily="34" charset="0"/>
              <a:cs typeface="Lato" panose="020F0502020204030203" pitchFamily="34" charset="0"/>
            </a:endParaRPr>
          </a:p>
        </p:txBody>
      </p:sp>
      <p:sp>
        <p:nvSpPr>
          <p:cNvPr id="8" name="TextBox 204"/>
          <p:cNvSpPr txBox="1"/>
          <p:nvPr/>
        </p:nvSpPr>
        <p:spPr>
          <a:xfrm>
            <a:off x="861541" y="2165637"/>
            <a:ext cx="1094405" cy="246221"/>
          </a:xfrm>
          <a:prstGeom prst="rect">
            <a:avLst/>
          </a:prstGeom>
          <a:noFill/>
        </p:spPr>
        <p:txBody>
          <a:bodyPr wrap="square" rtlCol="0">
            <a:spAutoFit/>
          </a:bodyPr>
          <a:lstStyle/>
          <a:p>
            <a:r>
              <a:rPr lang="en-GB" sz="1000" dirty="0">
                <a:solidFill>
                  <a:schemeClr val="bg1"/>
                </a:solidFill>
                <a:latin typeface="Lato" panose="020F0502020204030203" pitchFamily="34" charset="0"/>
                <a:cs typeface="Lato" panose="020F0502020204030203" pitchFamily="34" charset="0"/>
              </a:rPr>
              <a:t>01.02.03.04.05</a:t>
            </a:r>
          </a:p>
        </p:txBody>
      </p:sp>
      <p:sp>
        <p:nvSpPr>
          <p:cNvPr id="9" name="TextBox 205"/>
          <p:cNvSpPr txBox="1"/>
          <p:nvPr/>
        </p:nvSpPr>
        <p:spPr>
          <a:xfrm>
            <a:off x="5867102" y="2188321"/>
            <a:ext cx="1692573" cy="246221"/>
          </a:xfrm>
          <a:prstGeom prst="rect">
            <a:avLst/>
          </a:prstGeom>
          <a:noFill/>
        </p:spPr>
        <p:txBody>
          <a:bodyPr wrap="square" rtlCol="0">
            <a:spAutoFit/>
          </a:bodyPr>
          <a:lstStyle/>
          <a:p>
            <a:r>
              <a:rPr lang="en-GB" sz="1000" dirty="0" err="1">
                <a:solidFill>
                  <a:schemeClr val="bg1"/>
                </a:solidFill>
                <a:latin typeface="Lato" panose="020F0502020204030203" pitchFamily="34" charset="0"/>
                <a:cs typeface="Lato" panose="020F0502020204030203" pitchFamily="34" charset="0"/>
              </a:rPr>
              <a:t>LinkedIn.com</a:t>
            </a:r>
            <a:r>
              <a:rPr lang="en-GB" sz="1000" dirty="0">
                <a:solidFill>
                  <a:schemeClr val="bg1"/>
                </a:solidFill>
                <a:latin typeface="Lato" panose="020F0502020204030203" pitchFamily="34" charset="0"/>
                <a:cs typeface="Lato" panose="020F0502020204030203" pitchFamily="34" charset="0"/>
              </a:rPr>
              <a:t>/</a:t>
            </a:r>
            <a:r>
              <a:rPr lang="en-GB" sz="1000" dirty="0" err="1">
                <a:solidFill>
                  <a:schemeClr val="bg1"/>
                </a:solidFill>
                <a:latin typeface="Lato" panose="020F0502020204030203" pitchFamily="34" charset="0"/>
                <a:cs typeface="Lato" panose="020F0502020204030203" pitchFamily="34" charset="0"/>
              </a:rPr>
              <a:t>moi</a:t>
            </a:r>
            <a:endParaRPr lang="en-GB" sz="1000" dirty="0">
              <a:solidFill>
                <a:schemeClr val="bg1"/>
              </a:solidFill>
              <a:latin typeface="Lato" panose="020F0502020204030203" pitchFamily="34" charset="0"/>
              <a:cs typeface="Lato" panose="020F0502020204030203" pitchFamily="34" charset="0"/>
            </a:endParaRPr>
          </a:p>
        </p:txBody>
      </p:sp>
      <p:sp>
        <p:nvSpPr>
          <p:cNvPr id="10" name="TextBox 206"/>
          <p:cNvSpPr txBox="1"/>
          <p:nvPr/>
        </p:nvSpPr>
        <p:spPr>
          <a:xfrm>
            <a:off x="2435838" y="2165637"/>
            <a:ext cx="1696367" cy="400110"/>
          </a:xfrm>
          <a:prstGeom prst="rect">
            <a:avLst/>
          </a:prstGeom>
          <a:noFill/>
        </p:spPr>
        <p:txBody>
          <a:bodyPr wrap="square" rtlCol="0">
            <a:spAutoFit/>
          </a:bodyPr>
          <a:lstStyle/>
          <a:p>
            <a:r>
              <a:rPr lang="en-GB" sz="1000" dirty="0">
                <a:solidFill>
                  <a:schemeClr val="bg1"/>
                </a:solidFill>
                <a:latin typeface="Lato" panose="020F0502020204030203" pitchFamily="34" charset="0"/>
                <a:cs typeface="Lato" panose="020F0502020204030203" pitchFamily="34" charset="0"/>
              </a:rPr>
              <a:t>12 rue de la </a:t>
            </a:r>
            <a:r>
              <a:rPr lang="en-GB" sz="1000" dirty="0" err="1">
                <a:solidFill>
                  <a:schemeClr val="bg1"/>
                </a:solidFill>
                <a:latin typeface="Lato" panose="020F0502020204030203" pitchFamily="34" charset="0"/>
                <a:cs typeface="Lato" panose="020F0502020204030203" pitchFamily="34" charset="0"/>
              </a:rPr>
              <a:t>Réussite</a:t>
            </a:r>
            <a:br>
              <a:rPr lang="en-GB" sz="1000" dirty="0">
                <a:solidFill>
                  <a:schemeClr val="bg1"/>
                </a:solidFill>
                <a:latin typeface="Lato" panose="020F0502020204030203" pitchFamily="34" charset="0"/>
                <a:cs typeface="Lato" panose="020F0502020204030203" pitchFamily="34" charset="0"/>
              </a:rPr>
            </a:br>
            <a:r>
              <a:rPr lang="en-GB" sz="1000" dirty="0">
                <a:solidFill>
                  <a:schemeClr val="bg1"/>
                </a:solidFill>
                <a:latin typeface="Lato" panose="020F0502020204030203" pitchFamily="34" charset="0"/>
                <a:cs typeface="Lato" panose="020F0502020204030203" pitchFamily="34" charset="0"/>
              </a:rPr>
              <a:t>75012 Paris</a:t>
            </a:r>
          </a:p>
        </p:txBody>
      </p:sp>
      <p:pic>
        <p:nvPicPr>
          <p:cNvPr id="11" name="Picture 2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39486" y="2188998"/>
            <a:ext cx="295159" cy="295159"/>
          </a:xfrm>
          <a:prstGeom prst="rect">
            <a:avLst/>
          </a:prstGeom>
        </p:spPr>
      </p:pic>
      <p:pic>
        <p:nvPicPr>
          <p:cNvPr id="12" name="Picture 2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73163" y="2165637"/>
            <a:ext cx="279210" cy="279210"/>
          </a:xfrm>
          <a:prstGeom prst="rect">
            <a:avLst/>
          </a:prstGeom>
        </p:spPr>
      </p:pic>
      <p:pic>
        <p:nvPicPr>
          <p:cNvPr id="13" name="Picture 2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69864" y="2209185"/>
            <a:ext cx="251245" cy="251245"/>
          </a:xfrm>
          <a:prstGeom prst="rect">
            <a:avLst/>
          </a:prstGeom>
        </p:spPr>
      </p:pic>
      <p:pic>
        <p:nvPicPr>
          <p:cNvPr id="14" name="Picture 2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104445" y="2209185"/>
            <a:ext cx="302713" cy="302713"/>
          </a:xfrm>
          <a:prstGeom prst="rect">
            <a:avLst/>
          </a:prstGeom>
        </p:spPr>
      </p:pic>
      <p:sp>
        <p:nvSpPr>
          <p:cNvPr id="17" name="Rectangle 8"/>
          <p:cNvSpPr/>
          <p:nvPr/>
        </p:nvSpPr>
        <p:spPr>
          <a:xfrm>
            <a:off x="1865014" y="1137660"/>
            <a:ext cx="5694661" cy="707886"/>
          </a:xfrm>
          <a:prstGeom prst="rect">
            <a:avLst/>
          </a:prstGeom>
        </p:spPr>
        <p:txBody>
          <a:bodyPr wrap="square">
            <a:spAutoFit/>
          </a:bodyPr>
          <a:lstStyle/>
          <a:p>
            <a:pPr>
              <a:tabLst>
                <a:tab pos="723900" algn="l"/>
                <a:tab pos="1447800" algn="l"/>
                <a:tab pos="2171700" algn="l"/>
              </a:tabLst>
            </a:pPr>
            <a:r>
              <a:rPr lang="fr-FR" sz="1000" dirty="0"/>
              <a:t>Décrivez en quelques lignes vos compétences clés pour le poste et vos objectifs de carrière. Vous pouvez les mettre en forme à l’aide de puces ou les laisser sous forme de texte plein.  Cet espace peut servir de début d’introduction à votre lettre de motivation soyez précis, imaginatif et mettez en valeur votre potentiel professionnel.</a:t>
            </a:r>
          </a:p>
        </p:txBody>
      </p:sp>
      <p:sp>
        <p:nvSpPr>
          <p:cNvPr id="18" name="Text Placeholder 9"/>
          <p:cNvSpPr txBox="1">
            <a:spLocks/>
          </p:cNvSpPr>
          <p:nvPr/>
        </p:nvSpPr>
        <p:spPr>
          <a:xfrm>
            <a:off x="4553893" y="2989746"/>
            <a:ext cx="1893096" cy="275920"/>
          </a:xfrm>
          <a:prstGeom prst="rect">
            <a:avLst/>
          </a:prstGeom>
        </p:spPr>
        <p:txBody>
          <a:bodyPr lIns="0" tIns="0" rIns="0" bIns="0"/>
          <a:lstStyle/>
          <a:p>
            <a:pPr marL="342900" marR="0" lvl="0" indent="-342900" algn="l" defTabSz="914400" rtl="0" eaLnBrk="1" fontAlgn="auto" latinLnBrk="0" hangingPunct="1">
              <a:lnSpc>
                <a:spcPct val="100000"/>
              </a:lnSpc>
              <a:spcBef>
                <a:spcPct val="20000"/>
              </a:spcBef>
              <a:spcAft>
                <a:spcPts val="0"/>
              </a:spcAft>
              <a:buClrTx/>
              <a:buSzTx/>
              <a:tabLst/>
              <a:defRPr/>
            </a:pPr>
            <a:r>
              <a:rPr lang="en-US" sz="1600" dirty="0">
                <a:latin typeface="Antonio" charset="0"/>
                <a:ea typeface="Antonio" charset="0"/>
                <a:cs typeface="Antonio" charset="0"/>
              </a:rPr>
              <a:t>COMPETENCES</a:t>
            </a:r>
            <a:endParaRPr kumimoji="0" lang="en-US" sz="1600" b="0" i="0" u="none" strike="noStrike" kern="1200" cap="none" spc="0" normalizeH="0" baseline="0" noProof="0" dirty="0">
              <a:ln>
                <a:noFill/>
              </a:ln>
              <a:effectLst/>
              <a:uLnTx/>
              <a:uFillTx/>
              <a:latin typeface="Antonio" charset="0"/>
              <a:ea typeface="Antonio" charset="0"/>
              <a:cs typeface="Antonio" charset="0"/>
            </a:endParaRPr>
          </a:p>
        </p:txBody>
      </p:sp>
      <p:sp>
        <p:nvSpPr>
          <p:cNvPr id="19" name="Text Placeholder 40"/>
          <p:cNvSpPr txBox="1">
            <a:spLocks/>
          </p:cNvSpPr>
          <p:nvPr/>
        </p:nvSpPr>
        <p:spPr>
          <a:xfrm>
            <a:off x="4553893" y="3375014"/>
            <a:ext cx="1313209" cy="1323735"/>
          </a:xfrm>
          <a:prstGeom prst="rect">
            <a:avLst/>
          </a:prstGeom>
        </p:spPr>
        <p:txBody>
          <a:bodyPr lIns="0" tIns="0" rIns="0" bIns="0"/>
          <a:lstStyle/>
          <a:p>
            <a:pPr marL="342900" marR="0" lvl="0" indent="-342900" algn="l" defTabSz="914400" rtl="0" eaLnBrk="1" fontAlgn="auto" latinLnBrk="0" hangingPunct="1">
              <a:lnSpc>
                <a:spcPct val="150000"/>
              </a:lnSpc>
              <a:spcBef>
                <a:spcPct val="20000"/>
              </a:spcBef>
              <a:spcAft>
                <a:spcPts val="0"/>
              </a:spcAft>
              <a:buClrTx/>
              <a:buSzTx/>
              <a:tabLst/>
              <a:defRPr/>
            </a:pPr>
            <a:r>
              <a:rPr lang="sv-SE" sz="1200" dirty="0">
                <a:latin typeface="Calibri" pitchFamily="34" charset="0"/>
                <a:cs typeface="Calibri" pitchFamily="34" charset="0"/>
              </a:rPr>
              <a:t>Photoshop </a:t>
            </a:r>
            <a:r>
              <a:rPr lang="sv-SE" sz="1200" dirty="0" err="1">
                <a:latin typeface="Calibri" pitchFamily="34" charset="0"/>
                <a:cs typeface="Calibri" pitchFamily="34" charset="0"/>
              </a:rPr>
              <a:t>Cs</a:t>
            </a:r>
            <a:endParaRPr lang="sv-SE" sz="1200" dirty="0">
              <a:latin typeface="Calibri" pitchFamily="34" charset="0"/>
              <a:cs typeface="Calibri" pitchFamily="34" charset="0"/>
            </a:endParaRPr>
          </a:p>
          <a:p>
            <a:pPr marL="342900" marR="0" lvl="0" indent="-342900" algn="l" defTabSz="914400" rtl="0" eaLnBrk="1" fontAlgn="auto" latinLnBrk="0" hangingPunct="1">
              <a:lnSpc>
                <a:spcPct val="150000"/>
              </a:lnSpc>
              <a:spcBef>
                <a:spcPct val="20000"/>
              </a:spcBef>
              <a:spcAft>
                <a:spcPts val="0"/>
              </a:spcAft>
              <a:buClrTx/>
              <a:buSzTx/>
              <a:tabLst/>
              <a:defRPr/>
            </a:pPr>
            <a:r>
              <a:rPr kumimoji="0" lang="sv-SE" sz="1200" b="0" i="0" u="none" strike="noStrike" kern="1200" cap="none" spc="0" normalizeH="0" baseline="0" noProof="0" dirty="0">
                <a:ln>
                  <a:noFill/>
                </a:ln>
                <a:solidFill>
                  <a:schemeClr val="tx1"/>
                </a:solidFill>
                <a:effectLst/>
                <a:uLnTx/>
                <a:uFillTx/>
                <a:latin typeface="Calibri" pitchFamily="34" charset="0"/>
                <a:cs typeface="Calibri" pitchFamily="34" charset="0"/>
              </a:rPr>
              <a:t>MS</a:t>
            </a:r>
            <a:r>
              <a:rPr kumimoji="0" lang="sv-SE" sz="1200" b="0" i="0" u="none" strike="noStrike" kern="1200" cap="none" spc="0" normalizeH="0" noProof="0" dirty="0">
                <a:ln>
                  <a:noFill/>
                </a:ln>
                <a:solidFill>
                  <a:schemeClr val="tx1"/>
                </a:solidFill>
                <a:effectLst/>
                <a:uLnTx/>
                <a:uFillTx/>
                <a:latin typeface="Calibri" pitchFamily="34" charset="0"/>
                <a:cs typeface="Calibri" pitchFamily="34" charset="0"/>
              </a:rPr>
              <a:t> Office 17</a:t>
            </a:r>
          </a:p>
          <a:p>
            <a:pPr marL="342900" marR="0" lvl="0" indent="-342900" algn="l" defTabSz="914400" rtl="0" eaLnBrk="1" fontAlgn="auto" latinLnBrk="0" hangingPunct="1">
              <a:lnSpc>
                <a:spcPct val="150000"/>
              </a:lnSpc>
              <a:spcBef>
                <a:spcPct val="20000"/>
              </a:spcBef>
              <a:spcAft>
                <a:spcPts val="0"/>
              </a:spcAft>
              <a:buClrTx/>
              <a:buSzTx/>
              <a:tabLst/>
              <a:defRPr/>
            </a:pPr>
            <a:r>
              <a:rPr lang="sv-SE" sz="1200" baseline="0" dirty="0">
                <a:latin typeface="Calibri" pitchFamily="34" charset="0"/>
                <a:cs typeface="Calibri" pitchFamily="34" charset="0"/>
              </a:rPr>
              <a:t>Windows</a:t>
            </a:r>
            <a:r>
              <a:rPr lang="sv-SE" sz="1200" dirty="0">
                <a:latin typeface="Calibri" pitchFamily="34" charset="0"/>
                <a:cs typeface="Calibri" pitchFamily="34" charset="0"/>
              </a:rPr>
              <a:t> / </a:t>
            </a:r>
            <a:r>
              <a:rPr lang="sv-SE" sz="1200" dirty="0" err="1">
                <a:latin typeface="Calibri" pitchFamily="34" charset="0"/>
                <a:cs typeface="Calibri" pitchFamily="34" charset="0"/>
              </a:rPr>
              <a:t>MacOS</a:t>
            </a:r>
            <a:endParaRPr lang="sv-SE" sz="1200" dirty="0">
              <a:latin typeface="Calibri" pitchFamily="34" charset="0"/>
              <a:cs typeface="Calibri" pitchFamily="34" charset="0"/>
            </a:endParaRPr>
          </a:p>
          <a:p>
            <a:pPr marL="342900" marR="0" lvl="0" indent="-342900" algn="l" defTabSz="914400" rtl="0" eaLnBrk="1" fontAlgn="auto" latinLnBrk="0" hangingPunct="1">
              <a:lnSpc>
                <a:spcPct val="150000"/>
              </a:lnSpc>
              <a:spcBef>
                <a:spcPct val="20000"/>
              </a:spcBef>
              <a:spcAft>
                <a:spcPts val="0"/>
              </a:spcAft>
              <a:buClrTx/>
              <a:buSzTx/>
              <a:tabLst/>
              <a:defRPr/>
            </a:pPr>
            <a:r>
              <a:rPr kumimoji="0" lang="sv-SE" sz="1200" b="0" i="0" u="none" strike="noStrike" kern="1200" cap="none" spc="0" normalizeH="0" baseline="0" noProof="0" dirty="0" err="1">
                <a:ln>
                  <a:noFill/>
                </a:ln>
                <a:solidFill>
                  <a:schemeClr val="tx1"/>
                </a:solidFill>
                <a:effectLst/>
                <a:uLnTx/>
                <a:uFillTx/>
                <a:latin typeface="Calibri" pitchFamily="34" charset="0"/>
                <a:cs typeface="Calibri" pitchFamily="34" charset="0"/>
              </a:rPr>
              <a:t>Indesign</a:t>
            </a:r>
            <a:endParaRPr kumimoji="0" lang="sv-SE" sz="1200" b="0" i="0" u="none" strike="noStrike" kern="1200" cap="none" spc="0" normalizeH="0" baseline="0" noProof="0" dirty="0">
              <a:ln>
                <a:noFill/>
              </a:ln>
              <a:solidFill>
                <a:schemeClr val="tx1"/>
              </a:solidFill>
              <a:effectLst/>
              <a:uLnTx/>
              <a:uFillTx/>
              <a:latin typeface="Calibri" pitchFamily="34" charset="0"/>
              <a:cs typeface="Calibri" pitchFamily="34" charset="0"/>
            </a:endParaRPr>
          </a:p>
        </p:txBody>
      </p:sp>
      <p:sp>
        <p:nvSpPr>
          <p:cNvPr id="20" name="Oval 477"/>
          <p:cNvSpPr/>
          <p:nvPr/>
        </p:nvSpPr>
        <p:spPr>
          <a:xfrm>
            <a:off x="5867102" y="3464089"/>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478"/>
          <p:cNvSpPr/>
          <p:nvPr/>
        </p:nvSpPr>
        <p:spPr>
          <a:xfrm>
            <a:off x="6019502" y="3464089"/>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479"/>
          <p:cNvSpPr/>
          <p:nvPr/>
        </p:nvSpPr>
        <p:spPr>
          <a:xfrm>
            <a:off x="6171902" y="3464089"/>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480"/>
          <p:cNvSpPr/>
          <p:nvPr/>
        </p:nvSpPr>
        <p:spPr>
          <a:xfrm>
            <a:off x="6324302" y="3464089"/>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481"/>
          <p:cNvSpPr/>
          <p:nvPr/>
        </p:nvSpPr>
        <p:spPr>
          <a:xfrm>
            <a:off x="6476702" y="3464089"/>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482"/>
          <p:cNvSpPr/>
          <p:nvPr/>
        </p:nvSpPr>
        <p:spPr>
          <a:xfrm>
            <a:off x="6629102" y="3464089"/>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483"/>
          <p:cNvSpPr/>
          <p:nvPr/>
        </p:nvSpPr>
        <p:spPr>
          <a:xfrm>
            <a:off x="6781502" y="3464089"/>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484"/>
          <p:cNvSpPr/>
          <p:nvPr/>
        </p:nvSpPr>
        <p:spPr>
          <a:xfrm>
            <a:off x="6933902" y="3464089"/>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485"/>
          <p:cNvSpPr/>
          <p:nvPr/>
        </p:nvSpPr>
        <p:spPr>
          <a:xfrm>
            <a:off x="5867102" y="3769928"/>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486"/>
          <p:cNvSpPr/>
          <p:nvPr/>
        </p:nvSpPr>
        <p:spPr>
          <a:xfrm>
            <a:off x="6019502" y="3769928"/>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487"/>
          <p:cNvSpPr/>
          <p:nvPr/>
        </p:nvSpPr>
        <p:spPr>
          <a:xfrm>
            <a:off x="6171902" y="3769928"/>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488"/>
          <p:cNvSpPr/>
          <p:nvPr/>
        </p:nvSpPr>
        <p:spPr>
          <a:xfrm>
            <a:off x="6324302" y="3769928"/>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489"/>
          <p:cNvSpPr/>
          <p:nvPr/>
        </p:nvSpPr>
        <p:spPr>
          <a:xfrm>
            <a:off x="6476702" y="3769928"/>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490"/>
          <p:cNvSpPr/>
          <p:nvPr/>
        </p:nvSpPr>
        <p:spPr>
          <a:xfrm>
            <a:off x="6629102" y="3769928"/>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491"/>
          <p:cNvSpPr/>
          <p:nvPr/>
        </p:nvSpPr>
        <p:spPr>
          <a:xfrm>
            <a:off x="6781502" y="3769928"/>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492"/>
          <p:cNvSpPr/>
          <p:nvPr/>
        </p:nvSpPr>
        <p:spPr>
          <a:xfrm>
            <a:off x="6933902" y="3769928"/>
            <a:ext cx="152400" cy="152400"/>
          </a:xfrm>
          <a:prstGeom prst="ellipse">
            <a:avLst/>
          </a:prstGeom>
          <a:solidFill>
            <a:schemeClr val="tx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493"/>
          <p:cNvSpPr/>
          <p:nvPr/>
        </p:nvSpPr>
        <p:spPr>
          <a:xfrm>
            <a:off x="5867102" y="4076055"/>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494"/>
          <p:cNvSpPr/>
          <p:nvPr/>
        </p:nvSpPr>
        <p:spPr>
          <a:xfrm>
            <a:off x="6019502" y="4076055"/>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495"/>
          <p:cNvSpPr/>
          <p:nvPr/>
        </p:nvSpPr>
        <p:spPr>
          <a:xfrm>
            <a:off x="6171902" y="4076055"/>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496"/>
          <p:cNvSpPr/>
          <p:nvPr/>
        </p:nvSpPr>
        <p:spPr>
          <a:xfrm>
            <a:off x="6324302" y="4076055"/>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497"/>
          <p:cNvSpPr/>
          <p:nvPr/>
        </p:nvSpPr>
        <p:spPr>
          <a:xfrm>
            <a:off x="6476702" y="4076055"/>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98"/>
          <p:cNvSpPr/>
          <p:nvPr/>
        </p:nvSpPr>
        <p:spPr>
          <a:xfrm>
            <a:off x="6629102" y="4076055"/>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99"/>
          <p:cNvSpPr/>
          <p:nvPr/>
        </p:nvSpPr>
        <p:spPr>
          <a:xfrm>
            <a:off x="6781502" y="4076055"/>
            <a:ext cx="152400" cy="152400"/>
          </a:xfrm>
          <a:prstGeom prst="ellipse">
            <a:avLst/>
          </a:prstGeom>
          <a:solidFill>
            <a:schemeClr val="tx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500"/>
          <p:cNvSpPr/>
          <p:nvPr/>
        </p:nvSpPr>
        <p:spPr>
          <a:xfrm>
            <a:off x="6933902" y="4076055"/>
            <a:ext cx="152400" cy="152400"/>
          </a:xfrm>
          <a:prstGeom prst="ellipse">
            <a:avLst/>
          </a:prstGeom>
          <a:solidFill>
            <a:schemeClr val="tx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501"/>
          <p:cNvSpPr/>
          <p:nvPr/>
        </p:nvSpPr>
        <p:spPr>
          <a:xfrm>
            <a:off x="5867102" y="4388475"/>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502"/>
          <p:cNvSpPr/>
          <p:nvPr/>
        </p:nvSpPr>
        <p:spPr>
          <a:xfrm>
            <a:off x="6019502" y="4388475"/>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503"/>
          <p:cNvSpPr/>
          <p:nvPr/>
        </p:nvSpPr>
        <p:spPr>
          <a:xfrm>
            <a:off x="6171902" y="4388475"/>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504"/>
          <p:cNvSpPr/>
          <p:nvPr/>
        </p:nvSpPr>
        <p:spPr>
          <a:xfrm>
            <a:off x="6324302" y="4388475"/>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505"/>
          <p:cNvSpPr/>
          <p:nvPr/>
        </p:nvSpPr>
        <p:spPr>
          <a:xfrm>
            <a:off x="6476702" y="4388475"/>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506"/>
          <p:cNvSpPr/>
          <p:nvPr/>
        </p:nvSpPr>
        <p:spPr>
          <a:xfrm>
            <a:off x="6629102" y="4388475"/>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507"/>
          <p:cNvSpPr/>
          <p:nvPr/>
        </p:nvSpPr>
        <p:spPr>
          <a:xfrm>
            <a:off x="6781502" y="4388475"/>
            <a:ext cx="152400" cy="152400"/>
          </a:xfrm>
          <a:prstGeom prst="ellipse">
            <a:avLst/>
          </a:prstGeom>
          <a:solidFill>
            <a:schemeClr val="tx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8"/>
          <p:cNvSpPr/>
          <p:nvPr/>
        </p:nvSpPr>
        <p:spPr>
          <a:xfrm>
            <a:off x="6933902" y="4388475"/>
            <a:ext cx="152400" cy="152400"/>
          </a:xfrm>
          <a:prstGeom prst="ellipse">
            <a:avLst/>
          </a:prstGeom>
          <a:solidFill>
            <a:schemeClr val="tx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 Placeholder 9"/>
          <p:cNvSpPr txBox="1">
            <a:spLocks/>
          </p:cNvSpPr>
          <p:nvPr/>
        </p:nvSpPr>
        <p:spPr>
          <a:xfrm>
            <a:off x="329523" y="2989746"/>
            <a:ext cx="1893096" cy="275920"/>
          </a:xfrm>
          <a:prstGeom prst="rect">
            <a:avLst/>
          </a:prstGeom>
        </p:spPr>
        <p:txBody>
          <a:bodyPr lIns="0" tIns="0" rIns="0" bIns="0"/>
          <a:lstStyle/>
          <a:p>
            <a:pPr marL="342900" marR="0" lvl="0" indent="-342900" algn="l" defTabSz="914400" rtl="0" eaLnBrk="1" fontAlgn="auto" latinLnBrk="0" hangingPunct="1">
              <a:lnSpc>
                <a:spcPct val="100000"/>
              </a:lnSpc>
              <a:spcBef>
                <a:spcPct val="20000"/>
              </a:spcBef>
              <a:spcAft>
                <a:spcPts val="0"/>
              </a:spcAft>
              <a:buClrTx/>
              <a:buSzTx/>
              <a:tabLst/>
              <a:defRPr/>
            </a:pPr>
            <a:r>
              <a:rPr lang="en-US" sz="1600" dirty="0">
                <a:latin typeface="Antonio" charset="0"/>
                <a:ea typeface="Antonio" charset="0"/>
                <a:cs typeface="Antonio" charset="0"/>
              </a:rPr>
              <a:t>MES OBJECTIFS</a:t>
            </a:r>
            <a:endParaRPr kumimoji="0" lang="en-US" sz="1600" b="0" i="0" u="none" strike="noStrike" kern="1200" cap="none" spc="0" normalizeH="0" baseline="0" noProof="0" dirty="0">
              <a:ln>
                <a:noFill/>
              </a:ln>
              <a:effectLst/>
              <a:uLnTx/>
              <a:uFillTx/>
              <a:latin typeface="Antonio" charset="0"/>
              <a:ea typeface="Antonio" charset="0"/>
              <a:cs typeface="Antonio" charset="0"/>
            </a:endParaRPr>
          </a:p>
        </p:txBody>
      </p:sp>
      <p:sp>
        <p:nvSpPr>
          <p:cNvPr id="55" name="Rectangle 8"/>
          <p:cNvSpPr/>
          <p:nvPr/>
        </p:nvSpPr>
        <p:spPr>
          <a:xfrm>
            <a:off x="219771" y="3375014"/>
            <a:ext cx="3724522" cy="1169551"/>
          </a:xfrm>
          <a:prstGeom prst="rect">
            <a:avLst/>
          </a:prstGeom>
        </p:spPr>
        <p:txBody>
          <a:bodyPr wrap="square">
            <a:spAutoFit/>
          </a:bodyPr>
          <a:lstStyle/>
          <a:p>
            <a:pPr>
              <a:tabLst>
                <a:tab pos="723900" algn="l"/>
                <a:tab pos="1447800" algn="l"/>
                <a:tab pos="2171700" algn="l"/>
              </a:tabLst>
            </a:pPr>
            <a:r>
              <a:rPr lang="fr-FR" sz="1000" dirty="0"/>
              <a:t>Décrivez en quelques lignes vos compétences clés pour le poste et vos objectifs de carrière. Vous pouvez les mettre en forme à l’aide de puces ou les laisser sous forme de texte plein.  </a:t>
            </a:r>
          </a:p>
          <a:p>
            <a:pPr>
              <a:tabLst>
                <a:tab pos="723900" algn="l"/>
                <a:tab pos="1447800" algn="l"/>
                <a:tab pos="2171700" algn="l"/>
              </a:tabLst>
            </a:pPr>
            <a:endParaRPr lang="fr-FR" sz="1000" dirty="0"/>
          </a:p>
          <a:p>
            <a:pPr>
              <a:tabLst>
                <a:tab pos="723900" algn="l"/>
                <a:tab pos="1447800" algn="l"/>
                <a:tab pos="2171700" algn="l"/>
              </a:tabLst>
            </a:pPr>
            <a:r>
              <a:rPr lang="fr-FR" sz="1000" dirty="0"/>
              <a:t>Cet espace peut servir de début d’introduction à votre lettre de motivation soyez précis, imaginatif et mettez en valeur votre potentiel professionnel.</a:t>
            </a:r>
          </a:p>
        </p:txBody>
      </p:sp>
      <p:cxnSp>
        <p:nvCxnSpPr>
          <p:cNvPr id="57" name="Connecteur droit 56"/>
          <p:cNvCxnSpPr/>
          <p:nvPr/>
        </p:nvCxnSpPr>
        <p:spPr>
          <a:xfrm>
            <a:off x="3973163" y="3009877"/>
            <a:ext cx="0" cy="1752246"/>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59" name="Text Placeholder 9"/>
          <p:cNvSpPr txBox="1">
            <a:spLocks/>
          </p:cNvSpPr>
          <p:nvPr/>
        </p:nvSpPr>
        <p:spPr>
          <a:xfrm>
            <a:off x="329523" y="5273584"/>
            <a:ext cx="3213524" cy="233842"/>
          </a:xfrm>
          <a:prstGeom prst="rect">
            <a:avLst/>
          </a:prstGeom>
        </p:spPr>
        <p:txBody>
          <a:bodyPr lIns="0" tIns="0" rIns="0" bIns="0"/>
          <a:lstStyle/>
          <a:p>
            <a:pPr marL="342900" marR="0" lvl="0" indent="-342900" algn="l" defTabSz="914400" rtl="0" eaLnBrk="1" fontAlgn="auto" latinLnBrk="0" hangingPunct="1">
              <a:lnSpc>
                <a:spcPct val="100000"/>
              </a:lnSpc>
              <a:spcBef>
                <a:spcPct val="20000"/>
              </a:spcBef>
              <a:spcAft>
                <a:spcPts val="0"/>
              </a:spcAft>
              <a:buClrTx/>
              <a:buSzTx/>
              <a:tabLst/>
              <a:defRPr/>
            </a:pPr>
            <a:r>
              <a:rPr lang="en-US" sz="1600" dirty="0">
                <a:latin typeface="Antonio" charset="0"/>
                <a:ea typeface="Antonio" charset="0"/>
                <a:cs typeface="Antonio" charset="0"/>
              </a:rPr>
              <a:t>EXPERIENCE PROFESSIONNELLES</a:t>
            </a:r>
            <a:endParaRPr kumimoji="0" lang="en-US" sz="1600" b="0" i="0" u="none" strike="noStrike" kern="1200" cap="none" spc="0" normalizeH="0" baseline="0" noProof="0" dirty="0">
              <a:ln>
                <a:noFill/>
              </a:ln>
              <a:effectLst/>
              <a:uLnTx/>
              <a:uFillTx/>
              <a:latin typeface="Antonio" charset="0"/>
              <a:ea typeface="Antonio" charset="0"/>
              <a:cs typeface="Antonio" charset="0"/>
            </a:endParaRPr>
          </a:p>
        </p:txBody>
      </p:sp>
      <p:sp>
        <p:nvSpPr>
          <p:cNvPr id="60" name="Rectangle 59"/>
          <p:cNvSpPr/>
          <p:nvPr/>
        </p:nvSpPr>
        <p:spPr>
          <a:xfrm>
            <a:off x="1955945" y="5593278"/>
            <a:ext cx="5214399" cy="2554545"/>
          </a:xfrm>
          <a:prstGeom prst="rect">
            <a:avLst/>
          </a:prstGeom>
        </p:spPr>
        <p:txBody>
          <a:bodyPr wrap="square">
            <a:spAutoFit/>
          </a:bodyPr>
          <a:lstStyle/>
          <a:p>
            <a:pPr defTabSz="685800">
              <a:defRPr/>
            </a:pPr>
            <a:r>
              <a:rPr lang="fr-FR" sz="1000" b="1" dirty="0">
                <a:solidFill>
                  <a:srgbClr val="2DA2BF"/>
                </a:solidFill>
              </a:rPr>
              <a:t>TITRE DU POSTE | SOCIÉTÉ</a:t>
            </a:r>
          </a:p>
          <a:p>
            <a:pPr defTabSz="685800">
              <a:defRPr/>
            </a:pPr>
            <a:r>
              <a:rPr lang="fr-FR" sz="1000" dirty="0">
                <a:solidFill>
                  <a:schemeClr val="tx1">
                    <a:lumMod val="65000"/>
                    <a:lumOff val="35000"/>
                  </a:schemeClr>
                </a:solidFill>
                <a:latin typeface="+mj-lt"/>
              </a:rPr>
              <a:t>Décrivez ici les fonctions que vous avez occupées. Décrivez également vos missions, le nombre de personnes que vous avez encadré et si vous le pouvez, essayez d’inscrire les résultats que vous avez obtenus, n’hésitez pas à les quantifier.</a:t>
            </a:r>
          </a:p>
          <a:p>
            <a:pPr defTabSz="685800">
              <a:defRPr/>
            </a:pPr>
            <a:endParaRPr lang="fr-FR" sz="1000" dirty="0">
              <a:solidFill>
                <a:schemeClr val="tx1">
                  <a:lumMod val="65000"/>
                  <a:lumOff val="35000"/>
                </a:schemeClr>
              </a:solidFill>
              <a:latin typeface="+mj-lt"/>
            </a:endParaRPr>
          </a:p>
          <a:p>
            <a:pPr defTabSz="685800">
              <a:defRPr/>
            </a:pPr>
            <a:endParaRPr lang="fr-FR" sz="1000" dirty="0">
              <a:solidFill>
                <a:schemeClr val="tx1">
                  <a:lumMod val="65000"/>
                  <a:lumOff val="35000"/>
                </a:schemeClr>
              </a:solidFill>
              <a:latin typeface="+mj-lt"/>
            </a:endParaRPr>
          </a:p>
          <a:p>
            <a:pPr defTabSz="685800">
              <a:defRPr/>
            </a:pPr>
            <a:r>
              <a:rPr lang="fr-FR" sz="1000" b="1" dirty="0">
                <a:solidFill>
                  <a:srgbClr val="2DA2BF"/>
                </a:solidFill>
              </a:rPr>
              <a:t>TITRE DU POSTE | SOCIÉTÉ</a:t>
            </a:r>
          </a:p>
          <a:p>
            <a:pPr defTabSz="685800">
              <a:defRPr/>
            </a:pPr>
            <a:r>
              <a:rPr lang="fr-FR" sz="1000" dirty="0">
                <a:solidFill>
                  <a:schemeClr val="tx1">
                    <a:lumMod val="65000"/>
                    <a:lumOff val="35000"/>
                  </a:schemeClr>
                </a:solidFill>
                <a:latin typeface="+mj-lt"/>
              </a:rPr>
              <a:t>Décrivez ici les fonctions que vous avez occupées. Décrivez également vos missions, le nombre de personnes que vous avez encadré et si vous le pouvez, </a:t>
            </a:r>
            <a:r>
              <a:rPr lang="fr-FR" sz="1000" dirty="0">
                <a:solidFill>
                  <a:schemeClr val="tx1">
                    <a:lumMod val="65000"/>
                    <a:lumOff val="35000"/>
                  </a:schemeClr>
                </a:solidFill>
              </a:rPr>
              <a:t>essayez </a:t>
            </a:r>
            <a:r>
              <a:rPr lang="fr-FR" sz="1000" dirty="0">
                <a:solidFill>
                  <a:schemeClr val="tx1">
                    <a:lumMod val="65000"/>
                    <a:lumOff val="35000"/>
                  </a:schemeClr>
                </a:solidFill>
                <a:latin typeface="+mj-lt"/>
              </a:rPr>
              <a:t>d’inscrire les résultats que vous avez obtenus, n’hésitez pas à les quantifier.</a:t>
            </a:r>
          </a:p>
          <a:p>
            <a:pPr defTabSz="685800">
              <a:defRPr/>
            </a:pPr>
            <a:endParaRPr lang="fr-FR" sz="1000" dirty="0">
              <a:solidFill>
                <a:schemeClr val="tx1">
                  <a:lumMod val="65000"/>
                  <a:lumOff val="35000"/>
                </a:schemeClr>
              </a:solidFill>
              <a:latin typeface="+mj-lt"/>
            </a:endParaRPr>
          </a:p>
          <a:p>
            <a:pPr defTabSz="685800">
              <a:defRPr/>
            </a:pPr>
            <a:endParaRPr lang="fr-FR" sz="1000" dirty="0">
              <a:solidFill>
                <a:schemeClr val="tx1">
                  <a:lumMod val="65000"/>
                  <a:lumOff val="35000"/>
                </a:schemeClr>
              </a:solidFill>
              <a:latin typeface="+mj-lt"/>
            </a:endParaRPr>
          </a:p>
          <a:p>
            <a:pPr defTabSz="685800">
              <a:defRPr/>
            </a:pPr>
            <a:r>
              <a:rPr lang="fr-FR" sz="1000" b="1" dirty="0">
                <a:solidFill>
                  <a:srgbClr val="2DA2BF"/>
                </a:solidFill>
              </a:rPr>
              <a:t>TITRE DU POSTE | SOCIÉTÉ</a:t>
            </a:r>
          </a:p>
          <a:p>
            <a:pPr defTabSz="685800">
              <a:defRPr/>
            </a:pPr>
            <a:r>
              <a:rPr lang="fr-FR" sz="1000" dirty="0">
                <a:solidFill>
                  <a:schemeClr val="tx1">
                    <a:lumMod val="65000"/>
                    <a:lumOff val="35000"/>
                  </a:schemeClr>
                </a:solidFill>
                <a:latin typeface="+mj-lt"/>
              </a:rPr>
              <a:t>Décrivez ici les fonctions que vous avez occupées. Décrivez également vos missions, le nombre de personnes que vous avez encadré et si vous le pouvez, </a:t>
            </a:r>
            <a:r>
              <a:rPr lang="fr-FR" sz="1000" dirty="0">
                <a:solidFill>
                  <a:schemeClr val="tx1">
                    <a:lumMod val="65000"/>
                    <a:lumOff val="35000"/>
                  </a:schemeClr>
                </a:solidFill>
              </a:rPr>
              <a:t>essayez </a:t>
            </a:r>
            <a:r>
              <a:rPr lang="fr-FR" sz="1000" dirty="0">
                <a:solidFill>
                  <a:schemeClr val="tx1">
                    <a:lumMod val="65000"/>
                    <a:lumOff val="35000"/>
                  </a:schemeClr>
                </a:solidFill>
                <a:latin typeface="+mj-lt"/>
              </a:rPr>
              <a:t>d’inscrire les résultats que vous avez obtenus, n’hésitez pas à les quantifier.</a:t>
            </a:r>
          </a:p>
        </p:txBody>
      </p:sp>
      <p:sp>
        <p:nvSpPr>
          <p:cNvPr id="61" name="Rectangle 60"/>
          <p:cNvSpPr/>
          <p:nvPr/>
        </p:nvSpPr>
        <p:spPr>
          <a:xfrm>
            <a:off x="3465" y="5593278"/>
            <a:ext cx="1861549" cy="2351314"/>
          </a:xfrm>
          <a:prstGeom prst="rect">
            <a:avLst/>
          </a:prstGeom>
          <a:pattFill prst="wdDnDiag">
            <a:fgClr>
              <a:schemeClr val="bg1">
                <a:lumMod val="95000"/>
              </a:schemeClr>
            </a:fgClr>
            <a:bgClr>
              <a:schemeClr val="bg1"/>
            </a:bgClr>
          </a:patt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latin typeface="+mj-lt"/>
              <a:ea typeface="Arial" charset="0"/>
              <a:cs typeface="Arial" charset="0"/>
            </a:endParaRPr>
          </a:p>
        </p:txBody>
      </p:sp>
      <p:sp>
        <p:nvSpPr>
          <p:cNvPr id="62" name="Rectangle 61"/>
          <p:cNvSpPr/>
          <p:nvPr/>
        </p:nvSpPr>
        <p:spPr>
          <a:xfrm>
            <a:off x="358455" y="5823515"/>
            <a:ext cx="1050288" cy="307777"/>
          </a:xfrm>
          <a:prstGeom prst="rect">
            <a:avLst/>
          </a:prstGeom>
        </p:spPr>
        <p:txBody>
          <a:bodyPr wrap="none">
            <a:spAutoFit/>
          </a:bodyPr>
          <a:lstStyle/>
          <a:p>
            <a:r>
              <a:rPr lang="fr-FR" sz="1400" b="1" dirty="0">
                <a:solidFill>
                  <a:srgbClr val="2DA2BF"/>
                </a:solidFill>
              </a:rPr>
              <a:t>2012 - 2018</a:t>
            </a:r>
            <a:endParaRPr lang="fr-FR" sz="1400" dirty="0"/>
          </a:p>
        </p:txBody>
      </p:sp>
      <p:sp>
        <p:nvSpPr>
          <p:cNvPr id="63" name="Rectangle 62"/>
          <p:cNvSpPr/>
          <p:nvPr/>
        </p:nvSpPr>
        <p:spPr>
          <a:xfrm>
            <a:off x="399836" y="6682663"/>
            <a:ext cx="1050288" cy="307777"/>
          </a:xfrm>
          <a:prstGeom prst="rect">
            <a:avLst/>
          </a:prstGeom>
        </p:spPr>
        <p:txBody>
          <a:bodyPr wrap="none">
            <a:spAutoFit/>
          </a:bodyPr>
          <a:lstStyle/>
          <a:p>
            <a:r>
              <a:rPr lang="fr-FR" sz="1400" b="1" dirty="0">
                <a:solidFill>
                  <a:srgbClr val="2DA2BF"/>
                </a:solidFill>
              </a:rPr>
              <a:t>2012 - 2018</a:t>
            </a:r>
            <a:endParaRPr lang="fr-FR" sz="1400" dirty="0"/>
          </a:p>
        </p:txBody>
      </p:sp>
      <p:sp>
        <p:nvSpPr>
          <p:cNvPr id="64" name="Rectangle 63"/>
          <p:cNvSpPr/>
          <p:nvPr/>
        </p:nvSpPr>
        <p:spPr>
          <a:xfrm>
            <a:off x="409095" y="7476124"/>
            <a:ext cx="1050288" cy="307777"/>
          </a:xfrm>
          <a:prstGeom prst="rect">
            <a:avLst/>
          </a:prstGeom>
        </p:spPr>
        <p:txBody>
          <a:bodyPr wrap="none">
            <a:spAutoFit/>
          </a:bodyPr>
          <a:lstStyle/>
          <a:p>
            <a:r>
              <a:rPr lang="fr-FR" sz="1400" b="1" dirty="0">
                <a:solidFill>
                  <a:srgbClr val="2DA2BF"/>
                </a:solidFill>
              </a:rPr>
              <a:t>2012 - 2018</a:t>
            </a:r>
            <a:endParaRPr lang="fr-FR" sz="1400" dirty="0"/>
          </a:p>
        </p:txBody>
      </p:sp>
      <p:cxnSp>
        <p:nvCxnSpPr>
          <p:cNvPr id="66" name="Connecteur droit 65"/>
          <p:cNvCxnSpPr/>
          <p:nvPr/>
        </p:nvCxnSpPr>
        <p:spPr>
          <a:xfrm>
            <a:off x="2421556" y="4997513"/>
            <a:ext cx="3213524"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68" name="Rectangle 67"/>
          <p:cNvSpPr/>
          <p:nvPr/>
        </p:nvSpPr>
        <p:spPr>
          <a:xfrm>
            <a:off x="3464" y="8584547"/>
            <a:ext cx="1861549" cy="1234225"/>
          </a:xfrm>
          <a:prstGeom prst="rect">
            <a:avLst/>
          </a:prstGeom>
          <a:pattFill prst="wdDnDiag">
            <a:fgClr>
              <a:schemeClr val="bg1">
                <a:lumMod val="95000"/>
              </a:schemeClr>
            </a:fgClr>
            <a:bgClr>
              <a:schemeClr val="bg1"/>
            </a:bgClr>
          </a:patt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latin typeface="+mj-lt"/>
              <a:ea typeface="Arial" charset="0"/>
              <a:cs typeface="Arial" charset="0"/>
            </a:endParaRPr>
          </a:p>
        </p:txBody>
      </p:sp>
      <p:sp>
        <p:nvSpPr>
          <p:cNvPr id="69" name="object 108"/>
          <p:cNvSpPr txBox="1"/>
          <p:nvPr/>
        </p:nvSpPr>
        <p:spPr>
          <a:xfrm>
            <a:off x="2082032" y="8587667"/>
            <a:ext cx="2304592" cy="1231106"/>
          </a:xfrm>
          <a:prstGeom prst="rect">
            <a:avLst/>
          </a:prstGeom>
        </p:spPr>
        <p:txBody>
          <a:bodyPr vert="horz" wrap="square" lIns="0" tIns="0" rIns="0" bIns="0" rtlCol="0">
            <a:spAutoFit/>
          </a:bodyPr>
          <a:lstStyle/>
          <a:p>
            <a:pPr defTabSz="685800">
              <a:defRPr/>
            </a:pPr>
            <a:r>
              <a:rPr lang="fr-FR" sz="1000" b="1" dirty="0">
                <a:solidFill>
                  <a:srgbClr val="2DA2BF"/>
                </a:solidFill>
                <a:latin typeface="+mj-lt"/>
              </a:rPr>
              <a:t>DIPLÔME – UNIVERSITÉ</a:t>
            </a:r>
          </a:p>
          <a:p>
            <a:pPr defTabSz="685800">
              <a:defRPr/>
            </a:pPr>
            <a:r>
              <a:rPr lang="fr-FR" sz="1000" dirty="0">
                <a:solidFill>
                  <a:schemeClr val="tx1">
                    <a:lumMod val="65000"/>
                    <a:lumOff val="35000"/>
                  </a:schemeClr>
                </a:solidFill>
                <a:latin typeface="+mj-lt"/>
              </a:rPr>
              <a:t>Décrivez en une ligne les objectifs et les spécialités de cette formation.</a:t>
            </a:r>
            <a:br>
              <a:rPr lang="fr-FR" sz="1000" dirty="0">
                <a:solidFill>
                  <a:schemeClr val="tx1">
                    <a:lumMod val="65000"/>
                    <a:lumOff val="35000"/>
                  </a:schemeClr>
                </a:solidFill>
                <a:latin typeface="+mj-lt"/>
              </a:rPr>
            </a:br>
            <a:endParaRPr lang="fr-FR" sz="1000" dirty="0">
              <a:solidFill>
                <a:schemeClr val="tx1">
                  <a:lumMod val="65000"/>
                  <a:lumOff val="35000"/>
                </a:schemeClr>
              </a:solidFill>
              <a:latin typeface="+mj-lt"/>
            </a:endParaRPr>
          </a:p>
          <a:p>
            <a:pPr defTabSz="685800">
              <a:defRPr/>
            </a:pPr>
            <a:endParaRPr lang="fr-FR" sz="1000" dirty="0">
              <a:solidFill>
                <a:schemeClr val="tx1">
                  <a:lumMod val="65000"/>
                  <a:lumOff val="35000"/>
                </a:schemeClr>
              </a:solidFill>
              <a:latin typeface="+mj-lt"/>
            </a:endParaRPr>
          </a:p>
          <a:p>
            <a:pPr defTabSz="685800">
              <a:defRPr/>
            </a:pPr>
            <a:r>
              <a:rPr lang="fr-FR" sz="1000" b="1" dirty="0">
                <a:solidFill>
                  <a:srgbClr val="2DA2BF"/>
                </a:solidFill>
                <a:latin typeface="+mj-lt"/>
              </a:rPr>
              <a:t>DIPLÔME – UNIVERSITÉ</a:t>
            </a:r>
          </a:p>
          <a:p>
            <a:pPr defTabSz="685800">
              <a:defRPr/>
            </a:pPr>
            <a:r>
              <a:rPr lang="fr-FR" sz="1000" dirty="0">
                <a:solidFill>
                  <a:schemeClr val="tx1">
                    <a:lumMod val="65000"/>
                    <a:lumOff val="35000"/>
                  </a:schemeClr>
                </a:solidFill>
                <a:latin typeface="+mj-lt"/>
              </a:rPr>
              <a:t>Décrivez en une ligne les objectifs et les spécialités de cette formation.</a:t>
            </a:r>
          </a:p>
        </p:txBody>
      </p:sp>
      <p:sp>
        <p:nvSpPr>
          <p:cNvPr id="71" name="Rectangle 70"/>
          <p:cNvSpPr/>
          <p:nvPr/>
        </p:nvSpPr>
        <p:spPr>
          <a:xfrm>
            <a:off x="608522" y="8755895"/>
            <a:ext cx="550151" cy="307777"/>
          </a:xfrm>
          <a:prstGeom prst="rect">
            <a:avLst/>
          </a:prstGeom>
        </p:spPr>
        <p:txBody>
          <a:bodyPr wrap="none">
            <a:spAutoFit/>
          </a:bodyPr>
          <a:lstStyle/>
          <a:p>
            <a:r>
              <a:rPr lang="fr-FR" sz="1400" b="1">
                <a:solidFill>
                  <a:srgbClr val="2DA2BF"/>
                </a:solidFill>
              </a:rPr>
              <a:t>2012</a:t>
            </a:r>
            <a:endParaRPr lang="fr-FR" sz="1400" dirty="0"/>
          </a:p>
        </p:txBody>
      </p:sp>
      <p:sp>
        <p:nvSpPr>
          <p:cNvPr id="72" name="Rectangle 71"/>
          <p:cNvSpPr/>
          <p:nvPr/>
        </p:nvSpPr>
        <p:spPr>
          <a:xfrm>
            <a:off x="649903" y="9344139"/>
            <a:ext cx="550151" cy="307777"/>
          </a:xfrm>
          <a:prstGeom prst="rect">
            <a:avLst/>
          </a:prstGeom>
        </p:spPr>
        <p:txBody>
          <a:bodyPr wrap="none">
            <a:spAutoFit/>
          </a:bodyPr>
          <a:lstStyle/>
          <a:p>
            <a:r>
              <a:rPr lang="fr-FR" sz="1400" b="1">
                <a:solidFill>
                  <a:srgbClr val="2DA2BF"/>
                </a:solidFill>
              </a:rPr>
              <a:t>2012</a:t>
            </a:r>
            <a:endParaRPr lang="fr-FR" sz="1400" dirty="0"/>
          </a:p>
        </p:txBody>
      </p:sp>
      <p:cxnSp>
        <p:nvCxnSpPr>
          <p:cNvPr id="73" name="Connecteur droit 72"/>
          <p:cNvCxnSpPr/>
          <p:nvPr/>
        </p:nvCxnSpPr>
        <p:spPr>
          <a:xfrm flipH="1">
            <a:off x="4388278" y="8584548"/>
            <a:ext cx="11706" cy="1473852"/>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75" name="Rectangle 74"/>
          <p:cNvSpPr/>
          <p:nvPr/>
        </p:nvSpPr>
        <p:spPr>
          <a:xfrm>
            <a:off x="219771" y="8184484"/>
            <a:ext cx="987771" cy="338554"/>
          </a:xfrm>
          <a:prstGeom prst="rect">
            <a:avLst/>
          </a:prstGeom>
        </p:spPr>
        <p:txBody>
          <a:bodyPr wrap="none">
            <a:spAutoFit/>
          </a:bodyPr>
          <a:lstStyle/>
          <a:p>
            <a:r>
              <a:rPr lang="en-US" sz="1600" dirty="0">
                <a:latin typeface="Antonio" charset="0"/>
                <a:ea typeface="Antonio" charset="0"/>
                <a:cs typeface="Antonio" charset="0"/>
              </a:rPr>
              <a:t>FORMATION</a:t>
            </a:r>
            <a:endParaRPr lang="fr-FR" sz="1600" dirty="0"/>
          </a:p>
        </p:txBody>
      </p:sp>
      <p:sp>
        <p:nvSpPr>
          <p:cNvPr id="76" name="Text Placeholder 9"/>
          <p:cNvSpPr txBox="1">
            <a:spLocks/>
          </p:cNvSpPr>
          <p:nvPr/>
        </p:nvSpPr>
        <p:spPr>
          <a:xfrm>
            <a:off x="4702814" y="8308627"/>
            <a:ext cx="1893096" cy="275920"/>
          </a:xfrm>
          <a:prstGeom prst="rect">
            <a:avLst/>
          </a:prstGeom>
        </p:spPr>
        <p:txBody>
          <a:bodyPr lIns="0" tIns="0" rIns="0" bIns="0"/>
          <a:lstStyle/>
          <a:p>
            <a:pPr marL="342900" marR="0" lvl="0" indent="-342900" algn="l" defTabSz="914400" rtl="0" eaLnBrk="1" fontAlgn="auto" latinLnBrk="0" hangingPunct="1">
              <a:lnSpc>
                <a:spcPct val="100000"/>
              </a:lnSpc>
              <a:spcBef>
                <a:spcPct val="20000"/>
              </a:spcBef>
              <a:spcAft>
                <a:spcPts val="0"/>
              </a:spcAft>
              <a:buClrTx/>
              <a:buSzTx/>
              <a:tabLst/>
              <a:defRPr/>
            </a:pPr>
            <a:r>
              <a:rPr lang="en-US" sz="1600" dirty="0">
                <a:latin typeface="Antonio" charset="0"/>
                <a:ea typeface="Antonio" charset="0"/>
                <a:cs typeface="Antonio" charset="0"/>
              </a:rPr>
              <a:t>LANGUES</a:t>
            </a:r>
            <a:endParaRPr kumimoji="0" lang="en-US" sz="1600" b="0" i="0" u="none" strike="noStrike" kern="1200" cap="none" spc="0" normalizeH="0" baseline="0" noProof="0" dirty="0">
              <a:ln>
                <a:noFill/>
              </a:ln>
              <a:effectLst/>
              <a:uLnTx/>
              <a:uFillTx/>
              <a:latin typeface="Antonio" charset="0"/>
              <a:ea typeface="Antonio" charset="0"/>
              <a:cs typeface="Antonio" charset="0"/>
            </a:endParaRPr>
          </a:p>
        </p:txBody>
      </p:sp>
      <p:sp>
        <p:nvSpPr>
          <p:cNvPr id="77" name="Oval 477"/>
          <p:cNvSpPr/>
          <p:nvPr/>
        </p:nvSpPr>
        <p:spPr>
          <a:xfrm>
            <a:off x="6013212" y="8762839"/>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478"/>
          <p:cNvSpPr/>
          <p:nvPr/>
        </p:nvSpPr>
        <p:spPr>
          <a:xfrm>
            <a:off x="6165612" y="8762839"/>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479"/>
          <p:cNvSpPr/>
          <p:nvPr/>
        </p:nvSpPr>
        <p:spPr>
          <a:xfrm>
            <a:off x="6318012" y="8762839"/>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480"/>
          <p:cNvSpPr/>
          <p:nvPr/>
        </p:nvSpPr>
        <p:spPr>
          <a:xfrm>
            <a:off x="6470412" y="8762839"/>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481"/>
          <p:cNvSpPr/>
          <p:nvPr/>
        </p:nvSpPr>
        <p:spPr>
          <a:xfrm>
            <a:off x="6622812" y="8762839"/>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Oval 482"/>
          <p:cNvSpPr/>
          <p:nvPr/>
        </p:nvSpPr>
        <p:spPr>
          <a:xfrm>
            <a:off x="6775212" y="8762839"/>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483"/>
          <p:cNvSpPr/>
          <p:nvPr/>
        </p:nvSpPr>
        <p:spPr>
          <a:xfrm>
            <a:off x="6927612" y="8762839"/>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484"/>
          <p:cNvSpPr/>
          <p:nvPr/>
        </p:nvSpPr>
        <p:spPr>
          <a:xfrm>
            <a:off x="7080012" y="8762839"/>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485"/>
          <p:cNvSpPr/>
          <p:nvPr/>
        </p:nvSpPr>
        <p:spPr>
          <a:xfrm>
            <a:off x="6013212" y="9068678"/>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486"/>
          <p:cNvSpPr/>
          <p:nvPr/>
        </p:nvSpPr>
        <p:spPr>
          <a:xfrm>
            <a:off x="6165612" y="9068678"/>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val 487"/>
          <p:cNvSpPr/>
          <p:nvPr/>
        </p:nvSpPr>
        <p:spPr>
          <a:xfrm>
            <a:off x="6318012" y="9068678"/>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488"/>
          <p:cNvSpPr/>
          <p:nvPr/>
        </p:nvSpPr>
        <p:spPr>
          <a:xfrm>
            <a:off x="6470412" y="9068678"/>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489"/>
          <p:cNvSpPr/>
          <p:nvPr/>
        </p:nvSpPr>
        <p:spPr>
          <a:xfrm>
            <a:off x="6622812" y="9068678"/>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490"/>
          <p:cNvSpPr/>
          <p:nvPr/>
        </p:nvSpPr>
        <p:spPr>
          <a:xfrm>
            <a:off x="6775212" y="9068678"/>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491"/>
          <p:cNvSpPr/>
          <p:nvPr/>
        </p:nvSpPr>
        <p:spPr>
          <a:xfrm>
            <a:off x="6927612" y="9068678"/>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492"/>
          <p:cNvSpPr/>
          <p:nvPr/>
        </p:nvSpPr>
        <p:spPr>
          <a:xfrm>
            <a:off x="7080012" y="9068678"/>
            <a:ext cx="152400" cy="152400"/>
          </a:xfrm>
          <a:prstGeom prst="ellipse">
            <a:avLst/>
          </a:prstGeom>
          <a:solidFill>
            <a:schemeClr val="tx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 Placeholder 40"/>
          <p:cNvSpPr txBox="1">
            <a:spLocks/>
          </p:cNvSpPr>
          <p:nvPr/>
        </p:nvSpPr>
        <p:spPr>
          <a:xfrm>
            <a:off x="4686643" y="8682272"/>
            <a:ext cx="1313209" cy="969644"/>
          </a:xfrm>
          <a:prstGeom prst="rect">
            <a:avLst/>
          </a:prstGeom>
        </p:spPr>
        <p:txBody>
          <a:bodyPr lIns="0" tIns="0" rIns="0" bIns="0"/>
          <a:lstStyle/>
          <a:p>
            <a:pPr marL="342900" marR="0" lvl="0" indent="-342900" algn="l" defTabSz="914400" rtl="0" eaLnBrk="1" fontAlgn="auto" latinLnBrk="0" hangingPunct="1">
              <a:lnSpc>
                <a:spcPct val="150000"/>
              </a:lnSpc>
              <a:spcBef>
                <a:spcPct val="20000"/>
              </a:spcBef>
              <a:spcAft>
                <a:spcPts val="0"/>
              </a:spcAft>
              <a:buClrTx/>
              <a:buSzTx/>
              <a:tabLst/>
              <a:defRPr/>
            </a:pPr>
            <a:r>
              <a:rPr lang="sv-SE" sz="1200" dirty="0" err="1">
                <a:latin typeface="Calibri" pitchFamily="34" charset="0"/>
                <a:cs typeface="Calibri" pitchFamily="34" charset="0"/>
              </a:rPr>
              <a:t>Allemand</a:t>
            </a:r>
            <a:endParaRPr lang="sv-SE" sz="1200" dirty="0">
              <a:latin typeface="Calibri" pitchFamily="34" charset="0"/>
              <a:cs typeface="Calibri" pitchFamily="34" charset="0"/>
            </a:endParaRPr>
          </a:p>
          <a:p>
            <a:pPr marL="342900" marR="0" lvl="0" indent="-342900" algn="l" defTabSz="914400" rtl="0" eaLnBrk="1" fontAlgn="auto" latinLnBrk="0" hangingPunct="1">
              <a:lnSpc>
                <a:spcPct val="150000"/>
              </a:lnSpc>
              <a:spcBef>
                <a:spcPct val="20000"/>
              </a:spcBef>
              <a:spcAft>
                <a:spcPts val="0"/>
              </a:spcAft>
              <a:buClrTx/>
              <a:buSzTx/>
              <a:tabLst/>
              <a:defRPr/>
            </a:pPr>
            <a:r>
              <a:rPr kumimoji="0" lang="sv-SE" sz="1200" b="0" i="0" u="none" strike="noStrike" kern="1200" cap="none" spc="0" normalizeH="0" baseline="0" noProof="0" dirty="0">
                <a:ln>
                  <a:noFill/>
                </a:ln>
                <a:solidFill>
                  <a:schemeClr val="tx1"/>
                </a:solidFill>
                <a:effectLst/>
                <a:uLnTx/>
                <a:uFillTx/>
                <a:latin typeface="Calibri" pitchFamily="34" charset="0"/>
                <a:cs typeface="Calibri" pitchFamily="34" charset="0"/>
              </a:rPr>
              <a:t>Italien</a:t>
            </a:r>
          </a:p>
          <a:p>
            <a:pPr marL="342900" marR="0" lvl="0" indent="-342900" algn="l" defTabSz="914400" rtl="0" eaLnBrk="1" fontAlgn="auto" latinLnBrk="0" hangingPunct="1">
              <a:lnSpc>
                <a:spcPct val="150000"/>
              </a:lnSpc>
              <a:spcBef>
                <a:spcPct val="20000"/>
              </a:spcBef>
              <a:spcAft>
                <a:spcPts val="0"/>
              </a:spcAft>
              <a:buClrTx/>
              <a:buSzTx/>
              <a:tabLst/>
              <a:defRPr/>
            </a:pPr>
            <a:r>
              <a:rPr lang="sv-SE" sz="1200" dirty="0" err="1">
                <a:latin typeface="Calibri" pitchFamily="34" charset="0"/>
                <a:cs typeface="Calibri" pitchFamily="34" charset="0"/>
              </a:rPr>
              <a:t>Espagnol</a:t>
            </a:r>
            <a:endParaRPr kumimoji="0" lang="sv-SE" sz="1200" b="0" i="0" u="none" strike="noStrike" kern="1200" cap="none" spc="0" normalizeH="0" noProof="0" dirty="0">
              <a:ln>
                <a:noFill/>
              </a:ln>
              <a:solidFill>
                <a:schemeClr val="tx1"/>
              </a:solidFill>
              <a:effectLst/>
              <a:uLnTx/>
              <a:uFillTx/>
              <a:latin typeface="Calibri" pitchFamily="34" charset="0"/>
              <a:cs typeface="Calibri" pitchFamily="34" charset="0"/>
            </a:endParaRPr>
          </a:p>
        </p:txBody>
      </p:sp>
      <p:sp>
        <p:nvSpPr>
          <p:cNvPr id="95" name="Oval 485"/>
          <p:cNvSpPr/>
          <p:nvPr/>
        </p:nvSpPr>
        <p:spPr>
          <a:xfrm>
            <a:off x="6013212" y="9374517"/>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486"/>
          <p:cNvSpPr/>
          <p:nvPr/>
        </p:nvSpPr>
        <p:spPr>
          <a:xfrm>
            <a:off x="6165612" y="9374517"/>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Oval 487"/>
          <p:cNvSpPr/>
          <p:nvPr/>
        </p:nvSpPr>
        <p:spPr>
          <a:xfrm>
            <a:off x="6318012" y="9374517"/>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Oval 488"/>
          <p:cNvSpPr/>
          <p:nvPr/>
        </p:nvSpPr>
        <p:spPr>
          <a:xfrm>
            <a:off x="6470412" y="9374517"/>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489"/>
          <p:cNvSpPr/>
          <p:nvPr/>
        </p:nvSpPr>
        <p:spPr>
          <a:xfrm>
            <a:off x="6622812" y="9374517"/>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Oval 490"/>
          <p:cNvSpPr/>
          <p:nvPr/>
        </p:nvSpPr>
        <p:spPr>
          <a:xfrm>
            <a:off x="6775212" y="9374517"/>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Oval 491"/>
          <p:cNvSpPr/>
          <p:nvPr/>
        </p:nvSpPr>
        <p:spPr>
          <a:xfrm>
            <a:off x="6927612" y="9374517"/>
            <a:ext cx="152400" cy="152400"/>
          </a:xfrm>
          <a:prstGeom prst="ellipse">
            <a:avLst/>
          </a:prstGeom>
          <a:solidFill>
            <a:srgbClr val="2DA2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Oval 492"/>
          <p:cNvSpPr/>
          <p:nvPr/>
        </p:nvSpPr>
        <p:spPr>
          <a:xfrm>
            <a:off x="7080012" y="9374517"/>
            <a:ext cx="152400" cy="152400"/>
          </a:xfrm>
          <a:prstGeom prst="ellipse">
            <a:avLst/>
          </a:prstGeom>
          <a:solidFill>
            <a:schemeClr val="tx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p:cNvSpPr/>
          <p:nvPr/>
        </p:nvSpPr>
        <p:spPr>
          <a:xfrm>
            <a:off x="-2" y="10186365"/>
            <a:ext cx="7559675" cy="494718"/>
          </a:xfrm>
          <a:prstGeom prst="rect">
            <a:avLst/>
          </a:prstGeom>
          <a:solidFill>
            <a:srgbClr val="2DA2B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bg1"/>
              </a:solidFill>
            </a:endParaRPr>
          </a:p>
        </p:txBody>
      </p:sp>
    </p:spTree>
    <p:extLst>
      <p:ext uri="{BB962C8B-B14F-4D97-AF65-F5344CB8AC3E}">
        <p14:creationId xmlns:p14="http://schemas.microsoft.com/office/powerpoint/2010/main" val="742075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48927" y="645966"/>
            <a:ext cx="6661822" cy="9360267"/>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10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100" dirty="0">
                <a:solidFill>
                  <a:schemeClr val="tx1">
                    <a:lumMod val="50000"/>
                    <a:lumOff val="50000"/>
                  </a:schemeClr>
                </a:solidFill>
              </a:rPr>
            </a:br>
            <a:r>
              <a:rPr lang="fr-FR" sz="2100" dirty="0" err="1">
                <a:solidFill>
                  <a:schemeClr val="tx1">
                    <a:lumMod val="50000"/>
                    <a:lumOff val="50000"/>
                  </a:schemeClr>
                </a:solidFill>
              </a:rPr>
              <a:t>Disclaimer</a:t>
            </a:r>
            <a:r>
              <a:rPr lang="fr-FR" sz="2100" dirty="0">
                <a:solidFill>
                  <a:schemeClr val="tx1">
                    <a:lumMod val="50000"/>
                    <a:lumOff val="50000"/>
                  </a:schemeClr>
                </a:solidFill>
              </a:rPr>
              <a:t> : Les modèles disponibles sur notre site fournis "en l'état" et sans garantie.</a:t>
            </a:r>
          </a:p>
          <a:p>
            <a:pPr marL="0" indent="0">
              <a:buNone/>
            </a:pPr>
            <a:endParaRPr lang="fr-FR" sz="2447" dirty="0">
              <a:solidFill>
                <a:schemeClr val="tx1">
                  <a:lumMod val="50000"/>
                  <a:lumOff val="50000"/>
                </a:schemeClr>
              </a:solidFill>
            </a:endParaRPr>
          </a:p>
          <a:p>
            <a:pPr marL="0" indent="0" algn="ctr">
              <a:buNone/>
            </a:pPr>
            <a:r>
              <a:rPr lang="fr-FR" sz="2447" dirty="0" err="1"/>
              <a:t>Créeruncv.com</a:t>
            </a:r>
            <a:r>
              <a:rPr lang="fr-FR" sz="2447" dirty="0"/>
              <a:t> est un site gratuit. </a:t>
            </a:r>
          </a:p>
        </p:txBody>
      </p:sp>
    </p:spTree>
    <p:extLst>
      <p:ext uri="{BB962C8B-B14F-4D97-AF65-F5344CB8AC3E}">
        <p14:creationId xmlns:p14="http://schemas.microsoft.com/office/powerpoint/2010/main" val="645707158"/>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123</TotalTime>
  <Words>632</Words>
  <Application>Microsoft Macintosh PowerPoint</Application>
  <PresentationFormat>Personnalisé</PresentationFormat>
  <Paragraphs>80</Paragraphs>
  <Slides>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Antonio</vt:lpstr>
      <vt:lpstr>Arial</vt:lpstr>
      <vt:lpstr>Calibri</vt:lpstr>
      <vt:lpstr>Calibri Light</vt:lpstr>
      <vt:lpstr>Lato</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48</cp:revision>
  <dcterms:created xsi:type="dcterms:W3CDTF">2017-12-01T13:45:18Z</dcterms:created>
  <dcterms:modified xsi:type="dcterms:W3CDTF">2022-08-03T10:34:20Z</dcterms:modified>
</cp:coreProperties>
</file>