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A3A8"/>
    <a:srgbClr val="32939B"/>
    <a:srgbClr val="48C7B0"/>
    <a:srgbClr val="626262"/>
    <a:srgbClr val="2B97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52"/>
    <p:restoredTop sz="94634"/>
  </p:normalViewPr>
  <p:slideViewPr>
    <p:cSldViewPr snapToGrid="0" snapToObjects="1">
      <p:cViewPr varScale="1">
        <p:scale>
          <a:sx n="82" d="100"/>
          <a:sy n="82" d="100"/>
        </p:scale>
        <p:origin x="336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64CB7B69-50FF-9944-9160-68448D65C829}" type="datetimeFigureOut">
              <a:rPr lang="fr-FR" smtClean="0"/>
              <a:t>04/06/2024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1AD981-8B02-DF49-9D86-39343CFEF5B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CB7B69-50FF-9944-9160-68448D65C829}" type="datetimeFigureOut">
              <a:rPr lang="fr-FR" smtClean="0"/>
              <a:t>04/06/2024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1AD981-8B02-DF49-9D86-39343CFEF5B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CB7B69-50FF-9944-9160-68448D65C829}" type="datetimeFigureOut">
              <a:rPr lang="fr-FR" smtClean="0"/>
              <a:t>04/06/2024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1AD981-8B02-DF49-9D86-39343CFEF5B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CB7B69-50FF-9944-9160-68448D65C829}" type="datetimeFigureOut">
              <a:rPr lang="fr-FR" smtClean="0"/>
              <a:t>04/06/2024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1AD981-8B02-DF49-9D86-39343CFEF5B3}"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4CB7B69-50FF-9944-9160-68448D65C829}" type="datetimeFigureOut">
              <a:rPr lang="fr-FR" smtClean="0"/>
              <a:t>04/06/2024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1AD981-8B02-DF49-9D86-39343CFEF5B3}"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4CB7B69-50FF-9944-9160-68448D65C829}" type="datetimeFigureOut">
              <a:rPr lang="fr-FR" smtClean="0"/>
              <a:t>04/06/2024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E1AD981-8B02-DF49-9D86-39343CFEF5B3}"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4CB7B69-50FF-9944-9160-68448D65C829}" type="datetimeFigureOut">
              <a:rPr lang="fr-FR" smtClean="0"/>
              <a:t>04/06/2024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E1AD981-8B02-DF49-9D86-39343CFEF5B3}"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64CB7B69-50FF-9944-9160-68448D65C829}" type="datetimeFigureOut">
              <a:rPr lang="fr-FR" smtClean="0"/>
              <a:t>04/06/2024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E1AD981-8B02-DF49-9D86-39343CFEF5B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CB7B69-50FF-9944-9160-68448D65C829}" type="datetimeFigureOut">
              <a:rPr lang="fr-FR" smtClean="0"/>
              <a:t>04/06/2024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E1AD981-8B02-DF49-9D86-39343CFEF5B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4CB7B69-50FF-9944-9160-68448D65C829}" type="datetimeFigureOut">
              <a:rPr lang="fr-FR" smtClean="0"/>
              <a:t>04/06/2024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E1AD981-8B02-DF49-9D86-39343CFEF5B3}"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4CB7B69-50FF-9944-9160-68448D65C829}" type="datetimeFigureOut">
              <a:rPr lang="fr-FR" smtClean="0"/>
              <a:t>04/06/2024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E1AD981-8B02-DF49-9D86-39343CFEF5B3}"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64CB7B69-50FF-9944-9160-68448D65C829}" type="datetimeFigureOut">
              <a:rPr lang="fr-FR" smtClean="0"/>
              <a:t>04/06/2024</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E1AD981-8B02-DF49-9D86-39343CFEF5B3}" type="slidenum">
              <a:rPr lang="fr-FR" smtClean="0"/>
              <a:t>‹N°›</a:t>
            </a:fld>
            <a:endParaRPr lang="fr-FR"/>
          </a:p>
        </p:txBody>
      </p:sp>
    </p:spTree>
    <p:extLst>
      <p:ext uri="{BB962C8B-B14F-4D97-AF65-F5344CB8AC3E}">
        <p14:creationId xmlns:p14="http://schemas.microsoft.com/office/powerpoint/2010/main" val="12022215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40000"/>
          </a:schemeClr>
        </a:solidFill>
        <a:effectLst/>
      </p:bgPr>
    </p:bg>
    <p:spTree>
      <p:nvGrpSpPr>
        <p:cNvPr id="1" name=""/>
        <p:cNvGrpSpPr/>
        <p:nvPr/>
      </p:nvGrpSpPr>
      <p:grpSpPr>
        <a:xfrm>
          <a:off x="0" y="0"/>
          <a:ext cx="0" cy="0"/>
          <a:chOff x="0" y="0"/>
          <a:chExt cx="0" cy="0"/>
        </a:xfrm>
      </p:grpSpPr>
      <p:sp>
        <p:nvSpPr>
          <p:cNvPr id="97" name="Triangle rectangle 96"/>
          <p:cNvSpPr/>
          <p:nvPr/>
        </p:nvSpPr>
        <p:spPr>
          <a:xfrm rot="16200000">
            <a:off x="3360632" y="6492770"/>
            <a:ext cx="5365443" cy="3032642"/>
          </a:xfrm>
          <a:prstGeom prst="r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6" name="Bande diagonale 95"/>
          <p:cNvSpPr/>
          <p:nvPr/>
        </p:nvSpPr>
        <p:spPr>
          <a:xfrm>
            <a:off x="1" y="0"/>
            <a:ext cx="6412702" cy="10691813"/>
          </a:xfrm>
          <a:prstGeom prst="diagStrip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cxnSp>
        <p:nvCxnSpPr>
          <p:cNvPr id="84" name="Connecteur droit 83"/>
          <p:cNvCxnSpPr/>
          <p:nvPr/>
        </p:nvCxnSpPr>
        <p:spPr>
          <a:xfrm>
            <a:off x="6092575" y="6898304"/>
            <a:ext cx="125609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629624" y="1079482"/>
            <a:ext cx="5930051" cy="81036"/>
          </a:xfrm>
          <a:prstGeom prst="rect">
            <a:avLst/>
          </a:prstGeom>
          <a:solidFill>
            <a:srgbClr val="329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4181" y="1543470"/>
            <a:ext cx="256584" cy="217854"/>
          </a:xfrm>
          <a:prstGeom prst="rect">
            <a:avLst/>
          </a:prstGeom>
        </p:spPr>
      </p:pic>
      <p:pic>
        <p:nvPicPr>
          <p:cNvPr id="10" name="Imag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45351" y="1904588"/>
            <a:ext cx="248138" cy="199589"/>
          </a:xfrm>
          <a:prstGeom prst="rect">
            <a:avLst/>
          </a:prstGeom>
        </p:spPr>
      </p:pic>
      <p:pic>
        <p:nvPicPr>
          <p:cNvPr id="11" name="Imag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5351" y="2558611"/>
            <a:ext cx="265414" cy="250102"/>
          </a:xfrm>
          <a:prstGeom prst="rect">
            <a:avLst/>
          </a:prstGeom>
        </p:spPr>
      </p:pic>
      <p:pic>
        <p:nvPicPr>
          <p:cNvPr id="12" name="Imag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72705" y="2203320"/>
            <a:ext cx="206889" cy="256148"/>
          </a:xfrm>
          <a:prstGeom prst="rect">
            <a:avLst/>
          </a:prstGeom>
        </p:spPr>
      </p:pic>
      <p:sp>
        <p:nvSpPr>
          <p:cNvPr id="13" name="ZoneTexte 12"/>
          <p:cNvSpPr txBox="1"/>
          <p:nvPr/>
        </p:nvSpPr>
        <p:spPr>
          <a:xfrm>
            <a:off x="5931564" y="1521592"/>
            <a:ext cx="970137" cy="246221"/>
          </a:xfrm>
          <a:prstGeom prst="rect">
            <a:avLst/>
          </a:prstGeom>
          <a:noFill/>
        </p:spPr>
        <p:txBody>
          <a:bodyPr wrap="none" rtlCol="0">
            <a:spAutoFit/>
          </a:bodyPr>
          <a:lstStyle/>
          <a:p>
            <a:r>
              <a:rPr lang="fr-FR" sz="1000" dirty="0">
                <a:solidFill>
                  <a:schemeClr val="tx1">
                    <a:lumMod val="50000"/>
                    <a:lumOff val="50000"/>
                  </a:schemeClr>
                </a:solidFill>
              </a:rPr>
              <a:t>01.02.03.04.05</a:t>
            </a:r>
          </a:p>
        </p:txBody>
      </p:sp>
      <p:sp>
        <p:nvSpPr>
          <p:cNvPr id="14" name="ZoneTexte 13"/>
          <p:cNvSpPr txBox="1"/>
          <p:nvPr/>
        </p:nvSpPr>
        <p:spPr>
          <a:xfrm>
            <a:off x="5931564" y="1865024"/>
            <a:ext cx="998991" cy="246221"/>
          </a:xfrm>
          <a:prstGeom prst="rect">
            <a:avLst/>
          </a:prstGeom>
          <a:noFill/>
        </p:spPr>
        <p:txBody>
          <a:bodyPr wrap="none" rtlCol="0">
            <a:spAutoFit/>
          </a:bodyPr>
          <a:lstStyle/>
          <a:p>
            <a:r>
              <a:rPr lang="fr-FR" sz="1000" dirty="0" err="1">
                <a:solidFill>
                  <a:schemeClr val="tx1">
                    <a:lumMod val="50000"/>
                    <a:lumOff val="50000"/>
                  </a:schemeClr>
                </a:solidFill>
              </a:rPr>
              <a:t>mail@mail.com</a:t>
            </a:r>
            <a:endParaRPr lang="fr-FR" sz="1000" dirty="0">
              <a:solidFill>
                <a:schemeClr val="tx1">
                  <a:lumMod val="50000"/>
                  <a:lumOff val="50000"/>
                </a:schemeClr>
              </a:solidFill>
            </a:endParaRPr>
          </a:p>
        </p:txBody>
      </p:sp>
      <p:sp>
        <p:nvSpPr>
          <p:cNvPr id="15" name="ZoneTexte 14"/>
          <p:cNvSpPr txBox="1"/>
          <p:nvPr/>
        </p:nvSpPr>
        <p:spPr>
          <a:xfrm>
            <a:off x="5931564" y="2140980"/>
            <a:ext cx="1265090" cy="400110"/>
          </a:xfrm>
          <a:prstGeom prst="rect">
            <a:avLst/>
          </a:prstGeom>
          <a:noFill/>
        </p:spPr>
        <p:txBody>
          <a:bodyPr wrap="none" rtlCol="0">
            <a:spAutoFit/>
          </a:bodyPr>
          <a:lstStyle/>
          <a:p>
            <a:r>
              <a:rPr lang="fr-FR" sz="1000" dirty="0">
                <a:solidFill>
                  <a:schemeClr val="tx1">
                    <a:lumMod val="50000"/>
                    <a:lumOff val="50000"/>
                  </a:schemeClr>
                </a:solidFill>
              </a:rPr>
              <a:t>12 rue de la Réussite</a:t>
            </a:r>
          </a:p>
          <a:p>
            <a:r>
              <a:rPr lang="fr-FR" sz="1000" dirty="0">
                <a:solidFill>
                  <a:schemeClr val="tx1">
                    <a:lumMod val="50000"/>
                    <a:lumOff val="50000"/>
                  </a:schemeClr>
                </a:solidFill>
              </a:rPr>
              <a:t>75012 Paris</a:t>
            </a:r>
          </a:p>
        </p:txBody>
      </p:sp>
      <p:sp>
        <p:nvSpPr>
          <p:cNvPr id="16" name="ZoneTexte 15"/>
          <p:cNvSpPr txBox="1"/>
          <p:nvPr/>
        </p:nvSpPr>
        <p:spPr>
          <a:xfrm>
            <a:off x="5931564" y="2532113"/>
            <a:ext cx="1524776" cy="246221"/>
          </a:xfrm>
          <a:prstGeom prst="rect">
            <a:avLst/>
          </a:prstGeom>
          <a:noFill/>
        </p:spPr>
        <p:txBody>
          <a:bodyPr wrap="none" rtlCol="0">
            <a:spAutoFit/>
          </a:bodyPr>
          <a:lstStyle/>
          <a:p>
            <a:r>
              <a:rPr lang="fr-FR" sz="1000" dirty="0">
                <a:solidFill>
                  <a:schemeClr val="tx1">
                    <a:lumMod val="50000"/>
                    <a:lumOff val="50000"/>
                  </a:schemeClr>
                </a:solidFill>
              </a:rPr>
              <a:t>http://</a:t>
            </a:r>
            <a:r>
              <a:rPr lang="fr-FR" sz="1000" dirty="0" err="1">
                <a:solidFill>
                  <a:schemeClr val="tx1">
                    <a:lumMod val="50000"/>
                    <a:lumOff val="50000"/>
                  </a:schemeClr>
                </a:solidFill>
              </a:rPr>
              <a:t>www.monsite.com</a:t>
            </a:r>
            <a:endParaRPr lang="fr-FR" sz="1000" dirty="0">
              <a:solidFill>
                <a:schemeClr val="tx1">
                  <a:lumMod val="50000"/>
                  <a:lumOff val="50000"/>
                </a:schemeClr>
              </a:solidFill>
            </a:endParaRPr>
          </a:p>
        </p:txBody>
      </p:sp>
      <p:sp>
        <p:nvSpPr>
          <p:cNvPr id="17" name="Rectangle 16"/>
          <p:cNvSpPr/>
          <p:nvPr/>
        </p:nvSpPr>
        <p:spPr>
          <a:xfrm>
            <a:off x="1629626" y="1244687"/>
            <a:ext cx="5930051" cy="81036"/>
          </a:xfrm>
          <a:prstGeom prst="rect">
            <a:avLst/>
          </a:prstGeom>
          <a:solidFill>
            <a:srgbClr val="2B97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p:cNvSpPr/>
          <p:nvPr/>
        </p:nvSpPr>
        <p:spPr>
          <a:xfrm>
            <a:off x="1629626" y="1329183"/>
            <a:ext cx="5930051" cy="81036"/>
          </a:xfrm>
          <a:prstGeom prst="rect">
            <a:avLst/>
          </a:prstGeom>
          <a:solidFill>
            <a:srgbClr val="48C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20"/>
          <p:cNvSpPr/>
          <p:nvPr/>
        </p:nvSpPr>
        <p:spPr>
          <a:xfrm>
            <a:off x="1629625" y="1163651"/>
            <a:ext cx="5930051" cy="81036"/>
          </a:xfrm>
          <a:prstGeom prst="rect">
            <a:avLst/>
          </a:prstGeom>
          <a:solidFill>
            <a:srgbClr val="39A3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2" name="Image 21"/>
          <p:cNvPicPr>
            <a:picLocks noChangeAspect="1"/>
          </p:cNvPicPr>
          <p:nvPr/>
        </p:nvPicPr>
        <p:blipFill rotWithShape="1">
          <a:blip r:embed="rId6">
            <a:extLst>
              <a:ext uri="{28A0092B-C50C-407E-A947-70E740481C1C}">
                <a14:useLocalDpi xmlns:a14="http://schemas.microsoft.com/office/drawing/2010/main" val="0"/>
              </a:ext>
            </a:extLst>
          </a:blip>
          <a:srcRect l="9329" r="23597"/>
          <a:stretch/>
        </p:blipFill>
        <p:spPr>
          <a:xfrm>
            <a:off x="340588" y="408080"/>
            <a:ext cx="1516255" cy="1517737"/>
          </a:xfrm>
          <a:prstGeom prst="ellipse">
            <a:avLst/>
          </a:prstGeom>
          <a:ln w="38100">
            <a:solidFill>
              <a:schemeClr val="bg2">
                <a:lumMod val="90000"/>
              </a:schemeClr>
            </a:solidFill>
          </a:ln>
        </p:spPr>
      </p:pic>
      <p:sp>
        <p:nvSpPr>
          <p:cNvPr id="23" name="Rectangle 8"/>
          <p:cNvSpPr/>
          <p:nvPr/>
        </p:nvSpPr>
        <p:spPr>
          <a:xfrm>
            <a:off x="321414" y="2058064"/>
            <a:ext cx="5169703" cy="707886"/>
          </a:xfrm>
          <a:prstGeom prst="rect">
            <a:avLst/>
          </a:prstGeom>
        </p:spPr>
        <p:txBody>
          <a:bodyPr wrap="square">
            <a:spAutoFit/>
          </a:bodyPr>
          <a:lstStyle/>
          <a:p>
            <a:pPr algn="just">
              <a:tabLst>
                <a:tab pos="723900" algn="l"/>
                <a:tab pos="1447800" algn="l"/>
                <a:tab pos="2171700" algn="l"/>
              </a:tabLst>
            </a:pPr>
            <a:r>
              <a:rPr lang="fr-FR" sz="1000" dirty="0">
                <a:solidFill>
                  <a:schemeClr val="tx1">
                    <a:lumMod val="50000"/>
                    <a:lumOff val="50000"/>
                  </a:schemeClr>
                </a:solidFill>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24" name="ZoneTexte 23"/>
          <p:cNvSpPr txBox="1"/>
          <p:nvPr/>
        </p:nvSpPr>
        <p:spPr>
          <a:xfrm>
            <a:off x="3057203" y="65648"/>
            <a:ext cx="3401893" cy="707886"/>
          </a:xfrm>
          <a:prstGeom prst="rect">
            <a:avLst/>
          </a:prstGeom>
          <a:noFill/>
        </p:spPr>
        <p:txBody>
          <a:bodyPr wrap="none" rtlCol="0">
            <a:spAutoFit/>
          </a:bodyPr>
          <a:lstStyle/>
          <a:p>
            <a:r>
              <a:rPr lang="fr-FR" sz="4000" b="1" dirty="0">
                <a:solidFill>
                  <a:srgbClr val="626262"/>
                </a:solidFill>
                <a:latin typeface="Antonio" charset="0"/>
                <a:ea typeface="Antonio" charset="0"/>
                <a:cs typeface="Antonio" charset="0"/>
              </a:rPr>
              <a:t>VINCE </a:t>
            </a:r>
            <a:r>
              <a:rPr lang="fr-FR" sz="4000" b="1" dirty="0">
                <a:solidFill>
                  <a:srgbClr val="32939B"/>
                </a:solidFill>
                <a:latin typeface="Antonio" charset="0"/>
                <a:ea typeface="Antonio" charset="0"/>
                <a:cs typeface="Antonio" charset="0"/>
              </a:rPr>
              <a:t>GOBALLINO</a:t>
            </a:r>
          </a:p>
        </p:txBody>
      </p:sp>
      <p:sp>
        <p:nvSpPr>
          <p:cNvPr id="25" name="Rectangle 24"/>
          <p:cNvSpPr/>
          <p:nvPr/>
        </p:nvSpPr>
        <p:spPr>
          <a:xfrm>
            <a:off x="3351186" y="651872"/>
            <a:ext cx="2334293" cy="369332"/>
          </a:xfrm>
          <a:prstGeom prst="rect">
            <a:avLst/>
          </a:prstGeom>
        </p:spPr>
        <p:txBody>
          <a:bodyPr wrap="none">
            <a:spAutoFit/>
          </a:bodyPr>
          <a:lstStyle/>
          <a:p>
            <a:r>
              <a:rPr lang="fr-FR" dirty="0">
                <a:solidFill>
                  <a:schemeClr val="bg2">
                    <a:lumMod val="75000"/>
                  </a:schemeClr>
                </a:solidFill>
                <a:latin typeface="Antonio" charset="0"/>
                <a:ea typeface="Antonio" charset="0"/>
                <a:cs typeface="Antonio" charset="0"/>
              </a:rPr>
              <a:t>TITRE DU POSTE RECHERCHE</a:t>
            </a:r>
          </a:p>
        </p:txBody>
      </p:sp>
      <p:sp>
        <p:nvSpPr>
          <p:cNvPr id="26" name="Rectangle 25"/>
          <p:cNvSpPr/>
          <p:nvPr/>
        </p:nvSpPr>
        <p:spPr>
          <a:xfrm>
            <a:off x="4041416" y="1623697"/>
            <a:ext cx="1383712" cy="369332"/>
          </a:xfrm>
          <a:prstGeom prst="rect">
            <a:avLst/>
          </a:prstGeom>
        </p:spPr>
        <p:txBody>
          <a:bodyPr wrap="none">
            <a:spAutoFit/>
          </a:bodyPr>
          <a:lstStyle/>
          <a:p>
            <a:r>
              <a:rPr lang="fr-FR" dirty="0">
                <a:solidFill>
                  <a:srgbClr val="32939B"/>
                </a:solidFill>
                <a:latin typeface="Antonio" charset="0"/>
                <a:ea typeface="Antonio" charset="0"/>
                <a:cs typeface="Antonio" charset="0"/>
              </a:rPr>
              <a:t>MES OBJECTIFS</a:t>
            </a:r>
            <a:endParaRPr lang="fr-FR" dirty="0">
              <a:solidFill>
                <a:srgbClr val="32939B"/>
              </a:solidFill>
            </a:endParaRPr>
          </a:p>
        </p:txBody>
      </p:sp>
      <p:graphicFrame>
        <p:nvGraphicFramePr>
          <p:cNvPr id="27" name="Tableau 26"/>
          <p:cNvGraphicFramePr>
            <a:graphicFrameLocks noGrp="1"/>
          </p:cNvGraphicFramePr>
          <p:nvPr>
            <p:extLst>
              <p:ext uri="{D42A27DB-BD31-4B8C-83A1-F6EECF244321}">
                <p14:modId xmlns:p14="http://schemas.microsoft.com/office/powerpoint/2010/main" val="1754271960"/>
              </p:ext>
            </p:extLst>
          </p:nvPr>
        </p:nvGraphicFramePr>
        <p:xfrm>
          <a:off x="1642316" y="3542103"/>
          <a:ext cx="3310100" cy="3931920"/>
        </p:xfrm>
        <a:graphic>
          <a:graphicData uri="http://schemas.openxmlformats.org/drawingml/2006/table">
            <a:tbl>
              <a:tblPr firstRow="1" bandRow="1">
                <a:tableStyleId>{2D5ABB26-0587-4C30-8999-92F81FD0307C}</a:tableStyleId>
              </a:tblPr>
              <a:tblGrid>
                <a:gridCol w="3310100">
                  <a:extLst>
                    <a:ext uri="{9D8B030D-6E8A-4147-A177-3AD203B41FA5}">
                      <a16:colId xmlns:a16="http://schemas.microsoft.com/office/drawing/2014/main" val="20000"/>
                    </a:ext>
                  </a:extLst>
                </a:gridCol>
              </a:tblGrid>
              <a:tr h="783873">
                <a:tc>
                  <a:txBody>
                    <a:bodyPr/>
                    <a:lstStyle/>
                    <a:p>
                      <a:pPr algn="l"/>
                      <a:r>
                        <a:rPr lang="en-US" sz="1000" b="1" kern="1200" dirty="0">
                          <a:solidFill>
                            <a:schemeClr val="tx1">
                              <a:lumMod val="50000"/>
                              <a:lumOff val="50000"/>
                            </a:schemeClr>
                          </a:solidFill>
                          <a:effectLst/>
                          <a:latin typeface="Antonio" charset="0"/>
                          <a:ea typeface="Antonio" charset="0"/>
                          <a:cs typeface="Antonio" charset="0"/>
                        </a:rPr>
                        <a:t>NOM ENTREPRISE </a:t>
                      </a:r>
                    </a:p>
                    <a:p>
                      <a:pPr algn="l"/>
                      <a:r>
                        <a:rPr lang="fr-FR" sz="1000" kern="1200" dirty="0">
                          <a:solidFill>
                            <a:schemeClr val="tx1"/>
                          </a:solidFill>
                          <a:effectLst/>
                          <a:latin typeface="+mn-lt"/>
                          <a:ea typeface="+mn-ea"/>
                          <a:cs typeface="Times New Roman"/>
                        </a:rPr>
                        <a:t>Titre du poste</a:t>
                      </a:r>
                    </a:p>
                    <a:p>
                      <a:pPr defTabSz="685800">
                        <a:defRPr/>
                      </a:pPr>
                      <a:r>
                        <a:rPr lang="fr-FR" sz="1000" dirty="0">
                          <a:solidFill>
                            <a:schemeClr val="tx1">
                              <a:lumMod val="50000"/>
                              <a:lumOff val="50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algn="l"/>
                      <a:endParaRPr lang="fr-FR" sz="1000" dirty="0">
                        <a:solidFill>
                          <a:schemeClr val="tx1"/>
                        </a:solidFill>
                        <a:effectLst/>
                        <a:latin typeface="+mn-lt"/>
                        <a:cs typeface="Times New Roman"/>
                      </a:endParaRPr>
                    </a:p>
                  </a:txBody>
                  <a:tcP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kern="1200" dirty="0">
                          <a:solidFill>
                            <a:schemeClr val="tx1">
                              <a:lumMod val="50000"/>
                              <a:lumOff val="50000"/>
                            </a:schemeClr>
                          </a:solidFill>
                          <a:effectLst/>
                          <a:latin typeface="Antonio" charset="0"/>
                          <a:ea typeface="Antonio" charset="0"/>
                          <a:cs typeface="Antonio" charset="0"/>
                        </a:rPr>
                        <a:t>NOM ENTREPRISE  </a:t>
                      </a:r>
                    </a:p>
                    <a:p>
                      <a:pPr algn="l"/>
                      <a:r>
                        <a:rPr lang="fr-FR" sz="1000" kern="1200" dirty="0">
                          <a:solidFill>
                            <a:schemeClr val="tx1"/>
                          </a:solidFill>
                          <a:effectLst/>
                          <a:latin typeface="+mn-lt"/>
                          <a:ea typeface="+mn-ea"/>
                          <a:cs typeface="Times New Roman"/>
                        </a:rPr>
                        <a:t>Titre du poste</a:t>
                      </a:r>
                    </a:p>
                    <a:p>
                      <a:pPr defTabSz="685800">
                        <a:defRPr/>
                      </a:pPr>
                      <a:r>
                        <a:rPr lang="fr-FR" sz="1000" dirty="0">
                          <a:solidFill>
                            <a:schemeClr val="tx1">
                              <a:lumMod val="50000"/>
                              <a:lumOff val="50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algn="l"/>
                      <a:endParaRPr lang="fr-FR" sz="1000" dirty="0">
                        <a:solidFill>
                          <a:schemeClr val="tx1"/>
                        </a:solidFill>
                        <a:effectLst/>
                        <a:latin typeface="+mn-lt"/>
                        <a:cs typeface="Times New Roman"/>
                      </a:endParaRPr>
                    </a:p>
                  </a:txBody>
                  <a:tcP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algn="l"/>
                      <a:r>
                        <a:rPr lang="en-US" sz="1000" b="1" kern="1200" dirty="0">
                          <a:solidFill>
                            <a:schemeClr val="tx1">
                              <a:lumMod val="50000"/>
                              <a:lumOff val="50000"/>
                            </a:schemeClr>
                          </a:solidFill>
                          <a:effectLst/>
                          <a:latin typeface="Antonio" charset="0"/>
                          <a:ea typeface="Antonio" charset="0"/>
                          <a:cs typeface="Antonio" charset="0"/>
                        </a:rPr>
                        <a:t>NOM ENTREPRISE  </a:t>
                      </a:r>
                    </a:p>
                    <a:p>
                      <a:pPr algn="l"/>
                      <a:r>
                        <a:rPr lang="fr-FR" sz="1000" kern="1200" dirty="0">
                          <a:solidFill>
                            <a:schemeClr val="tx1"/>
                          </a:solidFill>
                          <a:effectLst/>
                          <a:latin typeface="+mn-lt"/>
                          <a:ea typeface="+mn-ea"/>
                          <a:cs typeface="Times New Roman"/>
                        </a:rPr>
                        <a:t>Titre du poste</a:t>
                      </a:r>
                    </a:p>
                    <a:p>
                      <a:pPr defTabSz="685800">
                        <a:defRPr/>
                      </a:pPr>
                      <a:r>
                        <a:rPr lang="fr-FR" sz="1000" dirty="0">
                          <a:solidFill>
                            <a:schemeClr val="tx1">
                              <a:lumMod val="50000"/>
                              <a:lumOff val="50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a:p>
                      <a:pPr algn="l"/>
                      <a:endParaRPr lang="fr-FR" sz="1000" dirty="0">
                        <a:solidFill>
                          <a:schemeClr val="tx1"/>
                        </a:solidFill>
                        <a:effectLst/>
                        <a:latin typeface="+mn-lt"/>
                        <a:cs typeface="Times New Roman"/>
                      </a:endParaRPr>
                    </a:p>
                  </a:txBody>
                  <a:tcP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29" name="Tableau 28"/>
          <p:cNvGraphicFramePr>
            <a:graphicFrameLocks noGrp="1"/>
          </p:cNvGraphicFramePr>
          <p:nvPr>
            <p:extLst>
              <p:ext uri="{D42A27DB-BD31-4B8C-83A1-F6EECF244321}">
                <p14:modId xmlns:p14="http://schemas.microsoft.com/office/powerpoint/2010/main" val="1245842057"/>
              </p:ext>
            </p:extLst>
          </p:nvPr>
        </p:nvGraphicFramePr>
        <p:xfrm>
          <a:off x="1713781" y="7892883"/>
          <a:ext cx="3243534" cy="2560320"/>
        </p:xfrm>
        <a:graphic>
          <a:graphicData uri="http://schemas.openxmlformats.org/drawingml/2006/table">
            <a:tbl>
              <a:tblPr firstRow="1" bandRow="1">
                <a:tableStyleId>{2D5ABB26-0587-4C30-8999-92F81FD0307C}</a:tableStyleId>
              </a:tblPr>
              <a:tblGrid>
                <a:gridCol w="3243534">
                  <a:extLst>
                    <a:ext uri="{9D8B030D-6E8A-4147-A177-3AD203B41FA5}">
                      <a16:colId xmlns:a16="http://schemas.microsoft.com/office/drawing/2014/main" val="20000"/>
                    </a:ext>
                  </a:extLst>
                </a:gridCol>
              </a:tblGrid>
              <a:tr h="370840">
                <a:tc>
                  <a:txBody>
                    <a:bodyPr/>
                    <a:lstStyle/>
                    <a:p>
                      <a:pPr algn="l"/>
                      <a:r>
                        <a:rPr lang="en-US" sz="1000" b="1" kern="1200" dirty="0">
                          <a:solidFill>
                            <a:schemeClr val="tx1"/>
                          </a:solidFill>
                          <a:effectLst/>
                          <a:latin typeface="Antonio" charset="0"/>
                          <a:ea typeface="Antonio" charset="0"/>
                          <a:cs typeface="Antonio" charset="0"/>
                        </a:rPr>
                        <a:t>NOM DE LA FORMATION</a:t>
                      </a:r>
                      <a:endParaRPr lang="en-US" sz="1000" b="1" kern="1200" dirty="0">
                        <a:solidFill>
                          <a:srgbClr val="61C3C7"/>
                        </a:solidFill>
                        <a:effectLst/>
                        <a:latin typeface="Antonio" charset="0"/>
                        <a:ea typeface="Antonio" charset="0"/>
                        <a:cs typeface="Antonio" charset="0"/>
                      </a:endParaRPr>
                    </a:p>
                    <a:p>
                      <a:pPr algn="l"/>
                      <a:r>
                        <a:rPr lang="fr-FR" sz="1000" kern="1200" dirty="0">
                          <a:solidFill>
                            <a:schemeClr val="tx1"/>
                          </a:solidFill>
                          <a:effectLst/>
                          <a:latin typeface="+mn-lt"/>
                          <a:ea typeface="+mn-ea"/>
                          <a:cs typeface="Times New Roman"/>
                        </a:rPr>
                        <a:t>Nom du diplôme</a:t>
                      </a:r>
                    </a:p>
                    <a:p>
                      <a:pPr algn="l"/>
                      <a:r>
                        <a:rPr lang="fr-FR" sz="1000" kern="1200" dirty="0">
                          <a:solidFill>
                            <a:schemeClr val="tx1">
                              <a:lumMod val="50000"/>
                              <a:lumOff val="50000"/>
                            </a:schemeClr>
                          </a:solidFill>
                          <a:effectLst/>
                          <a:latin typeface="+mn-lt"/>
                          <a:ea typeface="+mn-ea"/>
                          <a:cs typeface="Times New Roman"/>
                        </a:rPr>
                        <a:t>Décrivez les spécialités de cette formation : diplômes, options de la formation, etc…</a:t>
                      </a:r>
                    </a:p>
                    <a:p>
                      <a:pPr algn="l"/>
                      <a:endParaRPr lang="fr-FR" sz="1000" dirty="0">
                        <a:solidFill>
                          <a:schemeClr val="tx1"/>
                        </a:solidFill>
                        <a:effectLst/>
                        <a:latin typeface="+mn-lt"/>
                        <a:cs typeface="Times New Roman"/>
                      </a:endParaRPr>
                    </a:p>
                  </a:txBody>
                  <a:tcP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l"/>
                      <a:r>
                        <a:rPr lang="en-US" sz="1000" b="1" kern="1200" dirty="0">
                          <a:solidFill>
                            <a:schemeClr val="tx1"/>
                          </a:solidFill>
                          <a:effectLst/>
                          <a:latin typeface="Antonio" charset="0"/>
                          <a:ea typeface="Antonio" charset="0"/>
                          <a:cs typeface="Antonio" charset="0"/>
                        </a:rPr>
                        <a:t>NOM DE LA FORMATION</a:t>
                      </a:r>
                      <a:endParaRPr lang="en-US" sz="1000" b="1" kern="1200" dirty="0">
                        <a:solidFill>
                          <a:srgbClr val="61C3C7"/>
                        </a:solidFill>
                        <a:effectLst/>
                        <a:latin typeface="Antonio" charset="0"/>
                        <a:ea typeface="Antonio" charset="0"/>
                        <a:cs typeface="Antonio" charset="0"/>
                      </a:endParaRPr>
                    </a:p>
                    <a:p>
                      <a:pPr algn="l"/>
                      <a:r>
                        <a:rPr lang="fr-FR" sz="1000" kern="1200" dirty="0">
                          <a:solidFill>
                            <a:schemeClr val="tx1"/>
                          </a:solidFill>
                          <a:effectLst/>
                          <a:latin typeface="+mn-lt"/>
                          <a:ea typeface="+mn-ea"/>
                          <a:cs typeface="Times New Roman"/>
                        </a:rPr>
                        <a:t>Nom du diplôme</a:t>
                      </a:r>
                    </a:p>
                    <a:p>
                      <a:pPr algn="l"/>
                      <a:r>
                        <a:rPr lang="fr-FR" sz="1000" kern="1200" dirty="0">
                          <a:solidFill>
                            <a:schemeClr val="tx1">
                              <a:lumMod val="50000"/>
                              <a:lumOff val="50000"/>
                            </a:schemeClr>
                          </a:solidFill>
                          <a:effectLst/>
                          <a:latin typeface="+mn-lt"/>
                          <a:ea typeface="+mn-ea"/>
                          <a:cs typeface="Times New Roman"/>
                        </a:rPr>
                        <a:t>Décrivez les spécialités de cette formation : diplômes, options de la formation, etc…</a:t>
                      </a:r>
                    </a:p>
                    <a:p>
                      <a:pPr algn="l"/>
                      <a:endParaRPr lang="fr-FR" sz="1000" dirty="0">
                        <a:solidFill>
                          <a:schemeClr val="tx1"/>
                        </a:solidFill>
                        <a:effectLst/>
                        <a:latin typeface="+mn-lt"/>
                        <a:cs typeface="Times New Roman"/>
                      </a:endParaRPr>
                    </a:p>
                  </a:txBody>
                  <a:tcP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algn="l"/>
                      <a:r>
                        <a:rPr lang="en-US" sz="1000" b="1" kern="1200" dirty="0">
                          <a:solidFill>
                            <a:schemeClr val="tx1"/>
                          </a:solidFill>
                          <a:effectLst/>
                          <a:latin typeface="Antonio" charset="0"/>
                          <a:ea typeface="Antonio" charset="0"/>
                          <a:cs typeface="Antonio" charset="0"/>
                        </a:rPr>
                        <a:t>NOM DE LA FORMATION</a:t>
                      </a:r>
                      <a:endParaRPr lang="en-US" sz="1000" b="1" kern="1200" dirty="0">
                        <a:solidFill>
                          <a:srgbClr val="61C3C7"/>
                        </a:solidFill>
                        <a:effectLst/>
                        <a:latin typeface="Antonio" charset="0"/>
                        <a:ea typeface="Antonio" charset="0"/>
                        <a:cs typeface="Antonio" charset="0"/>
                      </a:endParaRPr>
                    </a:p>
                    <a:p>
                      <a:pPr algn="l"/>
                      <a:r>
                        <a:rPr lang="fr-FR" sz="1000" kern="1200" dirty="0">
                          <a:solidFill>
                            <a:schemeClr val="tx1"/>
                          </a:solidFill>
                          <a:effectLst/>
                          <a:latin typeface="+mn-lt"/>
                          <a:ea typeface="+mn-ea"/>
                          <a:cs typeface="Times New Roman"/>
                        </a:rPr>
                        <a:t>Nom du diplôme</a:t>
                      </a:r>
                    </a:p>
                    <a:p>
                      <a:pPr algn="l"/>
                      <a:r>
                        <a:rPr lang="fr-FR" sz="1000" kern="1200" dirty="0">
                          <a:solidFill>
                            <a:schemeClr val="tx1">
                              <a:lumMod val="50000"/>
                              <a:lumOff val="50000"/>
                            </a:schemeClr>
                          </a:solidFill>
                          <a:effectLst/>
                          <a:latin typeface="+mn-lt"/>
                          <a:ea typeface="+mn-ea"/>
                          <a:cs typeface="Times New Roman"/>
                        </a:rPr>
                        <a:t>Décrivez les spécialités de cette formation : diplômes, options de la formation, etc…</a:t>
                      </a:r>
                    </a:p>
                    <a:p>
                      <a:pPr algn="l"/>
                      <a:endParaRPr lang="fr-FR" sz="1000" dirty="0">
                        <a:solidFill>
                          <a:schemeClr val="tx1"/>
                        </a:solidFill>
                        <a:effectLst/>
                        <a:latin typeface="+mn-lt"/>
                        <a:cs typeface="Times New Roman"/>
                      </a:endParaRPr>
                    </a:p>
                  </a:txBody>
                  <a:tcP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32" name="Rectangle 31"/>
          <p:cNvSpPr/>
          <p:nvPr/>
        </p:nvSpPr>
        <p:spPr>
          <a:xfrm>
            <a:off x="321415" y="3594568"/>
            <a:ext cx="1173297" cy="253916"/>
          </a:xfrm>
          <a:prstGeom prst="rect">
            <a:avLst/>
          </a:prstGeom>
          <a:solidFill>
            <a:srgbClr val="2B975E"/>
          </a:solidFill>
        </p:spPr>
        <p:txBody>
          <a:bodyPr wrap="square">
            <a:spAutoFit/>
          </a:bodyPr>
          <a:lstStyle/>
          <a:p>
            <a:pPr algn="ctr">
              <a:spcBef>
                <a:spcPts val="600"/>
              </a:spcBef>
              <a:spcAft>
                <a:spcPts val="600"/>
              </a:spcAft>
            </a:pPr>
            <a:r>
              <a:rPr lang="en-US" sz="1000" b="1" dirty="0">
                <a:solidFill>
                  <a:schemeClr val="bg1"/>
                </a:solidFill>
                <a:latin typeface="Antonio" charset="0"/>
                <a:ea typeface="Antonio" charset="0"/>
                <a:cs typeface="Antonio" charset="0"/>
              </a:rPr>
              <a:t>2010 – 2013</a:t>
            </a:r>
          </a:p>
        </p:txBody>
      </p:sp>
      <p:sp>
        <p:nvSpPr>
          <p:cNvPr id="33" name="Rectangle 32"/>
          <p:cNvSpPr/>
          <p:nvPr/>
        </p:nvSpPr>
        <p:spPr>
          <a:xfrm>
            <a:off x="321415" y="4896343"/>
            <a:ext cx="1173297" cy="253916"/>
          </a:xfrm>
          <a:prstGeom prst="rect">
            <a:avLst/>
          </a:prstGeom>
          <a:solidFill>
            <a:srgbClr val="2B975E"/>
          </a:solidFill>
        </p:spPr>
        <p:txBody>
          <a:bodyPr wrap="square">
            <a:spAutoFit/>
          </a:bodyPr>
          <a:lstStyle/>
          <a:p>
            <a:pPr algn="ctr">
              <a:spcBef>
                <a:spcPts val="600"/>
              </a:spcBef>
              <a:spcAft>
                <a:spcPts val="600"/>
              </a:spcAft>
            </a:pPr>
            <a:r>
              <a:rPr lang="en-US" sz="1000" b="1" dirty="0">
                <a:solidFill>
                  <a:schemeClr val="bg1"/>
                </a:solidFill>
                <a:latin typeface="Antonio" charset="0"/>
                <a:ea typeface="Antonio" charset="0"/>
                <a:cs typeface="Antonio" charset="0"/>
              </a:rPr>
              <a:t>2010 – 2013</a:t>
            </a:r>
          </a:p>
        </p:txBody>
      </p:sp>
      <p:sp>
        <p:nvSpPr>
          <p:cNvPr id="34" name="Rectangle 33"/>
          <p:cNvSpPr/>
          <p:nvPr/>
        </p:nvSpPr>
        <p:spPr>
          <a:xfrm>
            <a:off x="315913" y="6198118"/>
            <a:ext cx="1173297" cy="253916"/>
          </a:xfrm>
          <a:prstGeom prst="rect">
            <a:avLst/>
          </a:prstGeom>
          <a:solidFill>
            <a:srgbClr val="2B975E"/>
          </a:solidFill>
        </p:spPr>
        <p:txBody>
          <a:bodyPr wrap="square">
            <a:spAutoFit/>
          </a:bodyPr>
          <a:lstStyle/>
          <a:p>
            <a:pPr algn="ctr">
              <a:spcBef>
                <a:spcPts val="600"/>
              </a:spcBef>
              <a:spcAft>
                <a:spcPts val="600"/>
              </a:spcAft>
            </a:pPr>
            <a:r>
              <a:rPr lang="en-US" sz="1000" b="1" dirty="0">
                <a:solidFill>
                  <a:schemeClr val="bg1"/>
                </a:solidFill>
                <a:latin typeface="Antonio" charset="0"/>
                <a:ea typeface="Antonio" charset="0"/>
                <a:cs typeface="Antonio" charset="0"/>
              </a:rPr>
              <a:t>2010 – 2013</a:t>
            </a:r>
          </a:p>
        </p:txBody>
      </p:sp>
      <p:sp>
        <p:nvSpPr>
          <p:cNvPr id="35" name="ZoneTexte 34"/>
          <p:cNvSpPr txBox="1"/>
          <p:nvPr/>
        </p:nvSpPr>
        <p:spPr>
          <a:xfrm>
            <a:off x="228916" y="3088275"/>
            <a:ext cx="2569934" cy="369332"/>
          </a:xfrm>
          <a:prstGeom prst="rect">
            <a:avLst/>
          </a:prstGeom>
          <a:noFill/>
        </p:spPr>
        <p:txBody>
          <a:bodyPr wrap="none" rtlCol="0">
            <a:spAutoFit/>
          </a:bodyPr>
          <a:lstStyle/>
          <a:p>
            <a:r>
              <a:rPr lang="fr-FR" dirty="0">
                <a:solidFill>
                  <a:schemeClr val="tx1">
                    <a:lumMod val="50000"/>
                    <a:lumOff val="50000"/>
                  </a:schemeClr>
                </a:solidFill>
                <a:latin typeface="Antonio" charset="0"/>
                <a:ea typeface="Antonio" charset="0"/>
                <a:cs typeface="Antonio" charset="0"/>
              </a:rPr>
              <a:t>EXPERIENCE PROFESSIONNELLE</a:t>
            </a:r>
          </a:p>
        </p:txBody>
      </p:sp>
      <p:sp>
        <p:nvSpPr>
          <p:cNvPr id="36" name="Rectangle 35"/>
          <p:cNvSpPr/>
          <p:nvPr/>
        </p:nvSpPr>
        <p:spPr>
          <a:xfrm>
            <a:off x="345488" y="7947171"/>
            <a:ext cx="1173297" cy="253916"/>
          </a:xfrm>
          <a:prstGeom prst="rect">
            <a:avLst/>
          </a:prstGeom>
          <a:solidFill>
            <a:srgbClr val="32939B"/>
          </a:solidFill>
        </p:spPr>
        <p:txBody>
          <a:bodyPr wrap="square">
            <a:spAutoFit/>
          </a:bodyPr>
          <a:lstStyle/>
          <a:p>
            <a:pPr algn="ctr">
              <a:spcBef>
                <a:spcPts val="600"/>
              </a:spcBef>
              <a:spcAft>
                <a:spcPts val="600"/>
              </a:spcAft>
            </a:pPr>
            <a:r>
              <a:rPr lang="en-US" sz="1000" b="1">
                <a:solidFill>
                  <a:schemeClr val="bg1"/>
                </a:solidFill>
                <a:latin typeface="Antonio" charset="0"/>
                <a:ea typeface="Antonio" charset="0"/>
                <a:cs typeface="Antonio" charset="0"/>
              </a:rPr>
              <a:t>2010</a:t>
            </a:r>
            <a:endParaRPr lang="en-US" sz="1000" b="1" dirty="0">
              <a:solidFill>
                <a:schemeClr val="bg1"/>
              </a:solidFill>
              <a:latin typeface="Antonio" charset="0"/>
              <a:ea typeface="Antonio" charset="0"/>
              <a:cs typeface="Antonio" charset="0"/>
            </a:endParaRPr>
          </a:p>
        </p:txBody>
      </p:sp>
      <p:sp>
        <p:nvSpPr>
          <p:cNvPr id="37" name="Rectangle 36"/>
          <p:cNvSpPr/>
          <p:nvPr/>
        </p:nvSpPr>
        <p:spPr>
          <a:xfrm>
            <a:off x="331725" y="8804110"/>
            <a:ext cx="1173297" cy="253916"/>
          </a:xfrm>
          <a:prstGeom prst="rect">
            <a:avLst/>
          </a:prstGeom>
          <a:solidFill>
            <a:srgbClr val="32939B"/>
          </a:solidFill>
        </p:spPr>
        <p:txBody>
          <a:bodyPr wrap="square">
            <a:spAutoFit/>
          </a:bodyPr>
          <a:lstStyle/>
          <a:p>
            <a:pPr algn="ctr">
              <a:spcBef>
                <a:spcPts val="600"/>
              </a:spcBef>
              <a:spcAft>
                <a:spcPts val="600"/>
              </a:spcAft>
            </a:pPr>
            <a:r>
              <a:rPr lang="en-US" sz="1000" b="1">
                <a:solidFill>
                  <a:schemeClr val="bg1"/>
                </a:solidFill>
                <a:latin typeface="Antonio" charset="0"/>
                <a:ea typeface="Antonio" charset="0"/>
                <a:cs typeface="Antonio" charset="0"/>
              </a:rPr>
              <a:t>2010</a:t>
            </a:r>
            <a:endParaRPr lang="en-US" sz="1000" b="1" dirty="0">
              <a:solidFill>
                <a:schemeClr val="bg1"/>
              </a:solidFill>
              <a:latin typeface="Antonio" charset="0"/>
              <a:ea typeface="Antonio" charset="0"/>
              <a:cs typeface="Antonio" charset="0"/>
            </a:endParaRPr>
          </a:p>
        </p:txBody>
      </p:sp>
      <p:sp>
        <p:nvSpPr>
          <p:cNvPr id="38" name="Rectangle 37"/>
          <p:cNvSpPr/>
          <p:nvPr/>
        </p:nvSpPr>
        <p:spPr>
          <a:xfrm>
            <a:off x="326314" y="9661049"/>
            <a:ext cx="1173297" cy="253916"/>
          </a:xfrm>
          <a:prstGeom prst="rect">
            <a:avLst/>
          </a:prstGeom>
          <a:solidFill>
            <a:srgbClr val="32939B"/>
          </a:solidFill>
        </p:spPr>
        <p:txBody>
          <a:bodyPr wrap="square">
            <a:spAutoFit/>
          </a:bodyPr>
          <a:lstStyle/>
          <a:p>
            <a:pPr algn="ctr">
              <a:spcBef>
                <a:spcPts val="600"/>
              </a:spcBef>
              <a:spcAft>
                <a:spcPts val="600"/>
              </a:spcAft>
            </a:pPr>
            <a:r>
              <a:rPr lang="en-US" sz="1000" b="1">
                <a:solidFill>
                  <a:schemeClr val="bg1"/>
                </a:solidFill>
                <a:latin typeface="Antonio" charset="0"/>
                <a:ea typeface="Antonio" charset="0"/>
                <a:cs typeface="Antonio" charset="0"/>
              </a:rPr>
              <a:t>2010</a:t>
            </a:r>
            <a:endParaRPr lang="en-US" sz="1000" b="1" dirty="0">
              <a:solidFill>
                <a:schemeClr val="bg1"/>
              </a:solidFill>
              <a:latin typeface="Antonio" charset="0"/>
              <a:ea typeface="Antonio" charset="0"/>
              <a:cs typeface="Antonio" charset="0"/>
            </a:endParaRPr>
          </a:p>
        </p:txBody>
      </p:sp>
      <p:sp>
        <p:nvSpPr>
          <p:cNvPr id="39" name="ZoneTexte 38"/>
          <p:cNvSpPr txBox="1"/>
          <p:nvPr/>
        </p:nvSpPr>
        <p:spPr>
          <a:xfrm>
            <a:off x="233816" y="7426763"/>
            <a:ext cx="1083951" cy="369332"/>
          </a:xfrm>
          <a:prstGeom prst="rect">
            <a:avLst/>
          </a:prstGeom>
          <a:noFill/>
        </p:spPr>
        <p:txBody>
          <a:bodyPr wrap="none" rtlCol="0">
            <a:spAutoFit/>
          </a:bodyPr>
          <a:lstStyle/>
          <a:p>
            <a:r>
              <a:rPr lang="fr-FR" dirty="0">
                <a:solidFill>
                  <a:schemeClr val="tx1">
                    <a:lumMod val="50000"/>
                    <a:lumOff val="50000"/>
                  </a:schemeClr>
                </a:solidFill>
                <a:latin typeface="Antonio" charset="0"/>
                <a:ea typeface="Antonio" charset="0"/>
                <a:cs typeface="Antonio" charset="0"/>
              </a:rPr>
              <a:t>FORMATION</a:t>
            </a:r>
          </a:p>
        </p:txBody>
      </p:sp>
      <p:sp>
        <p:nvSpPr>
          <p:cNvPr id="42" name="Овал 1071"/>
          <p:cNvSpPr/>
          <p:nvPr/>
        </p:nvSpPr>
        <p:spPr>
          <a:xfrm>
            <a:off x="5490435" y="4342644"/>
            <a:ext cx="997515" cy="916991"/>
          </a:xfrm>
          <a:prstGeom prst="ellipse">
            <a:avLst/>
          </a:prstGeom>
          <a:solidFill>
            <a:srgbClr val="8BDFDD">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3" name="Овал 1078"/>
          <p:cNvSpPr/>
          <p:nvPr/>
        </p:nvSpPr>
        <p:spPr>
          <a:xfrm>
            <a:off x="5290856" y="3841032"/>
            <a:ext cx="803918" cy="739023"/>
          </a:xfrm>
          <a:prstGeom prst="ellipse">
            <a:avLst/>
          </a:prstGeom>
          <a:solidFill>
            <a:srgbClr val="3EC6C6">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0" name="Овал 1071"/>
          <p:cNvSpPr/>
          <p:nvPr/>
        </p:nvSpPr>
        <p:spPr>
          <a:xfrm>
            <a:off x="5692815" y="3633343"/>
            <a:ext cx="1237740" cy="1083957"/>
          </a:xfrm>
          <a:prstGeom prst="ellipse">
            <a:avLst/>
          </a:prstGeom>
          <a:solidFill>
            <a:srgbClr val="8BDFDD">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1" name="Овал 1071"/>
          <p:cNvSpPr/>
          <p:nvPr/>
        </p:nvSpPr>
        <p:spPr>
          <a:xfrm>
            <a:off x="5893795" y="4383010"/>
            <a:ext cx="1442764" cy="1288765"/>
          </a:xfrm>
          <a:prstGeom prst="ellipse">
            <a:avLst/>
          </a:prstGeom>
          <a:solidFill>
            <a:srgbClr val="8BDFDD">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2" name="ZoneTexte 51"/>
          <p:cNvSpPr txBox="1"/>
          <p:nvPr/>
        </p:nvSpPr>
        <p:spPr>
          <a:xfrm>
            <a:off x="6141556" y="3091507"/>
            <a:ext cx="1314784" cy="369332"/>
          </a:xfrm>
          <a:prstGeom prst="rect">
            <a:avLst/>
          </a:prstGeom>
          <a:noFill/>
        </p:spPr>
        <p:txBody>
          <a:bodyPr wrap="none" rtlCol="0">
            <a:spAutoFit/>
          </a:bodyPr>
          <a:lstStyle/>
          <a:p>
            <a:pPr algn="r"/>
            <a:r>
              <a:rPr lang="fr-FR" dirty="0">
                <a:solidFill>
                  <a:schemeClr val="tx1">
                    <a:lumMod val="50000"/>
                    <a:lumOff val="50000"/>
                  </a:schemeClr>
                </a:solidFill>
                <a:latin typeface="Antonio" charset="0"/>
                <a:ea typeface="Antonio" charset="0"/>
                <a:cs typeface="Antonio" charset="0"/>
              </a:rPr>
              <a:t>PERSONNALITE</a:t>
            </a:r>
          </a:p>
        </p:txBody>
      </p:sp>
      <p:sp>
        <p:nvSpPr>
          <p:cNvPr id="53" name="Rectangle 52"/>
          <p:cNvSpPr/>
          <p:nvPr/>
        </p:nvSpPr>
        <p:spPr>
          <a:xfrm>
            <a:off x="6141556" y="4866197"/>
            <a:ext cx="947695" cy="369332"/>
          </a:xfrm>
          <a:prstGeom prst="rect">
            <a:avLst/>
          </a:prstGeom>
        </p:spPr>
        <p:txBody>
          <a:bodyPr wrap="none">
            <a:spAutoFit/>
          </a:bodyPr>
          <a:lstStyle/>
          <a:p>
            <a:r>
              <a:rPr lang="fr-FR" dirty="0">
                <a:solidFill>
                  <a:schemeClr val="bg1"/>
                </a:solidFill>
                <a:latin typeface="Antonio" charset="0"/>
                <a:ea typeface="Antonio" charset="0"/>
                <a:cs typeface="Antonio" charset="0"/>
              </a:rPr>
              <a:t>Curiosité</a:t>
            </a:r>
          </a:p>
        </p:txBody>
      </p:sp>
      <p:sp>
        <p:nvSpPr>
          <p:cNvPr id="54" name="Rectangle 53"/>
          <p:cNvSpPr/>
          <p:nvPr/>
        </p:nvSpPr>
        <p:spPr>
          <a:xfrm>
            <a:off x="5791869" y="3961878"/>
            <a:ext cx="1011815" cy="338554"/>
          </a:xfrm>
          <a:prstGeom prst="rect">
            <a:avLst/>
          </a:prstGeom>
        </p:spPr>
        <p:txBody>
          <a:bodyPr wrap="none">
            <a:spAutoFit/>
          </a:bodyPr>
          <a:lstStyle/>
          <a:p>
            <a:r>
              <a:rPr lang="fr-FR" sz="1600" dirty="0">
                <a:solidFill>
                  <a:schemeClr val="bg1"/>
                </a:solidFill>
                <a:latin typeface="Antonio" charset="0"/>
                <a:ea typeface="Antonio" charset="0"/>
                <a:cs typeface="Antonio" charset="0"/>
              </a:rPr>
              <a:t>Leadership</a:t>
            </a:r>
          </a:p>
        </p:txBody>
      </p:sp>
      <p:sp>
        <p:nvSpPr>
          <p:cNvPr id="55" name="Rectangle 54"/>
          <p:cNvSpPr/>
          <p:nvPr/>
        </p:nvSpPr>
        <p:spPr>
          <a:xfrm>
            <a:off x="5621728" y="4658423"/>
            <a:ext cx="590226" cy="276999"/>
          </a:xfrm>
          <a:prstGeom prst="rect">
            <a:avLst/>
          </a:prstGeom>
        </p:spPr>
        <p:txBody>
          <a:bodyPr wrap="none">
            <a:spAutoFit/>
          </a:bodyPr>
          <a:lstStyle/>
          <a:p>
            <a:r>
              <a:rPr lang="fr-FR" sz="1200" b="1" dirty="0">
                <a:solidFill>
                  <a:schemeClr val="bg1"/>
                </a:solidFill>
                <a:latin typeface="Antonio" charset="0"/>
                <a:ea typeface="Antonio" charset="0"/>
                <a:cs typeface="Antonio" charset="0"/>
              </a:rPr>
              <a:t>Créatif</a:t>
            </a:r>
          </a:p>
        </p:txBody>
      </p:sp>
      <p:sp>
        <p:nvSpPr>
          <p:cNvPr id="56" name="Rectangle 55"/>
          <p:cNvSpPr/>
          <p:nvPr/>
        </p:nvSpPr>
        <p:spPr>
          <a:xfrm rot="18511104">
            <a:off x="5289604" y="4053560"/>
            <a:ext cx="713657" cy="276999"/>
          </a:xfrm>
          <a:prstGeom prst="rect">
            <a:avLst/>
          </a:prstGeom>
        </p:spPr>
        <p:txBody>
          <a:bodyPr wrap="none">
            <a:spAutoFit/>
          </a:bodyPr>
          <a:lstStyle/>
          <a:p>
            <a:r>
              <a:rPr lang="fr-FR" sz="1200" b="1" dirty="0">
                <a:solidFill>
                  <a:schemeClr val="bg1"/>
                </a:solidFill>
                <a:latin typeface="Antonio" charset="0"/>
                <a:ea typeface="Antonio" charset="0"/>
                <a:cs typeface="Antonio" charset="0"/>
              </a:rPr>
              <a:t>Organisé</a:t>
            </a:r>
          </a:p>
        </p:txBody>
      </p:sp>
      <p:sp>
        <p:nvSpPr>
          <p:cNvPr id="57" name="ZoneTexte 56"/>
          <p:cNvSpPr txBox="1"/>
          <p:nvPr/>
        </p:nvSpPr>
        <p:spPr>
          <a:xfrm>
            <a:off x="6572764" y="6054732"/>
            <a:ext cx="883576" cy="369332"/>
          </a:xfrm>
          <a:prstGeom prst="rect">
            <a:avLst/>
          </a:prstGeom>
          <a:noFill/>
        </p:spPr>
        <p:txBody>
          <a:bodyPr wrap="none" rtlCol="0">
            <a:spAutoFit/>
          </a:bodyPr>
          <a:lstStyle/>
          <a:p>
            <a:pPr algn="r"/>
            <a:r>
              <a:rPr lang="fr-FR" dirty="0">
                <a:solidFill>
                  <a:schemeClr val="tx1">
                    <a:lumMod val="50000"/>
                    <a:lumOff val="50000"/>
                  </a:schemeClr>
                </a:solidFill>
                <a:latin typeface="Antonio" charset="0"/>
                <a:ea typeface="Antonio" charset="0"/>
                <a:cs typeface="Antonio" charset="0"/>
              </a:rPr>
              <a:t>LANGUES</a:t>
            </a:r>
          </a:p>
        </p:txBody>
      </p:sp>
      <p:sp>
        <p:nvSpPr>
          <p:cNvPr id="58" name="Triangle 57"/>
          <p:cNvSpPr/>
          <p:nvPr/>
        </p:nvSpPr>
        <p:spPr>
          <a:xfrm>
            <a:off x="5620263" y="6898304"/>
            <a:ext cx="949021" cy="470796"/>
          </a:xfrm>
          <a:prstGeom prst="triangle">
            <a:avLst/>
          </a:prstGeom>
          <a:solidFill>
            <a:srgbClr val="32939B">
              <a:alpha val="5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Triangle 58"/>
          <p:cNvSpPr/>
          <p:nvPr/>
        </p:nvSpPr>
        <p:spPr>
          <a:xfrm>
            <a:off x="5938740" y="6594075"/>
            <a:ext cx="1075812" cy="775025"/>
          </a:xfrm>
          <a:prstGeom prst="triangle">
            <a:avLst/>
          </a:prstGeom>
          <a:solidFill>
            <a:srgbClr val="48C7B0">
              <a:alpha val="7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Triangle 59"/>
          <p:cNvSpPr/>
          <p:nvPr/>
        </p:nvSpPr>
        <p:spPr>
          <a:xfrm>
            <a:off x="6291362" y="6730584"/>
            <a:ext cx="1045197" cy="640693"/>
          </a:xfrm>
          <a:prstGeom prst="triangle">
            <a:avLst/>
          </a:prstGeom>
          <a:solidFill>
            <a:srgbClr val="2B975E">
              <a:alpha val="5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Rectangle 60"/>
          <p:cNvSpPr/>
          <p:nvPr/>
        </p:nvSpPr>
        <p:spPr>
          <a:xfrm>
            <a:off x="6368471" y="7562157"/>
            <a:ext cx="110638" cy="108859"/>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fr-FR"/>
          </a:p>
        </p:txBody>
      </p:sp>
      <p:sp>
        <p:nvSpPr>
          <p:cNvPr id="62" name="Rectangle 61"/>
          <p:cNvSpPr/>
          <p:nvPr/>
        </p:nvSpPr>
        <p:spPr>
          <a:xfrm>
            <a:off x="6368471" y="7768986"/>
            <a:ext cx="110638" cy="108859"/>
          </a:xfrm>
          <a:prstGeom prst="rect">
            <a:avLst/>
          </a:prstGeom>
          <a:solidFill>
            <a:srgbClr val="48C7B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fr-FR"/>
          </a:p>
        </p:txBody>
      </p:sp>
      <p:sp>
        <p:nvSpPr>
          <p:cNvPr id="63" name="Rectangle 62"/>
          <p:cNvSpPr/>
          <p:nvPr/>
        </p:nvSpPr>
        <p:spPr>
          <a:xfrm>
            <a:off x="6375740" y="7969884"/>
            <a:ext cx="110638" cy="108859"/>
          </a:xfrm>
          <a:prstGeom prst="rect">
            <a:avLst/>
          </a:prstGeom>
          <a:solidFill>
            <a:srgbClr val="2B975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fr-FR"/>
          </a:p>
        </p:txBody>
      </p:sp>
      <p:sp>
        <p:nvSpPr>
          <p:cNvPr id="64" name="ZoneTexte 63"/>
          <p:cNvSpPr txBox="1"/>
          <p:nvPr/>
        </p:nvSpPr>
        <p:spPr>
          <a:xfrm>
            <a:off x="6670274" y="7493475"/>
            <a:ext cx="678391" cy="246221"/>
          </a:xfrm>
          <a:prstGeom prst="rect">
            <a:avLst/>
          </a:prstGeom>
          <a:noFill/>
        </p:spPr>
        <p:txBody>
          <a:bodyPr wrap="none" rtlCol="0">
            <a:spAutoFit/>
          </a:bodyPr>
          <a:lstStyle/>
          <a:p>
            <a:pPr algn="r"/>
            <a:r>
              <a:rPr lang="fr-FR" sz="1000" dirty="0"/>
              <a:t>Allemand</a:t>
            </a:r>
          </a:p>
        </p:txBody>
      </p:sp>
      <p:sp>
        <p:nvSpPr>
          <p:cNvPr id="65" name="ZoneTexte 64"/>
          <p:cNvSpPr txBox="1"/>
          <p:nvPr/>
        </p:nvSpPr>
        <p:spPr>
          <a:xfrm>
            <a:off x="6793706" y="7689861"/>
            <a:ext cx="554959" cy="246221"/>
          </a:xfrm>
          <a:prstGeom prst="rect">
            <a:avLst/>
          </a:prstGeom>
          <a:noFill/>
        </p:spPr>
        <p:txBody>
          <a:bodyPr wrap="none" rtlCol="0">
            <a:spAutoFit/>
          </a:bodyPr>
          <a:lstStyle/>
          <a:p>
            <a:pPr algn="r"/>
            <a:r>
              <a:rPr lang="fr-FR" sz="1000" dirty="0"/>
              <a:t>Anglais</a:t>
            </a:r>
          </a:p>
        </p:txBody>
      </p:sp>
      <p:sp>
        <p:nvSpPr>
          <p:cNvPr id="66" name="ZoneTexte 65"/>
          <p:cNvSpPr txBox="1"/>
          <p:nvPr/>
        </p:nvSpPr>
        <p:spPr>
          <a:xfrm>
            <a:off x="6832749" y="7892883"/>
            <a:ext cx="510075" cy="246221"/>
          </a:xfrm>
          <a:prstGeom prst="rect">
            <a:avLst/>
          </a:prstGeom>
          <a:noFill/>
        </p:spPr>
        <p:txBody>
          <a:bodyPr wrap="none" rtlCol="0">
            <a:spAutoFit/>
          </a:bodyPr>
          <a:lstStyle/>
          <a:p>
            <a:pPr algn="r"/>
            <a:r>
              <a:rPr lang="fr-FR" sz="1000" dirty="0"/>
              <a:t>Italien</a:t>
            </a:r>
          </a:p>
        </p:txBody>
      </p:sp>
      <p:cxnSp>
        <p:nvCxnSpPr>
          <p:cNvPr id="68" name="Connecteur droit 67"/>
          <p:cNvCxnSpPr/>
          <p:nvPr/>
        </p:nvCxnSpPr>
        <p:spPr>
          <a:xfrm>
            <a:off x="5051685" y="3254465"/>
            <a:ext cx="0" cy="7021292"/>
          </a:xfrm>
          <a:prstGeom prst="line">
            <a:avLst/>
          </a:prstGeom>
          <a:ln>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6258315" y="9090813"/>
            <a:ext cx="353539" cy="1430934"/>
          </a:xfrm>
          <a:prstGeom prst="rect">
            <a:avLst/>
          </a:prstGeom>
          <a:solidFill>
            <a:srgbClr val="48C7B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1" name="Rectangle 70"/>
          <p:cNvSpPr/>
          <p:nvPr/>
        </p:nvSpPr>
        <p:spPr>
          <a:xfrm>
            <a:off x="6633364" y="9217814"/>
            <a:ext cx="353539" cy="1303933"/>
          </a:xfrm>
          <a:prstGeom prst="rect">
            <a:avLst/>
          </a:prstGeom>
          <a:solidFill>
            <a:srgbClr val="62626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2" name="Rectangle 71"/>
          <p:cNvSpPr/>
          <p:nvPr/>
        </p:nvSpPr>
        <p:spPr>
          <a:xfrm>
            <a:off x="7003996" y="8981952"/>
            <a:ext cx="353539" cy="1539795"/>
          </a:xfrm>
          <a:prstGeom prst="rect">
            <a:avLst/>
          </a:prstGeom>
          <a:solidFill>
            <a:srgbClr val="2B975E">
              <a:alpha val="6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80" name="Connecteur droit 79"/>
          <p:cNvCxnSpPr>
            <a:stCxn id="60" idx="0"/>
          </p:cNvCxnSpPr>
          <p:nvPr/>
        </p:nvCxnSpPr>
        <p:spPr>
          <a:xfrm>
            <a:off x="6813961" y="6730584"/>
            <a:ext cx="534704"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81" name="Connecteur droit 80"/>
          <p:cNvCxnSpPr/>
          <p:nvPr/>
        </p:nvCxnSpPr>
        <p:spPr>
          <a:xfrm>
            <a:off x="6450973" y="6594075"/>
            <a:ext cx="897692"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87" name="ZoneTexte 86"/>
          <p:cNvSpPr txBox="1"/>
          <p:nvPr/>
        </p:nvSpPr>
        <p:spPr>
          <a:xfrm>
            <a:off x="6188181" y="8449074"/>
            <a:ext cx="1289135" cy="369332"/>
          </a:xfrm>
          <a:prstGeom prst="rect">
            <a:avLst/>
          </a:prstGeom>
          <a:noFill/>
        </p:spPr>
        <p:txBody>
          <a:bodyPr wrap="none" rtlCol="0">
            <a:spAutoFit/>
          </a:bodyPr>
          <a:lstStyle/>
          <a:p>
            <a:pPr algn="r"/>
            <a:r>
              <a:rPr lang="fr-FR" dirty="0">
                <a:solidFill>
                  <a:schemeClr val="tx1">
                    <a:lumMod val="50000"/>
                    <a:lumOff val="50000"/>
                  </a:schemeClr>
                </a:solidFill>
                <a:latin typeface="Antonio" charset="0"/>
                <a:ea typeface="Antonio" charset="0"/>
                <a:cs typeface="Antonio" charset="0"/>
              </a:rPr>
              <a:t>COMPETENCES</a:t>
            </a:r>
          </a:p>
        </p:txBody>
      </p:sp>
      <p:sp>
        <p:nvSpPr>
          <p:cNvPr id="88" name="Rectangle 87"/>
          <p:cNvSpPr/>
          <p:nvPr/>
        </p:nvSpPr>
        <p:spPr>
          <a:xfrm>
            <a:off x="5887510" y="9386379"/>
            <a:ext cx="353539" cy="1135367"/>
          </a:xfrm>
          <a:prstGeom prst="rect">
            <a:avLst/>
          </a:prstGeom>
          <a:solidFill>
            <a:srgbClr val="3293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9" name="Rectangle 88"/>
          <p:cNvSpPr/>
          <p:nvPr/>
        </p:nvSpPr>
        <p:spPr>
          <a:xfrm>
            <a:off x="5515096" y="9283136"/>
            <a:ext cx="353539" cy="1238610"/>
          </a:xfrm>
          <a:prstGeom prst="rect">
            <a:avLst/>
          </a:prstGeom>
          <a:solidFill>
            <a:srgbClr val="39A3A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1" name="ZoneTexte 90"/>
          <p:cNvSpPr txBox="1"/>
          <p:nvPr/>
        </p:nvSpPr>
        <p:spPr>
          <a:xfrm rot="16200000">
            <a:off x="6661135" y="9763941"/>
            <a:ext cx="1039259" cy="276999"/>
          </a:xfrm>
          <a:prstGeom prst="rect">
            <a:avLst/>
          </a:prstGeom>
          <a:noFill/>
        </p:spPr>
        <p:txBody>
          <a:bodyPr wrap="none" rtlCol="0">
            <a:spAutoFit/>
          </a:bodyPr>
          <a:lstStyle/>
          <a:p>
            <a:r>
              <a:rPr lang="fr-FR" sz="1200" dirty="0">
                <a:solidFill>
                  <a:schemeClr val="bg1"/>
                </a:solidFill>
              </a:rPr>
              <a:t>Photoshop Cs</a:t>
            </a:r>
          </a:p>
        </p:txBody>
      </p:sp>
      <p:sp>
        <p:nvSpPr>
          <p:cNvPr id="92" name="ZoneTexte 91"/>
          <p:cNvSpPr txBox="1"/>
          <p:nvPr/>
        </p:nvSpPr>
        <p:spPr>
          <a:xfrm rot="16200000">
            <a:off x="6430505" y="9910567"/>
            <a:ext cx="746358" cy="276999"/>
          </a:xfrm>
          <a:prstGeom prst="rect">
            <a:avLst/>
          </a:prstGeom>
          <a:noFill/>
        </p:spPr>
        <p:txBody>
          <a:bodyPr wrap="none" rtlCol="0">
            <a:spAutoFit/>
          </a:bodyPr>
          <a:lstStyle/>
          <a:p>
            <a:r>
              <a:rPr lang="fr-FR" sz="1200">
                <a:solidFill>
                  <a:schemeClr val="bg1"/>
                </a:solidFill>
              </a:rPr>
              <a:t>Analytics</a:t>
            </a:r>
            <a:endParaRPr lang="fr-FR" sz="1200" dirty="0">
              <a:solidFill>
                <a:schemeClr val="bg1"/>
              </a:solidFill>
            </a:endParaRPr>
          </a:p>
        </p:txBody>
      </p:sp>
      <p:sp>
        <p:nvSpPr>
          <p:cNvPr id="93" name="ZoneTexte 92"/>
          <p:cNvSpPr txBox="1"/>
          <p:nvPr/>
        </p:nvSpPr>
        <p:spPr>
          <a:xfrm rot="16200000">
            <a:off x="5958264" y="9849305"/>
            <a:ext cx="906210" cy="276999"/>
          </a:xfrm>
          <a:prstGeom prst="rect">
            <a:avLst/>
          </a:prstGeom>
          <a:noFill/>
        </p:spPr>
        <p:txBody>
          <a:bodyPr wrap="none" rtlCol="0">
            <a:spAutoFit/>
          </a:bodyPr>
          <a:lstStyle/>
          <a:p>
            <a:r>
              <a:rPr lang="fr-FR" sz="1200">
                <a:solidFill>
                  <a:schemeClr val="bg1"/>
                </a:solidFill>
              </a:rPr>
              <a:t>Office 2017</a:t>
            </a:r>
            <a:endParaRPr lang="fr-FR" sz="1200" dirty="0">
              <a:solidFill>
                <a:schemeClr val="bg1"/>
              </a:solidFill>
            </a:endParaRPr>
          </a:p>
        </p:txBody>
      </p:sp>
      <p:sp>
        <p:nvSpPr>
          <p:cNvPr id="94" name="ZoneTexte 93"/>
          <p:cNvSpPr txBox="1"/>
          <p:nvPr/>
        </p:nvSpPr>
        <p:spPr>
          <a:xfrm rot="16200000">
            <a:off x="5492464" y="9778903"/>
            <a:ext cx="1105880" cy="276999"/>
          </a:xfrm>
          <a:prstGeom prst="rect">
            <a:avLst/>
          </a:prstGeom>
          <a:noFill/>
        </p:spPr>
        <p:txBody>
          <a:bodyPr wrap="none" rtlCol="0">
            <a:spAutoFit/>
          </a:bodyPr>
          <a:lstStyle/>
          <a:p>
            <a:r>
              <a:rPr lang="fr-FR" sz="1200">
                <a:solidFill>
                  <a:schemeClr val="bg1"/>
                </a:solidFill>
              </a:rPr>
              <a:t>Force de vente</a:t>
            </a:r>
            <a:endParaRPr lang="fr-FR" sz="1200" dirty="0">
              <a:solidFill>
                <a:schemeClr val="bg1"/>
              </a:solidFill>
            </a:endParaRPr>
          </a:p>
        </p:txBody>
      </p:sp>
      <p:sp>
        <p:nvSpPr>
          <p:cNvPr id="95" name="ZoneTexte 94"/>
          <p:cNvSpPr txBox="1"/>
          <p:nvPr/>
        </p:nvSpPr>
        <p:spPr>
          <a:xfrm rot="16200000">
            <a:off x="5188727" y="9815562"/>
            <a:ext cx="1010533" cy="276999"/>
          </a:xfrm>
          <a:prstGeom prst="rect">
            <a:avLst/>
          </a:prstGeom>
          <a:noFill/>
        </p:spPr>
        <p:txBody>
          <a:bodyPr wrap="none" rtlCol="0">
            <a:spAutoFit/>
          </a:bodyPr>
          <a:lstStyle/>
          <a:p>
            <a:r>
              <a:rPr lang="fr-FR" sz="1200">
                <a:solidFill>
                  <a:schemeClr val="bg1"/>
                </a:solidFill>
              </a:rPr>
              <a:t>Gestion com.</a:t>
            </a:r>
            <a:endParaRPr lang="fr-FR" sz="1200" dirty="0">
              <a:solidFill>
                <a:schemeClr val="bg1"/>
              </a:solidFill>
            </a:endParaRPr>
          </a:p>
        </p:txBody>
      </p:sp>
    </p:spTree>
    <p:extLst>
      <p:ext uri="{BB962C8B-B14F-4D97-AF65-F5344CB8AC3E}">
        <p14:creationId xmlns:p14="http://schemas.microsoft.com/office/powerpoint/2010/main" val="1164541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156371792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TotalTime>
  <Words>618</Words>
  <Application>Microsoft Macintosh PowerPoint</Application>
  <PresentationFormat>Personnalisé</PresentationFormat>
  <Paragraphs>88</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Antonio</vt:lpstr>
      <vt:lpstr>Arial</vt:lpstr>
      <vt:lpstr>Calibri</vt:lpstr>
      <vt:lpstr>Calibri Light</vt:lpstr>
      <vt:lpstr>Wingdings</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26</cp:revision>
  <dcterms:created xsi:type="dcterms:W3CDTF">2017-12-01T10:52:46Z</dcterms:created>
  <dcterms:modified xsi:type="dcterms:W3CDTF">2024-06-04T13:51:05Z</dcterms:modified>
</cp:coreProperties>
</file>