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9" r:id="rId3"/>
  </p:sldIdLst>
  <p:sldSz cx="7559675" cy="1069181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CC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417"/>
    <p:restoredTop sz="94631"/>
  </p:normalViewPr>
  <p:slideViewPr>
    <p:cSldViewPr snapToGrid="0" snapToObjects="1">
      <p:cViewPr varScale="1">
        <p:scale>
          <a:sx n="79" d="100"/>
          <a:sy n="79" d="100"/>
        </p:scale>
        <p:origin x="3576" y="2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fr-FR"/>
              <a:t>Cliquez et modifiez le titre</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fr-FR"/>
              <a:t>Cliquez pour modifier le style des sous-titres du masque</a:t>
            </a:r>
            <a:endParaRPr lang="en-US" dirty="0"/>
          </a:p>
        </p:txBody>
      </p:sp>
      <p:sp>
        <p:nvSpPr>
          <p:cNvPr id="4" name="Date Placeholder 3"/>
          <p:cNvSpPr>
            <a:spLocks noGrp="1"/>
          </p:cNvSpPr>
          <p:nvPr>
            <p:ph type="dt" sz="half" idx="10"/>
          </p:nvPr>
        </p:nvSpPr>
        <p:spPr/>
        <p:txBody>
          <a:bodyPr/>
          <a:lstStyle/>
          <a:p>
            <a:fld id="{51E0889B-D243-FD43-9C10-64BF72145415}" type="datetimeFigureOut">
              <a:rPr lang="fr-FR" smtClean="0"/>
              <a:t>03/08/2022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25DBB2D-D470-F641-B145-98B544322803}"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51E0889B-D243-FD43-9C10-64BF72145415}" type="datetimeFigureOut">
              <a:rPr lang="fr-FR" smtClean="0"/>
              <a:t>03/08/2022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25DBB2D-D470-F641-B145-98B544322803}"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fr-FR"/>
              <a:t>Cliquez et modifiez le titre</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51E0889B-D243-FD43-9C10-64BF72145415}" type="datetimeFigureOut">
              <a:rPr lang="fr-FR" smtClean="0"/>
              <a:t>03/08/2022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25DBB2D-D470-F641-B145-98B544322803}"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51E0889B-D243-FD43-9C10-64BF72145415}" type="datetimeFigureOut">
              <a:rPr lang="fr-FR" smtClean="0"/>
              <a:t>03/08/2022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25DBB2D-D470-F641-B145-98B544322803}"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fr-FR"/>
              <a:t>Cliquez et modifiez le titre</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51E0889B-D243-FD43-9C10-64BF72145415}" type="datetimeFigureOut">
              <a:rPr lang="fr-FR" smtClean="0"/>
              <a:t>03/08/2022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25DBB2D-D470-F641-B145-98B544322803}"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51E0889B-D243-FD43-9C10-64BF72145415}" type="datetimeFigureOut">
              <a:rPr lang="fr-FR" smtClean="0"/>
              <a:t>03/08/2022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025DBB2D-D470-F641-B145-98B544322803}"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fr-FR"/>
              <a:t>Cliquez et modifiez le titre</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Cliquez pour modifier les styles du texte du masque</a:t>
            </a:r>
          </a:p>
        </p:txBody>
      </p:sp>
      <p:sp>
        <p:nvSpPr>
          <p:cNvPr id="4" name="Content Placeholder 3"/>
          <p:cNvSpPr>
            <a:spLocks noGrp="1"/>
          </p:cNvSpPr>
          <p:nvPr>
            <p:ph sz="half" idx="2"/>
          </p:nvPr>
        </p:nvSpPr>
        <p:spPr>
          <a:xfrm>
            <a:off x="520713" y="3905482"/>
            <a:ext cx="3198096" cy="57443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Cliquez pour modifier les styles du texte du masque</a:t>
            </a:r>
          </a:p>
        </p:txBody>
      </p:sp>
      <p:sp>
        <p:nvSpPr>
          <p:cNvPr id="6" name="Content Placeholder 5"/>
          <p:cNvSpPr>
            <a:spLocks noGrp="1"/>
          </p:cNvSpPr>
          <p:nvPr>
            <p:ph sz="quarter" idx="4"/>
          </p:nvPr>
        </p:nvSpPr>
        <p:spPr>
          <a:xfrm>
            <a:off x="3827086" y="3905482"/>
            <a:ext cx="3213847" cy="57443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51E0889B-D243-FD43-9C10-64BF72145415}" type="datetimeFigureOut">
              <a:rPr lang="fr-FR" smtClean="0"/>
              <a:t>03/08/2022</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025DBB2D-D470-F641-B145-98B544322803}"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Date Placeholder 2"/>
          <p:cNvSpPr>
            <a:spLocks noGrp="1"/>
          </p:cNvSpPr>
          <p:nvPr>
            <p:ph type="dt" sz="half" idx="10"/>
          </p:nvPr>
        </p:nvSpPr>
        <p:spPr/>
        <p:txBody>
          <a:bodyPr/>
          <a:lstStyle/>
          <a:p>
            <a:fld id="{51E0889B-D243-FD43-9C10-64BF72145415}" type="datetimeFigureOut">
              <a:rPr lang="fr-FR" smtClean="0"/>
              <a:t>03/08/2022</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025DBB2D-D470-F641-B145-98B544322803}"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E0889B-D243-FD43-9C10-64BF72145415}" type="datetimeFigureOut">
              <a:rPr lang="fr-FR" smtClean="0"/>
              <a:t>03/08/2022</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025DBB2D-D470-F641-B145-98B544322803}"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Cliquez et modifiez le titre</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51E0889B-D243-FD43-9C10-64BF72145415}" type="datetimeFigureOut">
              <a:rPr lang="fr-FR" smtClean="0"/>
              <a:t>03/08/2022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025DBB2D-D470-F641-B145-98B544322803}"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Cliquez et modifiez le titre</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fr-FR"/>
              <a:t>Faire glisser l'image vers l'espace réservé ou cliquer sur l'icône pour l'ajouter</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51E0889B-D243-FD43-9C10-64BF72145415}" type="datetimeFigureOut">
              <a:rPr lang="fr-FR" smtClean="0"/>
              <a:t>03/08/2022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025DBB2D-D470-F641-B145-98B544322803}"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fr-FR"/>
              <a:t>Cliquez et modifiez le titre</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51E0889B-D243-FD43-9C10-64BF72145415}" type="datetimeFigureOut">
              <a:rPr lang="fr-FR" smtClean="0"/>
              <a:t>03/08/2022</a:t>
            </a:fld>
            <a:endParaRPr lang="fr-FR"/>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025DBB2D-D470-F641-B145-98B544322803}" type="slidenum">
              <a:rPr lang="fr-FR" smtClean="0"/>
              <a:t>‹N°›</a:t>
            </a:fld>
            <a:endParaRPr lang="fr-FR"/>
          </a:p>
        </p:txBody>
      </p:sp>
    </p:spTree>
    <p:extLst>
      <p:ext uri="{BB962C8B-B14F-4D97-AF65-F5344CB8AC3E}">
        <p14:creationId xmlns:p14="http://schemas.microsoft.com/office/powerpoint/2010/main" val="15057007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_rels/slide2.xml.rels><?xml version="1.0" encoding="UTF-8" standalone="yes"?>
<Relationships xmlns="http://schemas.openxmlformats.org/package/2006/relationships"><Relationship Id="rId8" Type="http://schemas.openxmlformats.org/officeDocument/2006/relationships/hyperlink" Target="https://www.creeruncv.com/lettre-de-motivation/?utm_source=Document&amp;utm_medium=Link&amp;utm_campaign=Doc_CV_PTT" TargetMode="External"/><Relationship Id="rId3" Type="http://schemas.openxmlformats.org/officeDocument/2006/relationships/hyperlink" Target="https://www.creeruncv.com/conseils/lexperience-profesionnelle-sur-le-cv/?utm_source=Document&amp;utm_medium=Link&amp;utm_campaign=Doc_CV_PTT" TargetMode="External"/><Relationship Id="rId7" Type="http://schemas.openxmlformats.org/officeDocument/2006/relationships/hyperlink" Target="https://www.creeruncv.com/conseils/recrutement/?utm_source=Document&amp;utm_medium=Link&amp;utm_campaign=Doc_CV_PTT" TargetMode="External"/><Relationship Id="rId2" Type="http://schemas.openxmlformats.org/officeDocument/2006/relationships/hyperlink" Target="https://www.creeruncv.com/conseils/le-titre-du-cv/?utm_source=Document&amp;utm_medium=Link&amp;utm_campaign=Doc_CV_PTT" TargetMode="External"/><Relationship Id="rId1" Type="http://schemas.openxmlformats.org/officeDocument/2006/relationships/slideLayout" Target="../slideLayouts/slideLayout2.xml"/><Relationship Id="rId6" Type="http://schemas.openxmlformats.org/officeDocument/2006/relationships/hyperlink" Target="https://www.creeruncv.com/conseils/icones-pour-cv/?utm_source=Document&amp;utm_medium=Link&amp;utm_campaign=Doc_CV_PTT" TargetMode="External"/><Relationship Id="rId11" Type="http://schemas.openxmlformats.org/officeDocument/2006/relationships/hyperlink" Target="https://www.creeruncv.com/conseils/lettre-de-motivation/?utm_source=Document&amp;utm_medium=Link&amp;utm_campaign=Doc_CV_PTT" TargetMode="External"/><Relationship Id="rId5" Type="http://schemas.openxmlformats.org/officeDocument/2006/relationships/hyperlink" Target="https://www.creeruncv.com/conseils/faire-un-cv-conseils-pratiques/?utm_source=Document&amp;utm_medium=Link&amp;utm_campaign=Doc_CV_PTT" TargetMode="External"/><Relationship Id="rId10" Type="http://schemas.openxmlformats.org/officeDocument/2006/relationships/hyperlink" Target="https://www.creeruncv.com/modele-de-lettre/?utm_source=Document&amp;utm_medium=Link&amp;utm_campaign=Doc_CV_PTT" TargetMode="External"/><Relationship Id="rId4" Type="http://schemas.openxmlformats.org/officeDocument/2006/relationships/hyperlink" Target="https://www.creeruncv.com/conseils/laccroche-du-cv/?utm_source=Document&amp;utm_medium=Link&amp;utm_campaign=Doc_CV_PTT" TargetMode="External"/><Relationship Id="rId9" Type="http://schemas.openxmlformats.org/officeDocument/2006/relationships/hyperlink" Target="https://www.creeruncv.com/modele-de-lettr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ectangle 27"/>
          <p:cNvSpPr/>
          <p:nvPr/>
        </p:nvSpPr>
        <p:spPr>
          <a:xfrm>
            <a:off x="4291783" y="2355924"/>
            <a:ext cx="3267891" cy="833588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Rectangle 3"/>
          <p:cNvSpPr/>
          <p:nvPr/>
        </p:nvSpPr>
        <p:spPr>
          <a:xfrm>
            <a:off x="-1" y="0"/>
            <a:ext cx="7559675" cy="2260059"/>
          </a:xfrm>
          <a:prstGeom prst="rect">
            <a:avLst/>
          </a:prstGeom>
          <a:solidFill>
            <a:srgbClr val="33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p:cNvSpPr/>
          <p:nvPr/>
        </p:nvSpPr>
        <p:spPr>
          <a:xfrm>
            <a:off x="0" y="2091060"/>
            <a:ext cx="7559674" cy="264865"/>
          </a:xfrm>
          <a:prstGeom prst="rect">
            <a:avLst/>
          </a:prstGeom>
          <a:pattFill prst="dkUpDiag">
            <a:fgClr>
              <a:srgbClr val="33CCCC"/>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 name="Image 5"/>
          <p:cNvPicPr>
            <a:picLocks noChangeAspect="1"/>
          </p:cNvPicPr>
          <p:nvPr/>
        </p:nvPicPr>
        <p:blipFill rotWithShape="1">
          <a:blip r:embed="rId2">
            <a:extLst>
              <a:ext uri="{28A0092B-C50C-407E-A947-70E740481C1C}">
                <a14:useLocalDpi xmlns:a14="http://schemas.microsoft.com/office/drawing/2010/main" val="0"/>
              </a:ext>
            </a:extLst>
          </a:blip>
          <a:srcRect r="33343"/>
          <a:stretch/>
        </p:blipFill>
        <p:spPr>
          <a:xfrm>
            <a:off x="5635358" y="320551"/>
            <a:ext cx="1464689" cy="1485226"/>
          </a:xfrm>
          <a:prstGeom prst="ellipse">
            <a:avLst/>
          </a:prstGeom>
          <a:ln w="19050">
            <a:solidFill>
              <a:schemeClr val="bg1"/>
            </a:solidFill>
          </a:ln>
        </p:spPr>
      </p:pic>
      <p:sp>
        <p:nvSpPr>
          <p:cNvPr id="7" name="Oval 98"/>
          <p:cNvSpPr/>
          <p:nvPr/>
        </p:nvSpPr>
        <p:spPr>
          <a:xfrm>
            <a:off x="5471864" y="158873"/>
            <a:ext cx="1773314" cy="1773314"/>
          </a:xfrm>
          <a:prstGeom prst="ellipse">
            <a:avLst/>
          </a:pr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ZoneTexte 7"/>
          <p:cNvSpPr txBox="1"/>
          <p:nvPr/>
        </p:nvSpPr>
        <p:spPr>
          <a:xfrm>
            <a:off x="215154" y="12796"/>
            <a:ext cx="4076629" cy="923330"/>
          </a:xfrm>
          <a:prstGeom prst="rect">
            <a:avLst/>
          </a:prstGeom>
          <a:noFill/>
        </p:spPr>
        <p:txBody>
          <a:bodyPr wrap="none" rtlCol="0">
            <a:spAutoFit/>
          </a:bodyPr>
          <a:lstStyle/>
          <a:p>
            <a:r>
              <a:rPr lang="fr-FR" sz="5400" dirty="0">
                <a:solidFill>
                  <a:schemeClr val="bg1"/>
                </a:solidFill>
                <a:ea typeface="Arial" charset="0"/>
                <a:cs typeface="Arial" charset="0"/>
              </a:rPr>
              <a:t>virginie </a:t>
            </a:r>
            <a:r>
              <a:rPr lang="fr-FR" sz="5400" dirty="0" err="1">
                <a:solidFill>
                  <a:schemeClr val="bg1"/>
                </a:solidFill>
                <a:ea typeface="Arial" charset="0"/>
                <a:cs typeface="Arial" charset="0"/>
              </a:rPr>
              <a:t>lyama</a:t>
            </a:r>
            <a:endParaRPr lang="fr-FR" sz="5400" dirty="0">
              <a:solidFill>
                <a:schemeClr val="bg1"/>
              </a:solidFill>
              <a:ea typeface="Arial" charset="0"/>
              <a:cs typeface="Arial" charset="0"/>
            </a:endParaRPr>
          </a:p>
        </p:txBody>
      </p:sp>
      <p:sp>
        <p:nvSpPr>
          <p:cNvPr id="9" name="ZoneTexte 8"/>
          <p:cNvSpPr txBox="1"/>
          <p:nvPr/>
        </p:nvSpPr>
        <p:spPr>
          <a:xfrm>
            <a:off x="260232" y="859568"/>
            <a:ext cx="2853473" cy="369332"/>
          </a:xfrm>
          <a:prstGeom prst="rect">
            <a:avLst/>
          </a:prstGeom>
          <a:noFill/>
        </p:spPr>
        <p:txBody>
          <a:bodyPr wrap="none" rtlCol="0">
            <a:spAutoFit/>
          </a:bodyPr>
          <a:lstStyle/>
          <a:p>
            <a:r>
              <a:rPr lang="fr-FR" dirty="0">
                <a:solidFill>
                  <a:schemeClr val="bg1"/>
                </a:solidFill>
                <a:ea typeface="Antonio" charset="0"/>
                <a:cs typeface="Antonio" charset="0"/>
              </a:rPr>
              <a:t>TITRE DU POSTE RECHERCHE</a:t>
            </a:r>
          </a:p>
        </p:txBody>
      </p:sp>
      <p:sp>
        <p:nvSpPr>
          <p:cNvPr id="10" name="TextBox 22"/>
          <p:cNvSpPr txBox="1"/>
          <p:nvPr/>
        </p:nvSpPr>
        <p:spPr>
          <a:xfrm>
            <a:off x="260231" y="1228900"/>
            <a:ext cx="5066501" cy="769441"/>
          </a:xfrm>
          <a:prstGeom prst="rect">
            <a:avLst/>
          </a:prstGeom>
          <a:noFill/>
        </p:spPr>
        <p:txBody>
          <a:bodyPr wrap="square" rtlCol="0">
            <a:spAutoFit/>
          </a:bodyPr>
          <a:lstStyle/>
          <a:p>
            <a:pPr algn="just" defTabSz="685800">
              <a:defRPr/>
            </a:pPr>
            <a:r>
              <a:rPr lang="fr-FR" sz="1100" dirty="0">
                <a:solidFill>
                  <a:schemeClr val="bg1"/>
                </a:solidFill>
                <a:ea typeface="Arial" charset="0"/>
                <a:cs typeface="Arial" charset="0"/>
              </a:rPr>
              <a:t>Décrivez en quelques lignes vos compétences clés pour le poste et vos objectifs de carrière. Vous pouvez les mettre en forme à l’aide de puces ou les laisser sous forme de texte plein.  Cet espace peut servir de début d’introduction à votre lettre de motivation soyez précis, imaginatif et mettez en valeur votre potentiel professionnel.</a:t>
            </a:r>
          </a:p>
        </p:txBody>
      </p:sp>
      <p:sp>
        <p:nvSpPr>
          <p:cNvPr id="11" name="Rectangle 10"/>
          <p:cNvSpPr/>
          <p:nvPr/>
        </p:nvSpPr>
        <p:spPr>
          <a:xfrm>
            <a:off x="1" y="10252037"/>
            <a:ext cx="4291782" cy="439775"/>
          </a:xfrm>
          <a:prstGeom prst="rect">
            <a:avLst/>
          </a:prstGeom>
          <a:solidFill>
            <a:srgbClr val="33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12" name="TextBox 17"/>
          <p:cNvSpPr txBox="1"/>
          <p:nvPr/>
        </p:nvSpPr>
        <p:spPr>
          <a:xfrm>
            <a:off x="4914136" y="10227011"/>
            <a:ext cx="1666393" cy="276999"/>
          </a:xfrm>
          <a:prstGeom prst="rect">
            <a:avLst/>
          </a:prstGeom>
          <a:noFill/>
        </p:spPr>
        <p:txBody>
          <a:bodyPr wrap="square" rtlCol="0">
            <a:spAutoFit/>
          </a:bodyPr>
          <a:lstStyle/>
          <a:p>
            <a:r>
              <a:rPr lang="en-GB" sz="1200" dirty="0" err="1">
                <a:solidFill>
                  <a:schemeClr val="tx1">
                    <a:lumMod val="50000"/>
                    <a:lumOff val="50000"/>
                  </a:schemeClr>
                </a:solidFill>
                <a:ea typeface="Roboto" pitchFamily="2" charset="0"/>
                <a:cs typeface="Lato" panose="020F0502020204030203" pitchFamily="34" charset="0"/>
              </a:rPr>
              <a:t>mail@mail.com</a:t>
            </a:r>
            <a:endParaRPr lang="en-GB" sz="1200" dirty="0">
              <a:solidFill>
                <a:schemeClr val="tx1">
                  <a:lumMod val="50000"/>
                  <a:lumOff val="50000"/>
                </a:schemeClr>
              </a:solidFill>
              <a:ea typeface="Roboto" pitchFamily="2" charset="0"/>
              <a:cs typeface="Lato" panose="020F0502020204030203" pitchFamily="34" charset="0"/>
            </a:endParaRPr>
          </a:p>
        </p:txBody>
      </p:sp>
      <p:sp>
        <p:nvSpPr>
          <p:cNvPr id="13" name="TextBox 18"/>
          <p:cNvSpPr txBox="1"/>
          <p:nvPr/>
        </p:nvSpPr>
        <p:spPr>
          <a:xfrm>
            <a:off x="4961816" y="8901967"/>
            <a:ext cx="1094405" cy="276999"/>
          </a:xfrm>
          <a:prstGeom prst="rect">
            <a:avLst/>
          </a:prstGeom>
          <a:noFill/>
        </p:spPr>
        <p:txBody>
          <a:bodyPr wrap="square" rtlCol="0">
            <a:spAutoFit/>
          </a:bodyPr>
          <a:lstStyle/>
          <a:p>
            <a:r>
              <a:rPr lang="en-GB" sz="1200" dirty="0">
                <a:solidFill>
                  <a:schemeClr val="tx1">
                    <a:lumMod val="50000"/>
                    <a:lumOff val="50000"/>
                  </a:schemeClr>
                </a:solidFill>
                <a:ea typeface="Roboto" pitchFamily="2" charset="0"/>
                <a:cs typeface="Lato" panose="020F0502020204030203" pitchFamily="34" charset="0"/>
              </a:rPr>
              <a:t>0102030405</a:t>
            </a:r>
          </a:p>
        </p:txBody>
      </p:sp>
      <p:sp>
        <p:nvSpPr>
          <p:cNvPr id="14" name="TextBox 20"/>
          <p:cNvSpPr txBox="1"/>
          <p:nvPr/>
        </p:nvSpPr>
        <p:spPr>
          <a:xfrm>
            <a:off x="4938492" y="9342973"/>
            <a:ext cx="2416746" cy="276999"/>
          </a:xfrm>
          <a:prstGeom prst="rect">
            <a:avLst/>
          </a:prstGeom>
          <a:noFill/>
        </p:spPr>
        <p:txBody>
          <a:bodyPr wrap="square" rtlCol="0">
            <a:spAutoFit/>
          </a:bodyPr>
          <a:lstStyle/>
          <a:p>
            <a:r>
              <a:rPr lang="en-GB" sz="1200" dirty="0">
                <a:solidFill>
                  <a:schemeClr val="tx1">
                    <a:lumMod val="50000"/>
                    <a:lumOff val="50000"/>
                  </a:schemeClr>
                </a:solidFill>
                <a:ea typeface="Roboto" pitchFamily="2" charset="0"/>
                <a:cs typeface="Lato" panose="020F0502020204030203" pitchFamily="34" charset="0"/>
              </a:rPr>
              <a:t>12 rue de la </a:t>
            </a:r>
            <a:r>
              <a:rPr lang="en-GB" sz="1200" dirty="0" err="1">
                <a:solidFill>
                  <a:schemeClr val="tx1">
                    <a:lumMod val="50000"/>
                    <a:lumOff val="50000"/>
                  </a:schemeClr>
                </a:solidFill>
                <a:ea typeface="Roboto" pitchFamily="2" charset="0"/>
                <a:cs typeface="Lato" panose="020F0502020204030203" pitchFamily="34" charset="0"/>
              </a:rPr>
              <a:t>Réussite</a:t>
            </a:r>
            <a:r>
              <a:rPr lang="en-GB" sz="1200" dirty="0">
                <a:solidFill>
                  <a:schemeClr val="tx1">
                    <a:lumMod val="50000"/>
                    <a:lumOff val="50000"/>
                  </a:schemeClr>
                </a:solidFill>
                <a:ea typeface="Roboto" pitchFamily="2" charset="0"/>
                <a:cs typeface="Lato" panose="020F0502020204030203" pitchFamily="34" charset="0"/>
              </a:rPr>
              <a:t> 75012 Paris</a:t>
            </a:r>
          </a:p>
        </p:txBody>
      </p:sp>
      <p:sp>
        <p:nvSpPr>
          <p:cNvPr id="19" name="TextBox 17"/>
          <p:cNvSpPr txBox="1"/>
          <p:nvPr/>
        </p:nvSpPr>
        <p:spPr>
          <a:xfrm>
            <a:off x="4921208" y="9755807"/>
            <a:ext cx="1666393" cy="276999"/>
          </a:xfrm>
          <a:prstGeom prst="rect">
            <a:avLst/>
          </a:prstGeom>
          <a:noFill/>
        </p:spPr>
        <p:txBody>
          <a:bodyPr wrap="square" rtlCol="0">
            <a:spAutoFit/>
          </a:bodyPr>
          <a:lstStyle/>
          <a:p>
            <a:r>
              <a:rPr lang="en-GB" sz="1200" dirty="0" err="1">
                <a:solidFill>
                  <a:schemeClr val="tx1">
                    <a:lumMod val="50000"/>
                    <a:lumOff val="50000"/>
                  </a:schemeClr>
                </a:solidFill>
                <a:ea typeface="Roboto" pitchFamily="2" charset="0"/>
                <a:cs typeface="Lato" panose="020F0502020204030203" pitchFamily="34" charset="0"/>
              </a:rPr>
              <a:t>LinkedIn.com</a:t>
            </a:r>
            <a:r>
              <a:rPr lang="en-GB" sz="1200" dirty="0">
                <a:solidFill>
                  <a:schemeClr val="tx1">
                    <a:lumMod val="50000"/>
                    <a:lumOff val="50000"/>
                  </a:schemeClr>
                </a:solidFill>
                <a:ea typeface="Roboto" pitchFamily="2" charset="0"/>
                <a:cs typeface="Lato" panose="020F0502020204030203" pitchFamily="34" charset="0"/>
              </a:rPr>
              <a:t>/</a:t>
            </a:r>
            <a:r>
              <a:rPr lang="en-GB" sz="1200" dirty="0" err="1">
                <a:solidFill>
                  <a:schemeClr val="tx1">
                    <a:lumMod val="50000"/>
                    <a:lumOff val="50000"/>
                  </a:schemeClr>
                </a:solidFill>
                <a:ea typeface="Roboto" pitchFamily="2" charset="0"/>
                <a:cs typeface="Lato" panose="020F0502020204030203" pitchFamily="34" charset="0"/>
              </a:rPr>
              <a:t>Moi</a:t>
            </a:r>
            <a:endParaRPr lang="en-GB" sz="1200" dirty="0">
              <a:solidFill>
                <a:schemeClr val="tx1">
                  <a:lumMod val="50000"/>
                  <a:lumOff val="50000"/>
                </a:schemeClr>
              </a:solidFill>
              <a:ea typeface="Roboto" pitchFamily="2" charset="0"/>
              <a:cs typeface="Lato" panose="020F0502020204030203" pitchFamily="34" charset="0"/>
            </a:endParaRPr>
          </a:p>
        </p:txBody>
      </p:sp>
      <p:sp>
        <p:nvSpPr>
          <p:cNvPr id="20" name="Oval 108"/>
          <p:cNvSpPr/>
          <p:nvPr/>
        </p:nvSpPr>
        <p:spPr>
          <a:xfrm>
            <a:off x="263014" y="2670659"/>
            <a:ext cx="403845" cy="403845"/>
          </a:xfrm>
          <a:prstGeom prst="ellipse">
            <a:avLst/>
          </a:prstGeom>
          <a:solidFill>
            <a:srgbClr val="33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ea typeface="Roboto" pitchFamily="2" charset="0"/>
            </a:endParaRPr>
          </a:p>
        </p:txBody>
      </p:sp>
      <p:pic>
        <p:nvPicPr>
          <p:cNvPr id="21" name="Picture 14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37662" y="2745307"/>
            <a:ext cx="254548" cy="254548"/>
          </a:xfrm>
          <a:prstGeom prst="rect">
            <a:avLst/>
          </a:prstGeom>
        </p:spPr>
      </p:pic>
      <p:sp>
        <p:nvSpPr>
          <p:cNvPr id="22" name="ZoneTexte 21"/>
          <p:cNvSpPr txBox="1"/>
          <p:nvPr/>
        </p:nvSpPr>
        <p:spPr>
          <a:xfrm>
            <a:off x="741507" y="2687915"/>
            <a:ext cx="3130088" cy="369332"/>
          </a:xfrm>
          <a:prstGeom prst="rect">
            <a:avLst/>
          </a:prstGeom>
          <a:noFill/>
        </p:spPr>
        <p:txBody>
          <a:bodyPr wrap="none" rtlCol="0">
            <a:spAutoFit/>
          </a:bodyPr>
          <a:lstStyle/>
          <a:p>
            <a:r>
              <a:rPr lang="fr-FR" dirty="0">
                <a:solidFill>
                  <a:srgbClr val="33CCCC"/>
                </a:solidFill>
              </a:rPr>
              <a:t>EXPERIENCE PROFESSIONNELLE</a:t>
            </a:r>
          </a:p>
        </p:txBody>
      </p:sp>
      <p:sp>
        <p:nvSpPr>
          <p:cNvPr id="23" name="Rectangle 22"/>
          <p:cNvSpPr/>
          <p:nvPr/>
        </p:nvSpPr>
        <p:spPr>
          <a:xfrm>
            <a:off x="215154" y="3194699"/>
            <a:ext cx="3754418" cy="4255011"/>
          </a:xfrm>
          <a:prstGeom prst="rect">
            <a:avLst/>
          </a:prstGeom>
        </p:spPr>
        <p:txBody>
          <a:bodyPr wrap="square">
            <a:spAutoFit/>
          </a:bodyPr>
          <a:lstStyle/>
          <a:p>
            <a:r>
              <a:rPr lang="en-GB" sz="1100" b="1" dirty="0">
                <a:solidFill>
                  <a:schemeClr val="tx1">
                    <a:lumMod val="85000"/>
                    <a:lumOff val="15000"/>
                  </a:schemeClr>
                </a:solidFill>
                <a:ea typeface="Times New Roman" charset="0"/>
                <a:cs typeface="Times New Roman" charset="0"/>
              </a:rPr>
              <a:t>2011 </a:t>
            </a:r>
            <a:r>
              <a:rPr lang="mr-IN" sz="1100" b="1" dirty="0">
                <a:solidFill>
                  <a:schemeClr val="tx1">
                    <a:lumMod val="85000"/>
                    <a:lumOff val="15000"/>
                  </a:schemeClr>
                </a:solidFill>
                <a:ea typeface="Times New Roman" charset="0"/>
                <a:cs typeface="Times New Roman" charset="0"/>
              </a:rPr>
              <a:t>–</a:t>
            </a:r>
            <a:r>
              <a:rPr lang="en-GB" sz="1100" b="1" dirty="0">
                <a:solidFill>
                  <a:schemeClr val="tx1">
                    <a:lumMod val="85000"/>
                    <a:lumOff val="15000"/>
                  </a:schemeClr>
                </a:solidFill>
                <a:ea typeface="Times New Roman" charset="0"/>
                <a:cs typeface="Times New Roman" charset="0"/>
              </a:rPr>
              <a:t> 2012 | </a:t>
            </a:r>
            <a:r>
              <a:rPr lang="en-GB" sz="1100" b="1" dirty="0">
                <a:solidFill>
                  <a:srgbClr val="33CCCC"/>
                </a:solidFill>
                <a:ea typeface="Times New Roman" charset="0"/>
                <a:cs typeface="Times New Roman" charset="0"/>
              </a:rPr>
              <a:t>POSTE | ENTREPRISE</a:t>
            </a:r>
          </a:p>
          <a:p>
            <a:pPr>
              <a:spcBef>
                <a:spcPts val="300"/>
              </a:spcBef>
            </a:pPr>
            <a:r>
              <a:rPr lang="fr-FR" sz="1100" dirty="0">
                <a:solidFill>
                  <a:schemeClr val="tx1">
                    <a:lumMod val="50000"/>
                    <a:lumOff val="50000"/>
                  </a:schemeClr>
                </a:solidFill>
                <a:ea typeface="Times New Roman" charset="0"/>
                <a:cs typeface="Times New Roman" charset="0"/>
              </a:rPr>
              <a:t>Décrivez ici les fonctions que vous avez occupées. Décrivez également vos missions, le nombre de personnes que vous avez encadré et si vous le pouvez essayé d’inscrire les résultats que vous avez obtenus, n’hésitez pas à les quantifier.</a:t>
            </a:r>
          </a:p>
          <a:p>
            <a:pPr>
              <a:spcBef>
                <a:spcPts val="300"/>
              </a:spcBef>
            </a:pPr>
            <a:endParaRPr lang="fr-FR" sz="1100" dirty="0">
              <a:solidFill>
                <a:schemeClr val="tx1">
                  <a:lumMod val="50000"/>
                  <a:lumOff val="50000"/>
                </a:schemeClr>
              </a:solidFill>
              <a:ea typeface="Times New Roman" charset="0"/>
              <a:cs typeface="Times New Roman" charset="0"/>
            </a:endParaRPr>
          </a:p>
          <a:p>
            <a:r>
              <a:rPr lang="en-GB" sz="1100" b="1" dirty="0">
                <a:solidFill>
                  <a:schemeClr val="tx1">
                    <a:lumMod val="85000"/>
                    <a:lumOff val="15000"/>
                  </a:schemeClr>
                </a:solidFill>
                <a:ea typeface="Times New Roman" charset="0"/>
                <a:cs typeface="Times New Roman" charset="0"/>
              </a:rPr>
              <a:t>2011 </a:t>
            </a:r>
            <a:r>
              <a:rPr lang="mr-IN" sz="1100" b="1" dirty="0">
                <a:solidFill>
                  <a:schemeClr val="tx1">
                    <a:lumMod val="85000"/>
                    <a:lumOff val="15000"/>
                  </a:schemeClr>
                </a:solidFill>
                <a:ea typeface="Times New Roman" charset="0"/>
                <a:cs typeface="Times New Roman" charset="0"/>
              </a:rPr>
              <a:t>–</a:t>
            </a:r>
            <a:r>
              <a:rPr lang="en-GB" sz="1100" b="1" dirty="0">
                <a:solidFill>
                  <a:schemeClr val="tx1">
                    <a:lumMod val="85000"/>
                    <a:lumOff val="15000"/>
                  </a:schemeClr>
                </a:solidFill>
                <a:ea typeface="Times New Roman" charset="0"/>
                <a:cs typeface="Times New Roman" charset="0"/>
              </a:rPr>
              <a:t> 2012 | </a:t>
            </a:r>
            <a:r>
              <a:rPr lang="en-GB" sz="1100" b="1" dirty="0">
                <a:solidFill>
                  <a:srgbClr val="33CCCC"/>
                </a:solidFill>
                <a:ea typeface="Times New Roman" charset="0"/>
                <a:cs typeface="Times New Roman" charset="0"/>
              </a:rPr>
              <a:t>POSTE | ENTREPRISE</a:t>
            </a:r>
          </a:p>
          <a:p>
            <a:pPr>
              <a:spcBef>
                <a:spcPts val="300"/>
              </a:spcBef>
            </a:pPr>
            <a:r>
              <a:rPr lang="fr-FR" sz="1100" dirty="0">
                <a:solidFill>
                  <a:schemeClr val="tx1">
                    <a:lumMod val="50000"/>
                    <a:lumOff val="50000"/>
                  </a:schemeClr>
                </a:solidFill>
                <a:ea typeface="Times New Roman" charset="0"/>
                <a:cs typeface="Times New Roman" charset="0"/>
              </a:rPr>
              <a:t>Décrivez ici les fonctions que vous avez occupées. Décrivez également vos missions, le nombre de personnes que vous avez encadré et si vous le pouvez essayé d’inscrire les résultats que vous avez obtenus, n’hésitez pas à les quantifier.</a:t>
            </a:r>
          </a:p>
          <a:p>
            <a:pPr>
              <a:spcBef>
                <a:spcPts val="300"/>
              </a:spcBef>
            </a:pPr>
            <a:endParaRPr lang="fr-FR" sz="1100" dirty="0">
              <a:solidFill>
                <a:schemeClr val="tx1">
                  <a:lumMod val="50000"/>
                  <a:lumOff val="50000"/>
                </a:schemeClr>
              </a:solidFill>
              <a:ea typeface="Times New Roman" charset="0"/>
              <a:cs typeface="Times New Roman" charset="0"/>
            </a:endParaRPr>
          </a:p>
          <a:p>
            <a:r>
              <a:rPr lang="en-GB" sz="1100" b="1" dirty="0">
                <a:solidFill>
                  <a:schemeClr val="tx1">
                    <a:lumMod val="85000"/>
                    <a:lumOff val="15000"/>
                  </a:schemeClr>
                </a:solidFill>
                <a:ea typeface="Times New Roman" charset="0"/>
                <a:cs typeface="Times New Roman" charset="0"/>
              </a:rPr>
              <a:t>2011 </a:t>
            </a:r>
            <a:r>
              <a:rPr lang="mr-IN" sz="1100" b="1" dirty="0">
                <a:solidFill>
                  <a:schemeClr val="tx1">
                    <a:lumMod val="85000"/>
                    <a:lumOff val="15000"/>
                  </a:schemeClr>
                </a:solidFill>
                <a:ea typeface="Times New Roman" charset="0"/>
                <a:cs typeface="Times New Roman" charset="0"/>
              </a:rPr>
              <a:t>–</a:t>
            </a:r>
            <a:r>
              <a:rPr lang="en-GB" sz="1100" b="1" dirty="0">
                <a:solidFill>
                  <a:schemeClr val="tx1">
                    <a:lumMod val="85000"/>
                    <a:lumOff val="15000"/>
                  </a:schemeClr>
                </a:solidFill>
                <a:ea typeface="Times New Roman" charset="0"/>
                <a:cs typeface="Times New Roman" charset="0"/>
              </a:rPr>
              <a:t> 2012 | </a:t>
            </a:r>
            <a:r>
              <a:rPr lang="en-GB" sz="1100" b="1" dirty="0">
                <a:solidFill>
                  <a:srgbClr val="33CCCC"/>
                </a:solidFill>
                <a:ea typeface="Times New Roman" charset="0"/>
                <a:cs typeface="Times New Roman" charset="0"/>
              </a:rPr>
              <a:t>POSTE | ENTREPRISE</a:t>
            </a:r>
          </a:p>
          <a:p>
            <a:pPr>
              <a:spcBef>
                <a:spcPts val="300"/>
              </a:spcBef>
            </a:pPr>
            <a:r>
              <a:rPr lang="fr-FR" sz="1100" dirty="0">
                <a:solidFill>
                  <a:schemeClr val="tx1">
                    <a:lumMod val="50000"/>
                    <a:lumOff val="50000"/>
                  </a:schemeClr>
                </a:solidFill>
                <a:ea typeface="Times New Roman" charset="0"/>
                <a:cs typeface="Times New Roman" charset="0"/>
              </a:rPr>
              <a:t>Décrivez ici les fonctions que vous avez occupées. Décrivez également vos missions, le nombre de personnes que vous avez encadré et si vous le pouvez essayé d’inscrire les résultats que vous avez obtenus, n’hésitez pas à les quantifier.</a:t>
            </a:r>
          </a:p>
          <a:p>
            <a:pPr>
              <a:spcBef>
                <a:spcPts val="300"/>
              </a:spcBef>
            </a:pPr>
            <a:endParaRPr lang="fr-FR" sz="1100" dirty="0">
              <a:solidFill>
                <a:schemeClr val="tx1">
                  <a:lumMod val="50000"/>
                  <a:lumOff val="50000"/>
                </a:schemeClr>
              </a:solidFill>
              <a:ea typeface="Times New Roman" charset="0"/>
              <a:cs typeface="Times New Roman" charset="0"/>
            </a:endParaRPr>
          </a:p>
          <a:p>
            <a:r>
              <a:rPr lang="en-GB" sz="1100" b="1" dirty="0">
                <a:solidFill>
                  <a:schemeClr val="tx1">
                    <a:lumMod val="85000"/>
                    <a:lumOff val="15000"/>
                  </a:schemeClr>
                </a:solidFill>
                <a:ea typeface="Times New Roman" charset="0"/>
                <a:cs typeface="Times New Roman" charset="0"/>
              </a:rPr>
              <a:t>2011 </a:t>
            </a:r>
            <a:r>
              <a:rPr lang="mr-IN" sz="1100" b="1" dirty="0">
                <a:solidFill>
                  <a:schemeClr val="tx1">
                    <a:lumMod val="85000"/>
                    <a:lumOff val="15000"/>
                  </a:schemeClr>
                </a:solidFill>
                <a:ea typeface="Times New Roman" charset="0"/>
                <a:cs typeface="Times New Roman" charset="0"/>
              </a:rPr>
              <a:t>–</a:t>
            </a:r>
            <a:r>
              <a:rPr lang="en-GB" sz="1100" b="1" dirty="0">
                <a:solidFill>
                  <a:schemeClr val="tx1">
                    <a:lumMod val="85000"/>
                    <a:lumOff val="15000"/>
                  </a:schemeClr>
                </a:solidFill>
                <a:ea typeface="Times New Roman" charset="0"/>
                <a:cs typeface="Times New Roman" charset="0"/>
              </a:rPr>
              <a:t> 2012 | </a:t>
            </a:r>
            <a:r>
              <a:rPr lang="en-GB" sz="1100" b="1" dirty="0">
                <a:solidFill>
                  <a:srgbClr val="33CCCC"/>
                </a:solidFill>
                <a:ea typeface="Times New Roman" charset="0"/>
                <a:cs typeface="Times New Roman" charset="0"/>
              </a:rPr>
              <a:t>POSTE | ENTREPRISE</a:t>
            </a:r>
          </a:p>
          <a:p>
            <a:pPr>
              <a:spcBef>
                <a:spcPts val="300"/>
              </a:spcBef>
            </a:pPr>
            <a:r>
              <a:rPr lang="fr-FR" sz="1100" dirty="0">
                <a:solidFill>
                  <a:schemeClr val="tx1">
                    <a:lumMod val="50000"/>
                    <a:lumOff val="50000"/>
                  </a:schemeClr>
                </a:solidFill>
                <a:ea typeface="Times New Roman" charset="0"/>
                <a:cs typeface="Times New Roman" charset="0"/>
              </a:rPr>
              <a:t>Décrivez ici les fonctions que vous avez occupées. Décrivez également vos missions, le nombre de personnes que vous avez encadré et si vous le pouvez essayé d’inscrire les résultats que vous avez obtenus, n’hésitez pas à les quantifier.</a:t>
            </a:r>
          </a:p>
        </p:txBody>
      </p:sp>
      <p:sp>
        <p:nvSpPr>
          <p:cNvPr id="24" name="Oval 103"/>
          <p:cNvSpPr/>
          <p:nvPr/>
        </p:nvSpPr>
        <p:spPr>
          <a:xfrm>
            <a:off x="256840" y="7716881"/>
            <a:ext cx="403845" cy="403845"/>
          </a:xfrm>
          <a:prstGeom prst="ellipse">
            <a:avLst/>
          </a:prstGeom>
          <a:solidFill>
            <a:srgbClr val="33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5" name="Picture 14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00866" y="7761373"/>
            <a:ext cx="291344" cy="291344"/>
          </a:xfrm>
          <a:prstGeom prst="rect">
            <a:avLst/>
          </a:prstGeom>
        </p:spPr>
      </p:pic>
      <p:sp>
        <p:nvSpPr>
          <p:cNvPr id="26" name="Rectangle 25"/>
          <p:cNvSpPr/>
          <p:nvPr/>
        </p:nvSpPr>
        <p:spPr>
          <a:xfrm>
            <a:off x="711857" y="7734137"/>
            <a:ext cx="1349408" cy="369332"/>
          </a:xfrm>
          <a:prstGeom prst="rect">
            <a:avLst/>
          </a:prstGeom>
        </p:spPr>
        <p:txBody>
          <a:bodyPr wrap="none">
            <a:spAutoFit/>
          </a:bodyPr>
          <a:lstStyle/>
          <a:p>
            <a:r>
              <a:rPr lang="fr-FR" dirty="0">
                <a:solidFill>
                  <a:srgbClr val="33CCCC"/>
                </a:solidFill>
              </a:rPr>
              <a:t>FORMATION</a:t>
            </a:r>
            <a:endParaRPr lang="fr-FR" dirty="0"/>
          </a:p>
        </p:txBody>
      </p:sp>
      <p:sp>
        <p:nvSpPr>
          <p:cNvPr id="27" name="Rectangle 26"/>
          <p:cNvSpPr/>
          <p:nvPr/>
        </p:nvSpPr>
        <p:spPr>
          <a:xfrm>
            <a:off x="215154" y="8261619"/>
            <a:ext cx="3918745" cy="1954381"/>
          </a:xfrm>
          <a:prstGeom prst="rect">
            <a:avLst/>
          </a:prstGeom>
        </p:spPr>
        <p:txBody>
          <a:bodyPr wrap="square">
            <a:spAutoFit/>
          </a:bodyPr>
          <a:lstStyle/>
          <a:p>
            <a:pPr defTabSz="685800">
              <a:defRPr/>
            </a:pPr>
            <a:r>
              <a:rPr lang="fr-FR" sz="1100" b="1" dirty="0">
                <a:solidFill>
                  <a:schemeClr val="tx1">
                    <a:lumMod val="85000"/>
                    <a:lumOff val="15000"/>
                  </a:schemeClr>
                </a:solidFill>
              </a:rPr>
              <a:t>2012 </a:t>
            </a:r>
            <a:r>
              <a:rPr lang="mr-IN" sz="1100" b="1" dirty="0">
                <a:solidFill>
                  <a:schemeClr val="tx1">
                    <a:lumMod val="85000"/>
                    <a:lumOff val="15000"/>
                  </a:schemeClr>
                </a:solidFill>
              </a:rPr>
              <a:t>–</a:t>
            </a:r>
            <a:r>
              <a:rPr lang="fr-FR" sz="1100" b="1" dirty="0">
                <a:solidFill>
                  <a:schemeClr val="tx1">
                    <a:lumMod val="85000"/>
                    <a:lumOff val="15000"/>
                  </a:schemeClr>
                </a:solidFill>
              </a:rPr>
              <a:t> </a:t>
            </a:r>
            <a:r>
              <a:rPr lang="fr-FR" sz="1100" b="1" dirty="0">
                <a:solidFill>
                  <a:srgbClr val="33CCCC"/>
                </a:solidFill>
              </a:rPr>
              <a:t>DIPLÔME – UNIVERSITÉ</a:t>
            </a:r>
          </a:p>
          <a:p>
            <a:pPr defTabSz="685800">
              <a:defRPr/>
            </a:pPr>
            <a:r>
              <a:rPr lang="fr-FR" sz="1100" dirty="0">
                <a:solidFill>
                  <a:schemeClr val="tx1">
                    <a:lumMod val="50000"/>
                    <a:lumOff val="50000"/>
                  </a:schemeClr>
                </a:solidFill>
              </a:rPr>
              <a:t>Décrivez en une ligne les objectifs et les spécialités de cette formation.</a:t>
            </a:r>
          </a:p>
          <a:p>
            <a:pPr defTabSz="685800">
              <a:defRPr/>
            </a:pPr>
            <a:endParaRPr lang="fr-FR" sz="1100" dirty="0">
              <a:solidFill>
                <a:schemeClr val="tx1">
                  <a:lumMod val="50000"/>
                  <a:lumOff val="50000"/>
                </a:schemeClr>
              </a:solidFill>
            </a:endParaRPr>
          </a:p>
          <a:p>
            <a:pPr defTabSz="685800">
              <a:defRPr/>
            </a:pPr>
            <a:r>
              <a:rPr lang="fr-FR" sz="1100" b="1" dirty="0">
                <a:solidFill>
                  <a:schemeClr val="tx1">
                    <a:lumMod val="85000"/>
                    <a:lumOff val="15000"/>
                  </a:schemeClr>
                </a:solidFill>
              </a:rPr>
              <a:t>2012 </a:t>
            </a:r>
            <a:r>
              <a:rPr lang="mr-IN" sz="1100" b="1" dirty="0">
                <a:solidFill>
                  <a:schemeClr val="tx1">
                    <a:lumMod val="85000"/>
                    <a:lumOff val="15000"/>
                  </a:schemeClr>
                </a:solidFill>
              </a:rPr>
              <a:t>–</a:t>
            </a:r>
            <a:r>
              <a:rPr lang="fr-FR" sz="1100" b="1" dirty="0">
                <a:solidFill>
                  <a:schemeClr val="tx1">
                    <a:lumMod val="85000"/>
                    <a:lumOff val="15000"/>
                  </a:schemeClr>
                </a:solidFill>
              </a:rPr>
              <a:t> </a:t>
            </a:r>
            <a:r>
              <a:rPr lang="fr-FR" sz="1100" b="1" dirty="0">
                <a:solidFill>
                  <a:srgbClr val="33CCCC"/>
                </a:solidFill>
              </a:rPr>
              <a:t>DIPLÔME – UNIVERSITÉ</a:t>
            </a:r>
          </a:p>
          <a:p>
            <a:pPr defTabSz="685800">
              <a:defRPr/>
            </a:pPr>
            <a:r>
              <a:rPr lang="fr-FR" sz="1100" dirty="0">
                <a:solidFill>
                  <a:schemeClr val="tx1">
                    <a:lumMod val="50000"/>
                    <a:lumOff val="50000"/>
                  </a:schemeClr>
                </a:solidFill>
              </a:rPr>
              <a:t>Décrivez en une ligne les objectifs et les spécialités de cette formation.</a:t>
            </a:r>
          </a:p>
          <a:p>
            <a:pPr defTabSz="685800">
              <a:defRPr/>
            </a:pPr>
            <a:endParaRPr lang="fr-FR" sz="1100" dirty="0">
              <a:solidFill>
                <a:schemeClr val="tx1">
                  <a:lumMod val="50000"/>
                  <a:lumOff val="50000"/>
                </a:schemeClr>
              </a:solidFill>
            </a:endParaRPr>
          </a:p>
          <a:p>
            <a:pPr defTabSz="685800">
              <a:defRPr/>
            </a:pPr>
            <a:r>
              <a:rPr lang="fr-FR" sz="1100" b="1" dirty="0">
                <a:solidFill>
                  <a:schemeClr val="tx1">
                    <a:lumMod val="85000"/>
                    <a:lumOff val="15000"/>
                  </a:schemeClr>
                </a:solidFill>
              </a:rPr>
              <a:t>2012 </a:t>
            </a:r>
            <a:r>
              <a:rPr lang="mr-IN" sz="1100" b="1" dirty="0">
                <a:solidFill>
                  <a:schemeClr val="tx1">
                    <a:lumMod val="85000"/>
                    <a:lumOff val="15000"/>
                  </a:schemeClr>
                </a:solidFill>
              </a:rPr>
              <a:t>–</a:t>
            </a:r>
            <a:r>
              <a:rPr lang="fr-FR" sz="1100" b="1" dirty="0">
                <a:solidFill>
                  <a:schemeClr val="tx1">
                    <a:lumMod val="85000"/>
                    <a:lumOff val="15000"/>
                  </a:schemeClr>
                </a:solidFill>
              </a:rPr>
              <a:t> </a:t>
            </a:r>
            <a:r>
              <a:rPr lang="fr-FR" sz="1100" b="1" dirty="0">
                <a:solidFill>
                  <a:srgbClr val="33CCCC"/>
                </a:solidFill>
              </a:rPr>
              <a:t>DIPLÔME – UNIVERSITÉ</a:t>
            </a:r>
          </a:p>
          <a:p>
            <a:pPr defTabSz="685800">
              <a:defRPr/>
            </a:pPr>
            <a:r>
              <a:rPr lang="fr-FR" sz="1100" dirty="0">
                <a:solidFill>
                  <a:schemeClr val="tx1">
                    <a:lumMod val="50000"/>
                    <a:lumOff val="50000"/>
                  </a:schemeClr>
                </a:solidFill>
              </a:rPr>
              <a:t>Décrivez en une ligne les objectifs et les spécialités de cette formation.</a:t>
            </a:r>
            <a:endParaRPr lang="fr-FR" sz="1100" dirty="0"/>
          </a:p>
        </p:txBody>
      </p:sp>
      <p:sp>
        <p:nvSpPr>
          <p:cNvPr id="41" name="TextBox 115"/>
          <p:cNvSpPr txBox="1"/>
          <p:nvPr/>
        </p:nvSpPr>
        <p:spPr>
          <a:xfrm>
            <a:off x="4912400" y="2687915"/>
            <a:ext cx="2287642" cy="369332"/>
          </a:xfrm>
          <a:prstGeom prst="rect">
            <a:avLst/>
          </a:prstGeom>
          <a:noFill/>
        </p:spPr>
        <p:txBody>
          <a:bodyPr wrap="square" rtlCol="0">
            <a:spAutoFit/>
          </a:bodyPr>
          <a:lstStyle/>
          <a:p>
            <a:r>
              <a:rPr lang="en-GB" dirty="0">
                <a:solidFill>
                  <a:srgbClr val="33CCCC"/>
                </a:solidFill>
                <a:cs typeface="Lato" panose="020F0502020204030203" pitchFamily="34" charset="0"/>
              </a:rPr>
              <a:t>COMPETENCES</a:t>
            </a:r>
          </a:p>
        </p:txBody>
      </p:sp>
      <p:sp>
        <p:nvSpPr>
          <p:cNvPr id="42" name="Oval 116"/>
          <p:cNvSpPr/>
          <p:nvPr/>
        </p:nvSpPr>
        <p:spPr>
          <a:xfrm>
            <a:off x="4408560" y="2658637"/>
            <a:ext cx="403845" cy="403845"/>
          </a:xfrm>
          <a:prstGeom prst="ellipse">
            <a:avLst/>
          </a:prstGeom>
          <a:solidFill>
            <a:srgbClr val="33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3" name="Picture 14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487470" y="2737547"/>
            <a:ext cx="246025" cy="246025"/>
          </a:xfrm>
          <a:prstGeom prst="rect">
            <a:avLst/>
          </a:prstGeom>
        </p:spPr>
      </p:pic>
      <p:sp>
        <p:nvSpPr>
          <p:cNvPr id="44" name="TextBox 45"/>
          <p:cNvSpPr txBox="1"/>
          <p:nvPr/>
        </p:nvSpPr>
        <p:spPr>
          <a:xfrm>
            <a:off x="4408560" y="3227241"/>
            <a:ext cx="1433531" cy="1754326"/>
          </a:xfrm>
          <a:prstGeom prst="rect">
            <a:avLst/>
          </a:prstGeom>
          <a:noFill/>
        </p:spPr>
        <p:txBody>
          <a:bodyPr wrap="square" rtlCol="0">
            <a:spAutoFit/>
          </a:bodyPr>
          <a:lstStyle/>
          <a:p>
            <a:r>
              <a:rPr lang="en-US" sz="1200" dirty="0"/>
              <a:t>Photoshop CS</a:t>
            </a:r>
          </a:p>
          <a:p>
            <a:endParaRPr lang="en-US" sz="1200" dirty="0"/>
          </a:p>
          <a:p>
            <a:r>
              <a:rPr lang="en-US" sz="1200" dirty="0"/>
              <a:t>PHP MySQL</a:t>
            </a:r>
          </a:p>
          <a:p>
            <a:endParaRPr lang="en-US" sz="1200" dirty="0"/>
          </a:p>
          <a:p>
            <a:r>
              <a:rPr lang="en-US" sz="1200" dirty="0"/>
              <a:t>Google </a:t>
            </a:r>
            <a:r>
              <a:rPr lang="en-US" sz="1200" dirty="0" err="1"/>
              <a:t>Adwords</a:t>
            </a:r>
            <a:endParaRPr lang="en-US" sz="1200" dirty="0"/>
          </a:p>
          <a:p>
            <a:endParaRPr lang="en-US" sz="1200" dirty="0"/>
          </a:p>
          <a:p>
            <a:r>
              <a:rPr lang="en-US" sz="1200" dirty="0"/>
              <a:t>Ruby On Rail</a:t>
            </a:r>
          </a:p>
          <a:p>
            <a:endParaRPr lang="en-US" sz="1200" dirty="0"/>
          </a:p>
          <a:p>
            <a:r>
              <a:rPr lang="en-US" sz="1200" dirty="0"/>
              <a:t>Analytics </a:t>
            </a:r>
          </a:p>
        </p:txBody>
      </p:sp>
      <p:sp>
        <p:nvSpPr>
          <p:cNvPr id="45" name="Rectangle 44"/>
          <p:cNvSpPr/>
          <p:nvPr/>
        </p:nvSpPr>
        <p:spPr>
          <a:xfrm>
            <a:off x="5626204" y="3256305"/>
            <a:ext cx="1807774" cy="264865"/>
          </a:xfrm>
          <a:prstGeom prst="rect">
            <a:avLst/>
          </a:prstGeom>
          <a:pattFill prst="dkUpDiag">
            <a:fgClr>
              <a:srgbClr val="33CCCC"/>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 name="Rectangle 45"/>
          <p:cNvSpPr/>
          <p:nvPr/>
        </p:nvSpPr>
        <p:spPr>
          <a:xfrm>
            <a:off x="5621550" y="3617036"/>
            <a:ext cx="1807774" cy="264865"/>
          </a:xfrm>
          <a:prstGeom prst="rect">
            <a:avLst/>
          </a:prstGeom>
          <a:pattFill prst="dkUpDiag">
            <a:fgClr>
              <a:srgbClr val="33CCCC"/>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 name="Rectangle 46"/>
          <p:cNvSpPr/>
          <p:nvPr/>
        </p:nvSpPr>
        <p:spPr>
          <a:xfrm>
            <a:off x="5614478" y="3977767"/>
            <a:ext cx="1807774" cy="264865"/>
          </a:xfrm>
          <a:prstGeom prst="rect">
            <a:avLst/>
          </a:prstGeom>
          <a:pattFill prst="dkUpDiag">
            <a:fgClr>
              <a:srgbClr val="33CCCC"/>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8" name="Rectangle 47"/>
          <p:cNvSpPr/>
          <p:nvPr/>
        </p:nvSpPr>
        <p:spPr>
          <a:xfrm>
            <a:off x="5614478" y="4326389"/>
            <a:ext cx="1807774" cy="264865"/>
          </a:xfrm>
          <a:prstGeom prst="rect">
            <a:avLst/>
          </a:prstGeom>
          <a:pattFill prst="dkUpDiag">
            <a:fgClr>
              <a:srgbClr val="33CCCC"/>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9" name="Rectangle 48"/>
          <p:cNvSpPr/>
          <p:nvPr/>
        </p:nvSpPr>
        <p:spPr>
          <a:xfrm>
            <a:off x="5614478" y="4690539"/>
            <a:ext cx="1807774" cy="264865"/>
          </a:xfrm>
          <a:prstGeom prst="rect">
            <a:avLst/>
          </a:prstGeom>
          <a:pattFill prst="dkUpDiag">
            <a:fgClr>
              <a:srgbClr val="33CCCC"/>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0" name="Rectangle 49"/>
          <p:cNvSpPr/>
          <p:nvPr/>
        </p:nvSpPr>
        <p:spPr>
          <a:xfrm>
            <a:off x="6518365" y="3256305"/>
            <a:ext cx="271314" cy="2648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1" name="Rectangle 50"/>
          <p:cNvSpPr/>
          <p:nvPr/>
        </p:nvSpPr>
        <p:spPr>
          <a:xfrm>
            <a:off x="6964710" y="3612184"/>
            <a:ext cx="271314" cy="2648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2" name="Rectangle 51"/>
          <p:cNvSpPr/>
          <p:nvPr/>
        </p:nvSpPr>
        <p:spPr>
          <a:xfrm>
            <a:off x="6654022" y="3977767"/>
            <a:ext cx="271314" cy="2648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3" name="Rectangle 52"/>
          <p:cNvSpPr/>
          <p:nvPr/>
        </p:nvSpPr>
        <p:spPr>
          <a:xfrm>
            <a:off x="6964710" y="4325078"/>
            <a:ext cx="271314" cy="2648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4" name="Rectangle 53"/>
          <p:cNvSpPr/>
          <p:nvPr/>
        </p:nvSpPr>
        <p:spPr>
          <a:xfrm>
            <a:off x="6239540" y="4686075"/>
            <a:ext cx="271314" cy="2648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5" name="Oval 135"/>
          <p:cNvSpPr/>
          <p:nvPr/>
        </p:nvSpPr>
        <p:spPr>
          <a:xfrm>
            <a:off x="4474490" y="5478376"/>
            <a:ext cx="403845" cy="403845"/>
          </a:xfrm>
          <a:prstGeom prst="ellipse">
            <a:avLst/>
          </a:prstGeom>
          <a:solidFill>
            <a:srgbClr val="33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ea typeface="Roboto" pitchFamily="2" charset="0"/>
            </a:endParaRPr>
          </a:p>
        </p:txBody>
      </p:sp>
      <p:pic>
        <p:nvPicPr>
          <p:cNvPr id="56" name="Picture 146"/>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540420" y="5535642"/>
            <a:ext cx="271985" cy="271985"/>
          </a:xfrm>
          <a:prstGeom prst="rect">
            <a:avLst/>
          </a:prstGeom>
        </p:spPr>
      </p:pic>
      <p:sp>
        <p:nvSpPr>
          <p:cNvPr id="57" name="TextBox 115"/>
          <p:cNvSpPr txBox="1"/>
          <p:nvPr/>
        </p:nvSpPr>
        <p:spPr>
          <a:xfrm>
            <a:off x="4940880" y="5495632"/>
            <a:ext cx="2287642" cy="369332"/>
          </a:xfrm>
          <a:prstGeom prst="rect">
            <a:avLst/>
          </a:prstGeom>
          <a:noFill/>
        </p:spPr>
        <p:txBody>
          <a:bodyPr wrap="square" rtlCol="0">
            <a:spAutoFit/>
          </a:bodyPr>
          <a:lstStyle/>
          <a:p>
            <a:r>
              <a:rPr lang="en-GB" dirty="0">
                <a:solidFill>
                  <a:srgbClr val="33CCCC"/>
                </a:solidFill>
                <a:cs typeface="Lato" panose="020F0502020204030203" pitchFamily="34" charset="0"/>
              </a:rPr>
              <a:t>LANGUES</a:t>
            </a:r>
          </a:p>
        </p:txBody>
      </p:sp>
      <p:sp>
        <p:nvSpPr>
          <p:cNvPr id="58" name="TextBox 45"/>
          <p:cNvSpPr txBox="1"/>
          <p:nvPr/>
        </p:nvSpPr>
        <p:spPr>
          <a:xfrm>
            <a:off x="4474490" y="6056006"/>
            <a:ext cx="1099493" cy="938719"/>
          </a:xfrm>
          <a:prstGeom prst="rect">
            <a:avLst/>
          </a:prstGeom>
          <a:noFill/>
        </p:spPr>
        <p:txBody>
          <a:bodyPr wrap="square" rtlCol="0">
            <a:spAutoFit/>
          </a:bodyPr>
          <a:lstStyle/>
          <a:p>
            <a:r>
              <a:rPr lang="en-US" sz="1100" dirty="0" err="1"/>
              <a:t>Anglais</a:t>
            </a:r>
            <a:endParaRPr lang="en-US" sz="1100" dirty="0"/>
          </a:p>
          <a:p>
            <a:endParaRPr lang="en-US" sz="1100" dirty="0"/>
          </a:p>
          <a:p>
            <a:r>
              <a:rPr lang="en-US" sz="1100" dirty="0" err="1"/>
              <a:t>Allemand</a:t>
            </a:r>
            <a:endParaRPr lang="en-US" sz="1100" dirty="0"/>
          </a:p>
          <a:p>
            <a:endParaRPr lang="en-US" sz="1100" dirty="0"/>
          </a:p>
          <a:p>
            <a:r>
              <a:rPr lang="en-US" sz="1100" dirty="0" err="1"/>
              <a:t>Italien</a:t>
            </a:r>
            <a:endParaRPr lang="en-US" sz="1100" dirty="0"/>
          </a:p>
        </p:txBody>
      </p:sp>
      <p:sp>
        <p:nvSpPr>
          <p:cNvPr id="59" name="Rectangle 58"/>
          <p:cNvSpPr/>
          <p:nvPr/>
        </p:nvSpPr>
        <p:spPr>
          <a:xfrm>
            <a:off x="5586544" y="6087664"/>
            <a:ext cx="1501952" cy="127527"/>
          </a:xfrm>
          <a:prstGeom prst="rect">
            <a:avLst/>
          </a:prstGeom>
          <a:solidFill>
            <a:schemeClr val="bg1"/>
          </a:soli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schemeClr val="tx1"/>
              </a:solidFill>
            </a:endParaRPr>
          </a:p>
        </p:txBody>
      </p:sp>
      <p:sp>
        <p:nvSpPr>
          <p:cNvPr id="60" name="Rectangle 59"/>
          <p:cNvSpPr/>
          <p:nvPr/>
        </p:nvSpPr>
        <p:spPr>
          <a:xfrm>
            <a:off x="5588395" y="6087664"/>
            <a:ext cx="1077704" cy="128591"/>
          </a:xfrm>
          <a:prstGeom prst="rect">
            <a:avLst/>
          </a:prstGeom>
          <a:solidFill>
            <a:srgbClr val="33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schemeClr val="tx1"/>
              </a:solidFill>
            </a:endParaRPr>
          </a:p>
        </p:txBody>
      </p:sp>
      <p:sp>
        <p:nvSpPr>
          <p:cNvPr id="61" name="Rectangle 60"/>
          <p:cNvSpPr/>
          <p:nvPr/>
        </p:nvSpPr>
        <p:spPr>
          <a:xfrm>
            <a:off x="5574467" y="6468897"/>
            <a:ext cx="1501952" cy="127527"/>
          </a:xfrm>
          <a:prstGeom prst="rect">
            <a:avLst/>
          </a:prstGeom>
          <a:solidFill>
            <a:schemeClr val="bg1"/>
          </a:soli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schemeClr val="tx1"/>
              </a:solidFill>
            </a:endParaRPr>
          </a:p>
        </p:txBody>
      </p:sp>
      <p:sp>
        <p:nvSpPr>
          <p:cNvPr id="62" name="Rectangle 61"/>
          <p:cNvSpPr/>
          <p:nvPr/>
        </p:nvSpPr>
        <p:spPr>
          <a:xfrm>
            <a:off x="5576318" y="6468897"/>
            <a:ext cx="1077704" cy="128591"/>
          </a:xfrm>
          <a:prstGeom prst="rect">
            <a:avLst/>
          </a:prstGeom>
          <a:solidFill>
            <a:srgbClr val="33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schemeClr val="tx1"/>
              </a:solidFill>
            </a:endParaRPr>
          </a:p>
        </p:txBody>
      </p:sp>
      <p:sp>
        <p:nvSpPr>
          <p:cNvPr id="63" name="Rectangle 62"/>
          <p:cNvSpPr/>
          <p:nvPr/>
        </p:nvSpPr>
        <p:spPr>
          <a:xfrm>
            <a:off x="5586544" y="6817230"/>
            <a:ext cx="1501952" cy="127527"/>
          </a:xfrm>
          <a:prstGeom prst="rect">
            <a:avLst/>
          </a:prstGeom>
          <a:solidFill>
            <a:schemeClr val="bg1"/>
          </a:soli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schemeClr val="tx1"/>
              </a:solidFill>
            </a:endParaRPr>
          </a:p>
        </p:txBody>
      </p:sp>
      <p:sp>
        <p:nvSpPr>
          <p:cNvPr id="64" name="Rectangle 63"/>
          <p:cNvSpPr/>
          <p:nvPr/>
        </p:nvSpPr>
        <p:spPr>
          <a:xfrm>
            <a:off x="5588395" y="6817230"/>
            <a:ext cx="1077704" cy="128591"/>
          </a:xfrm>
          <a:prstGeom prst="rect">
            <a:avLst/>
          </a:prstGeom>
          <a:solidFill>
            <a:srgbClr val="33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schemeClr val="tx1"/>
              </a:solidFill>
            </a:endParaRPr>
          </a:p>
        </p:txBody>
      </p:sp>
      <p:sp>
        <p:nvSpPr>
          <p:cNvPr id="65" name="Oval 163"/>
          <p:cNvSpPr/>
          <p:nvPr/>
        </p:nvSpPr>
        <p:spPr>
          <a:xfrm>
            <a:off x="4491493" y="7352420"/>
            <a:ext cx="403845" cy="403845"/>
          </a:xfrm>
          <a:prstGeom prst="ellipse">
            <a:avLst/>
          </a:prstGeom>
          <a:solidFill>
            <a:srgbClr val="33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6" name="Picture 1"/>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570403" y="7431330"/>
            <a:ext cx="246025" cy="246025"/>
          </a:xfrm>
          <a:prstGeom prst="rect">
            <a:avLst/>
          </a:prstGeom>
        </p:spPr>
      </p:pic>
      <p:sp>
        <p:nvSpPr>
          <p:cNvPr id="67" name="Rectangle 66"/>
          <p:cNvSpPr/>
          <p:nvPr/>
        </p:nvSpPr>
        <p:spPr>
          <a:xfrm>
            <a:off x="4448395" y="8030787"/>
            <a:ext cx="2796783" cy="461665"/>
          </a:xfrm>
          <a:prstGeom prst="rect">
            <a:avLst/>
          </a:prstGeom>
        </p:spPr>
        <p:txBody>
          <a:bodyPr wrap="square">
            <a:spAutoFit/>
          </a:bodyPr>
          <a:lstStyle/>
          <a:p>
            <a:r>
              <a:rPr lang="fr-FR" sz="1200" dirty="0">
                <a:solidFill>
                  <a:schemeClr val="tx1">
                    <a:lumMod val="65000"/>
                    <a:lumOff val="35000"/>
                  </a:schemeClr>
                </a:solidFill>
                <a:ea typeface="Arial" charset="0"/>
                <a:cs typeface="Arial" charset="0"/>
              </a:rPr>
              <a:t>Décrivez ici vos principaux hobbies et activités extra-professionnelles.</a:t>
            </a:r>
          </a:p>
        </p:txBody>
      </p:sp>
      <p:sp>
        <p:nvSpPr>
          <p:cNvPr id="68" name="TextBox 115"/>
          <p:cNvSpPr txBox="1"/>
          <p:nvPr/>
        </p:nvSpPr>
        <p:spPr>
          <a:xfrm>
            <a:off x="4948382" y="7392041"/>
            <a:ext cx="2287642" cy="369332"/>
          </a:xfrm>
          <a:prstGeom prst="rect">
            <a:avLst/>
          </a:prstGeom>
          <a:noFill/>
        </p:spPr>
        <p:txBody>
          <a:bodyPr wrap="square" rtlCol="0">
            <a:spAutoFit/>
          </a:bodyPr>
          <a:lstStyle/>
          <a:p>
            <a:r>
              <a:rPr lang="en-GB" dirty="0">
                <a:solidFill>
                  <a:srgbClr val="33CCCC"/>
                </a:solidFill>
                <a:cs typeface="Lato" panose="020F0502020204030203" pitchFamily="34" charset="0"/>
              </a:rPr>
              <a:t>HOBBIES</a:t>
            </a:r>
          </a:p>
        </p:txBody>
      </p:sp>
      <p:sp>
        <p:nvSpPr>
          <p:cNvPr id="73" name="Oval 163"/>
          <p:cNvSpPr/>
          <p:nvPr/>
        </p:nvSpPr>
        <p:spPr>
          <a:xfrm>
            <a:off x="4487050" y="8848162"/>
            <a:ext cx="403845" cy="403845"/>
          </a:xfrm>
          <a:prstGeom prst="ellipse">
            <a:avLst/>
          </a:prstGeom>
          <a:solidFill>
            <a:srgbClr val="33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4" name="Picture 101"/>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591170" y="8938223"/>
            <a:ext cx="204489" cy="204489"/>
          </a:xfrm>
          <a:prstGeom prst="rect">
            <a:avLst/>
          </a:prstGeom>
        </p:spPr>
      </p:pic>
      <p:sp>
        <p:nvSpPr>
          <p:cNvPr id="75" name="Oval 163"/>
          <p:cNvSpPr/>
          <p:nvPr/>
        </p:nvSpPr>
        <p:spPr>
          <a:xfrm>
            <a:off x="4487050" y="9279551"/>
            <a:ext cx="403845" cy="403845"/>
          </a:xfrm>
          <a:prstGeom prst="ellipse">
            <a:avLst/>
          </a:prstGeom>
          <a:solidFill>
            <a:srgbClr val="33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6" name="Picture 99"/>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4554284" y="9364034"/>
            <a:ext cx="273466" cy="273466"/>
          </a:xfrm>
          <a:prstGeom prst="rect">
            <a:avLst/>
          </a:prstGeom>
        </p:spPr>
      </p:pic>
      <p:sp>
        <p:nvSpPr>
          <p:cNvPr id="77" name="Oval 163"/>
          <p:cNvSpPr/>
          <p:nvPr/>
        </p:nvSpPr>
        <p:spPr>
          <a:xfrm>
            <a:off x="4495420" y="9712527"/>
            <a:ext cx="403845" cy="403845"/>
          </a:xfrm>
          <a:prstGeom prst="ellipse">
            <a:avLst/>
          </a:prstGeom>
          <a:solidFill>
            <a:srgbClr val="33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8" name="Picture 100"/>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4582522" y="9808339"/>
            <a:ext cx="227332" cy="227332"/>
          </a:xfrm>
          <a:prstGeom prst="rect">
            <a:avLst/>
          </a:prstGeom>
        </p:spPr>
      </p:pic>
      <p:sp>
        <p:nvSpPr>
          <p:cNvPr id="79" name="Oval 163"/>
          <p:cNvSpPr/>
          <p:nvPr/>
        </p:nvSpPr>
        <p:spPr>
          <a:xfrm>
            <a:off x="4502536" y="10173047"/>
            <a:ext cx="403845" cy="403845"/>
          </a:xfrm>
          <a:prstGeom prst="ellipse">
            <a:avLst/>
          </a:prstGeom>
          <a:solidFill>
            <a:srgbClr val="33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0" name="Picture 102"/>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4593835" y="10269741"/>
            <a:ext cx="234269" cy="234269"/>
          </a:xfrm>
          <a:prstGeom prst="rect">
            <a:avLst/>
          </a:prstGeom>
        </p:spPr>
      </p:pic>
    </p:spTree>
    <p:extLst>
      <p:ext uri="{BB962C8B-B14F-4D97-AF65-F5344CB8AC3E}">
        <p14:creationId xmlns:p14="http://schemas.microsoft.com/office/powerpoint/2010/main" val="2454909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743409A-4799-FA42-9F31-505AABB8CCA0}"/>
              </a:ext>
            </a:extLst>
          </p:cNvPr>
          <p:cNvSpPr>
            <a:spLocks noGrp="1"/>
          </p:cNvSpPr>
          <p:nvPr>
            <p:ph idx="1"/>
          </p:nvPr>
        </p:nvSpPr>
        <p:spPr>
          <a:xfrm>
            <a:off x="448927" y="645966"/>
            <a:ext cx="6661822" cy="9360267"/>
          </a:xfrm>
        </p:spPr>
        <p:txBody>
          <a:bodyPr>
            <a:normAutofit fontScale="47500" lnSpcReduction="20000"/>
          </a:bodyPr>
          <a:lstStyle/>
          <a:p>
            <a:pPr marL="0" indent="0">
              <a:buNone/>
            </a:pPr>
            <a:r>
              <a:rPr lang="fr-FR" b="1" dirty="0"/>
              <a:t>Cher(e) Candidat(e)</a:t>
            </a:r>
          </a:p>
          <a:p>
            <a:pPr marL="0" indent="0">
              <a:buNone/>
            </a:pPr>
            <a:endParaRPr lang="fr-FR" b="1" dirty="0"/>
          </a:p>
          <a:p>
            <a:pPr marL="0" indent="0">
              <a:buNone/>
            </a:pPr>
            <a:r>
              <a:rPr lang="fr-FR" b="1" dirty="0"/>
              <a:t>Merci d'avoir téléchargé ce modèle sur notre site. Nous espérons qu'il vous aidera à mettre en valeur votre CV.</a:t>
            </a:r>
          </a:p>
          <a:p>
            <a:pPr marL="0" indent="0">
              <a:buNone/>
            </a:pPr>
            <a:endParaRPr lang="fr-FR" b="1" dirty="0"/>
          </a:p>
          <a:p>
            <a:pPr marL="0" indent="0">
              <a:buNone/>
            </a:pPr>
            <a:r>
              <a:rPr lang="fr-FR" dirty="0"/>
              <a:t>---------------------------------------------------------------------------------------</a:t>
            </a:r>
          </a:p>
          <a:p>
            <a:pPr marL="0" indent="0">
              <a:buNone/>
            </a:pPr>
            <a:endParaRPr lang="fr-FR" dirty="0"/>
          </a:p>
          <a:p>
            <a:pPr marL="0" indent="0">
              <a:buNone/>
            </a:pPr>
            <a:r>
              <a:rPr lang="fr-FR" dirty="0"/>
              <a:t>Besoin de conseils pour rédiger votre CV ou vous préparer pour l’entretien d’embauche ? Consultez nos articles :</a:t>
            </a:r>
          </a:p>
          <a:p>
            <a:pPr marL="0" indent="0">
              <a:buNone/>
            </a:pPr>
            <a:endParaRPr lang="fr-FR" dirty="0"/>
          </a:p>
          <a:p>
            <a:pPr marL="0" indent="0">
              <a:buNone/>
            </a:pPr>
            <a:r>
              <a:rPr lang="fr-FR" dirty="0"/>
              <a:t>- </a:t>
            </a:r>
            <a:r>
              <a:rPr lang="fr-FR" dirty="0">
                <a:hlinkClick r:id="rId2"/>
              </a:rPr>
              <a:t>Le titre du CV : guide pratique + 30 exemples</a:t>
            </a:r>
            <a:endParaRPr lang="fr-FR" dirty="0"/>
          </a:p>
          <a:p>
            <a:pPr marL="0" indent="0">
              <a:buNone/>
            </a:pPr>
            <a:r>
              <a:rPr lang="fr-FR" dirty="0"/>
              <a:t>- </a:t>
            </a:r>
            <a:r>
              <a:rPr lang="fr-FR" dirty="0">
                <a:hlinkClick r:id="rId3"/>
              </a:rPr>
              <a:t>Comment mettre en valeur son expérience professionnelle ?</a:t>
            </a:r>
            <a:endParaRPr lang="fr-FR" dirty="0"/>
          </a:p>
          <a:p>
            <a:pPr marL="0" indent="0">
              <a:buNone/>
            </a:pPr>
            <a:r>
              <a:rPr lang="fr-FR" dirty="0"/>
              <a:t>- </a:t>
            </a:r>
            <a:r>
              <a:rPr lang="fr-FR" dirty="0">
                <a:hlinkClick r:id="rId4"/>
              </a:rPr>
              <a:t>Rédiger une accroche de CV percutante + 9 exemples</a:t>
            </a:r>
            <a:endParaRPr lang="fr-FR" dirty="0"/>
          </a:p>
          <a:p>
            <a:pPr marL="0" indent="0">
              <a:buNone/>
            </a:pPr>
            <a:r>
              <a:rPr lang="fr-FR" dirty="0"/>
              <a:t>- </a:t>
            </a:r>
            <a:r>
              <a:rPr lang="fr-FR" dirty="0">
                <a:hlinkClick r:id="rId5"/>
              </a:rPr>
              <a:t>Les 7 points clés d'un CV réussi</a:t>
            </a:r>
            <a:endParaRPr lang="fr-FR" dirty="0"/>
          </a:p>
          <a:p>
            <a:pPr marL="0" indent="0">
              <a:buNone/>
            </a:pPr>
            <a:r>
              <a:rPr lang="fr-FR" dirty="0"/>
              <a:t>- Personnalisez votre CV avec </a:t>
            </a:r>
            <a:r>
              <a:rPr lang="fr-FR" dirty="0">
                <a:hlinkClick r:id="rId6"/>
              </a:rPr>
              <a:t>des icônes gratuites</a:t>
            </a:r>
            <a:endParaRPr lang="fr-FR" dirty="0"/>
          </a:p>
          <a:p>
            <a:pPr marL="0" indent="0">
              <a:buNone/>
            </a:pPr>
            <a:r>
              <a:rPr lang="fr-FR" dirty="0"/>
              <a:t>- Bien </a:t>
            </a:r>
            <a:r>
              <a:rPr lang="fr-FR" dirty="0">
                <a:hlinkClick r:id="rId7"/>
              </a:rPr>
              <a:t>préparer son entretien </a:t>
            </a:r>
            <a:endParaRPr lang="fr-FR" dirty="0"/>
          </a:p>
          <a:p>
            <a:pPr marL="0" indent="0">
              <a:buNone/>
            </a:pPr>
            <a:endParaRPr lang="fr-FR" dirty="0"/>
          </a:p>
          <a:p>
            <a:pPr marL="0" indent="0">
              <a:buNone/>
            </a:pPr>
            <a:r>
              <a:rPr lang="fr-FR" dirty="0"/>
              <a:t>Nous proposons également plusieurs centaines d'exemples de lettres de motivation classées par métier et des modèles pour les mettre en forme.</a:t>
            </a:r>
          </a:p>
          <a:p>
            <a:pPr marL="0" indent="0">
              <a:buNone/>
            </a:pPr>
            <a:endParaRPr lang="fr-FR" dirty="0"/>
          </a:p>
          <a:p>
            <a:pPr marL="0" indent="0">
              <a:buNone/>
            </a:pPr>
            <a:r>
              <a:rPr lang="fr-FR" dirty="0"/>
              <a:t>- </a:t>
            </a:r>
            <a:r>
              <a:rPr lang="fr-FR" dirty="0">
                <a:hlinkClick r:id="rId8"/>
              </a:rPr>
              <a:t>1200 exemples de lettres de motivation </a:t>
            </a:r>
            <a:endParaRPr lang="fr-FR" dirty="0"/>
          </a:p>
          <a:p>
            <a:pPr marL="0" indent="0">
              <a:buNone/>
            </a:pPr>
            <a:r>
              <a:rPr lang="fr-FR" dirty="0"/>
              <a:t>- </a:t>
            </a:r>
            <a:r>
              <a:rPr lang="fr-FR" dirty="0">
                <a:hlinkClick r:id="rId9"/>
              </a:rPr>
              <a:t>Les modèles de </a:t>
            </a:r>
            <a:r>
              <a:rPr lang="fr-FR" dirty="0">
                <a:hlinkClick r:id="rId10"/>
              </a:rPr>
              <a:t>courrier</a:t>
            </a:r>
            <a:endParaRPr lang="fr-FR" dirty="0"/>
          </a:p>
          <a:p>
            <a:pPr marL="0" indent="0">
              <a:buNone/>
            </a:pPr>
            <a:r>
              <a:rPr lang="fr-FR" dirty="0"/>
              <a:t>- Tous nos conseils </a:t>
            </a:r>
            <a:r>
              <a:rPr lang="fr-FR" dirty="0">
                <a:hlinkClick r:id="rId11"/>
              </a:rPr>
              <a:t>pour rédiger une lettre efficace </a:t>
            </a:r>
            <a:endParaRPr lang="fr-FR" dirty="0"/>
          </a:p>
          <a:p>
            <a:pPr marL="0" indent="0">
              <a:buNone/>
            </a:pPr>
            <a:endParaRPr lang="fr-FR" dirty="0"/>
          </a:p>
          <a:p>
            <a:pPr marL="0" indent="0">
              <a:buNone/>
            </a:pPr>
            <a:endParaRPr lang="fr-FR" dirty="0"/>
          </a:p>
          <a:p>
            <a:pPr marL="0" indent="0">
              <a:buNone/>
            </a:pPr>
            <a:r>
              <a:rPr lang="fr-FR" dirty="0"/>
              <a:t>Nous vous souhaitons bonne chance dans vos recherches et vos entretiens </a:t>
            </a:r>
            <a:r>
              <a:rPr lang="fr-FR" dirty="0">
                <a:sym typeface="Wingdings" pitchFamily="2" charset="2"/>
              </a:rPr>
              <a:t> </a:t>
            </a:r>
            <a:endParaRPr lang="fr-FR" dirty="0"/>
          </a:p>
          <a:p>
            <a:pPr marL="0" indent="0">
              <a:buNone/>
            </a:pPr>
            <a:endParaRPr lang="fr-FR" dirty="0"/>
          </a:p>
          <a:p>
            <a:pPr marL="0" indent="0">
              <a:buNone/>
            </a:pPr>
            <a:endParaRPr lang="fr-FR" dirty="0"/>
          </a:p>
          <a:p>
            <a:pPr marL="0" indent="0">
              <a:buNone/>
            </a:pPr>
            <a:r>
              <a:rPr lang="fr-FR" dirty="0"/>
              <a:t>Enfin, rappelez-vous qu'une bonne candidature est une candidature personnalisée ! Prenez donc le temps de la rédiger avec soin car elle décrit votre parcours professionnel et votre personnalité. </a:t>
            </a:r>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lgn="ctr">
              <a:buNone/>
            </a:pPr>
            <a:r>
              <a:rPr lang="fr-FR" dirty="0">
                <a:solidFill>
                  <a:schemeClr val="tx1">
                    <a:lumMod val="50000"/>
                    <a:lumOff val="50000"/>
                  </a:schemeClr>
                </a:solidFill>
              </a:rPr>
              <a:t>----------------</a:t>
            </a:r>
          </a:p>
          <a:p>
            <a:pPr marL="0" indent="0">
              <a:buNone/>
            </a:pPr>
            <a:r>
              <a:rPr lang="fr-FR" sz="2100" dirty="0">
                <a:solidFill>
                  <a:schemeClr val="tx1">
                    <a:lumMod val="50000"/>
                    <a:lumOff val="50000"/>
                  </a:schemeClr>
                </a:solidFill>
              </a:rPr>
              <a:t>Copyright : Les contenus diffusés sur notre site (modèles de CV, modèles de lettre, articles ...) sont la propriété de creeruncv.com. Leur utilisation est limitée à un usage strictement personnel. Il est interdit de les diffuser ou redistribuer sans notre accord. Contenus déposés dans 180 pays devant huissier. Reproduction strictement interdite, même partielle. Limité à un usage strictement personnel. </a:t>
            </a:r>
            <a:br>
              <a:rPr lang="fr-FR" sz="2100" dirty="0">
                <a:solidFill>
                  <a:schemeClr val="tx1">
                    <a:lumMod val="50000"/>
                    <a:lumOff val="50000"/>
                  </a:schemeClr>
                </a:solidFill>
              </a:rPr>
            </a:br>
            <a:r>
              <a:rPr lang="fr-FR" sz="2100" dirty="0" err="1">
                <a:solidFill>
                  <a:schemeClr val="tx1">
                    <a:lumMod val="50000"/>
                    <a:lumOff val="50000"/>
                  </a:schemeClr>
                </a:solidFill>
              </a:rPr>
              <a:t>Disclaimer</a:t>
            </a:r>
            <a:r>
              <a:rPr lang="fr-FR" sz="2100" dirty="0">
                <a:solidFill>
                  <a:schemeClr val="tx1">
                    <a:lumMod val="50000"/>
                    <a:lumOff val="50000"/>
                  </a:schemeClr>
                </a:solidFill>
              </a:rPr>
              <a:t> : Les modèles disponibles sur notre site fournis "en l'état" et sans garantie.</a:t>
            </a:r>
          </a:p>
          <a:p>
            <a:pPr marL="0" indent="0">
              <a:buNone/>
            </a:pPr>
            <a:endParaRPr lang="fr-FR" sz="2447" dirty="0">
              <a:solidFill>
                <a:schemeClr val="tx1">
                  <a:lumMod val="50000"/>
                  <a:lumOff val="50000"/>
                </a:schemeClr>
              </a:solidFill>
            </a:endParaRPr>
          </a:p>
          <a:p>
            <a:pPr marL="0" indent="0" algn="ctr">
              <a:buNone/>
            </a:pPr>
            <a:r>
              <a:rPr lang="fr-FR" sz="2447" dirty="0" err="1"/>
              <a:t>Créeruncv.com</a:t>
            </a:r>
            <a:r>
              <a:rPr lang="fr-FR" sz="2447" dirty="0"/>
              <a:t> est un site gratuit. </a:t>
            </a:r>
          </a:p>
        </p:txBody>
      </p:sp>
    </p:spTree>
    <p:extLst>
      <p:ext uri="{BB962C8B-B14F-4D97-AF65-F5344CB8AC3E}">
        <p14:creationId xmlns:p14="http://schemas.microsoft.com/office/powerpoint/2010/main" val="536537176"/>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34</TotalTime>
  <Words>643</Words>
  <Application>Microsoft Macintosh PowerPoint</Application>
  <PresentationFormat>Personnalisé</PresentationFormat>
  <Paragraphs>84</Paragraphs>
  <Slides>2</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2</vt:i4>
      </vt:variant>
    </vt:vector>
  </HeadingPairs>
  <TitlesOfParts>
    <vt:vector size="6" baseType="lpstr">
      <vt:lpstr>Arial</vt:lpstr>
      <vt:lpstr>Calibri</vt:lpstr>
      <vt:lpstr>Calibri Light</vt:lpstr>
      <vt:lpstr>Thème Office</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24</cp:revision>
  <dcterms:created xsi:type="dcterms:W3CDTF">2017-11-17T09:04:27Z</dcterms:created>
  <dcterms:modified xsi:type="dcterms:W3CDTF">2022-08-02T22:29:16Z</dcterms:modified>
</cp:coreProperties>
</file>