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92B3"/>
    <a:srgbClr val="1A29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00"/>
    <p:restoredTop sz="94694"/>
  </p:normalViewPr>
  <p:slideViewPr>
    <p:cSldViewPr snapToGrid="0" snapToObjects="1">
      <p:cViewPr>
        <p:scale>
          <a:sx n="60" d="100"/>
          <a:sy n="60" d="100"/>
        </p:scale>
        <p:origin x="5528" y="6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9ADD5E-1A22-1C41-A8F1-5036CBF2722B}" type="datetimeFigureOut">
              <a:rPr lang="fr-FR" smtClean="0"/>
              <a:t>02/08/2022</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240677-2C03-AC43-BE66-AFA32A787D5F}" type="slidenum">
              <a:rPr lang="fr-FR" smtClean="0"/>
              <a:t>‹N°›</a:t>
            </a:fld>
            <a:endParaRPr lang="fr-FR"/>
          </a:p>
        </p:txBody>
      </p:sp>
    </p:spTree>
    <p:extLst>
      <p:ext uri="{BB962C8B-B14F-4D97-AF65-F5344CB8AC3E}">
        <p14:creationId xmlns:p14="http://schemas.microsoft.com/office/powerpoint/2010/main" val="1317725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C240677-2C03-AC43-BE66-AFA32A787D5F}" type="slidenum">
              <a:rPr lang="fr-FR" smtClean="0"/>
              <a:t>1</a:t>
            </a:fld>
            <a:endParaRPr lang="fr-FR"/>
          </a:p>
        </p:txBody>
      </p:sp>
    </p:spTree>
    <p:extLst>
      <p:ext uri="{BB962C8B-B14F-4D97-AF65-F5344CB8AC3E}">
        <p14:creationId xmlns:p14="http://schemas.microsoft.com/office/powerpoint/2010/main" val="318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FF19F276-3B29-4648-B802-702931FE3600}"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66B8AE4-2718-194A-9888-D721A0ADD7EA}"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F19F276-3B29-4648-B802-702931FE3600}"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66B8AE4-2718-194A-9888-D721A0ADD7EA}"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F19F276-3B29-4648-B802-702931FE3600}"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66B8AE4-2718-194A-9888-D721A0ADD7EA}"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F19F276-3B29-4648-B802-702931FE3600}"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66B8AE4-2718-194A-9888-D721A0ADD7EA}"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F19F276-3B29-4648-B802-702931FE3600}"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66B8AE4-2718-194A-9888-D721A0ADD7EA}"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F19F276-3B29-4648-B802-702931FE3600}"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66B8AE4-2718-194A-9888-D721A0ADD7EA}"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F19F276-3B29-4648-B802-702931FE3600}" type="datetimeFigureOut">
              <a:rPr lang="fr-FR" smtClean="0"/>
              <a:t>02/08/2022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66B8AE4-2718-194A-9888-D721A0ADD7EA}"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FF19F276-3B29-4648-B802-702931FE3600}" type="datetimeFigureOut">
              <a:rPr lang="fr-FR" smtClean="0"/>
              <a:t>02/08/2022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66B8AE4-2718-194A-9888-D721A0ADD7EA}"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19F276-3B29-4648-B802-702931FE3600}" type="datetimeFigureOut">
              <a:rPr lang="fr-FR" smtClean="0"/>
              <a:t>02/08/2022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66B8AE4-2718-194A-9888-D721A0ADD7EA}"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F19F276-3B29-4648-B802-702931FE3600}"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66B8AE4-2718-194A-9888-D721A0ADD7EA}"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F19F276-3B29-4648-B802-702931FE3600}"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66B8AE4-2718-194A-9888-D721A0ADD7EA}"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FF19F276-3B29-4648-B802-702931FE3600}" type="datetimeFigureOut">
              <a:rPr lang="fr-FR" smtClean="0"/>
              <a:t>02/08/2022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C66B8AE4-2718-194A-9888-D721A0ADD7EA}" type="slidenum">
              <a:rPr lang="fr-FR" smtClean="0"/>
              <a:t>‹N°›</a:t>
            </a:fld>
            <a:endParaRPr lang="fr-FR"/>
          </a:p>
        </p:txBody>
      </p:sp>
    </p:spTree>
    <p:extLst>
      <p:ext uri="{BB962C8B-B14F-4D97-AF65-F5344CB8AC3E}">
        <p14:creationId xmlns:p14="http://schemas.microsoft.com/office/powerpoint/2010/main" val="995304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tif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jp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Image 73"/>
          <p:cNvPicPr>
            <a:picLocks noChangeAspect="1"/>
          </p:cNvPicPr>
          <p:nvPr/>
        </p:nvPicPr>
        <p:blipFill rotWithShape="1">
          <a:blip r:embed="rId3"/>
          <a:srcRect l="63453" r="34053"/>
          <a:stretch/>
        </p:blipFill>
        <p:spPr>
          <a:xfrm>
            <a:off x="7467051" y="3191"/>
            <a:ext cx="103755" cy="4159637"/>
          </a:xfrm>
          <a:prstGeom prst="rect">
            <a:avLst/>
          </a:prstGeom>
          <a:solidFill>
            <a:schemeClr val="bg1"/>
          </a:solidFill>
          <a:effectLst/>
        </p:spPr>
      </p:pic>
      <p:pic>
        <p:nvPicPr>
          <p:cNvPr id="4" name="Image 3"/>
          <p:cNvPicPr>
            <a:picLocks noChangeAspect="1"/>
          </p:cNvPicPr>
          <p:nvPr/>
        </p:nvPicPr>
        <p:blipFill rotWithShape="1">
          <a:blip r:embed="rId3"/>
          <a:srcRect r="34053"/>
          <a:stretch/>
        </p:blipFill>
        <p:spPr>
          <a:xfrm>
            <a:off x="0" y="0"/>
            <a:ext cx="2743200" cy="4159637"/>
          </a:xfrm>
          <a:prstGeom prst="rect">
            <a:avLst/>
          </a:prstGeom>
        </p:spPr>
      </p:pic>
      <p:pic>
        <p:nvPicPr>
          <p:cNvPr id="6" name="Image 5"/>
          <p:cNvPicPr>
            <a:picLocks noChangeAspect="1"/>
          </p:cNvPicPr>
          <p:nvPr/>
        </p:nvPicPr>
        <p:blipFill rotWithShape="1">
          <a:blip r:embed="rId3"/>
          <a:srcRect r="34053"/>
          <a:stretch/>
        </p:blipFill>
        <p:spPr>
          <a:xfrm>
            <a:off x="-1" y="4159637"/>
            <a:ext cx="2743201" cy="4159637"/>
          </a:xfrm>
          <a:prstGeom prst="rect">
            <a:avLst/>
          </a:prstGeom>
        </p:spPr>
      </p:pic>
      <p:pic>
        <p:nvPicPr>
          <p:cNvPr id="7" name="Image 6"/>
          <p:cNvPicPr>
            <a:picLocks noChangeAspect="1"/>
          </p:cNvPicPr>
          <p:nvPr/>
        </p:nvPicPr>
        <p:blipFill rotWithShape="1">
          <a:blip r:embed="rId3"/>
          <a:srcRect r="34053" b="42963"/>
          <a:stretch/>
        </p:blipFill>
        <p:spPr>
          <a:xfrm>
            <a:off x="0" y="8319274"/>
            <a:ext cx="2743200" cy="2372539"/>
          </a:xfrm>
          <a:prstGeom prst="rect">
            <a:avLst/>
          </a:prstGeom>
        </p:spPr>
      </p:pic>
      <p:sp>
        <p:nvSpPr>
          <p:cNvPr id="8" name="Rectangle 7"/>
          <p:cNvSpPr/>
          <p:nvPr/>
        </p:nvSpPr>
        <p:spPr>
          <a:xfrm>
            <a:off x="101600" y="2865120"/>
            <a:ext cx="2519680" cy="2092960"/>
          </a:xfrm>
          <a:prstGeom prst="rect">
            <a:avLst/>
          </a:prstGeom>
          <a:solidFill>
            <a:schemeClr val="bg1">
              <a:alpha val="83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6" name="Picture 2" descr="Afficher l'image d'origin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V="1">
            <a:off x="220499" y="3555450"/>
            <a:ext cx="328985" cy="328985"/>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Afficher l'image d'origin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229876" y="4038406"/>
            <a:ext cx="285971" cy="35446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Afficher l'image d'origin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9877" y="4513676"/>
            <a:ext cx="271532" cy="271532"/>
          </a:xfrm>
          <a:prstGeom prst="rect">
            <a:avLst/>
          </a:prstGeom>
          <a:noFill/>
          <a:extLst>
            <a:ext uri="{909E8E84-426E-40DD-AFC4-6F175D3DCCD1}">
              <a14:hiddenFill xmlns:a14="http://schemas.microsoft.com/office/drawing/2010/main">
                <a:solidFill>
                  <a:srgbClr val="FFFFFF"/>
                </a:solidFill>
              </a14:hiddenFill>
            </a:ext>
          </a:extLst>
        </p:spPr>
      </p:pic>
      <p:sp>
        <p:nvSpPr>
          <p:cNvPr id="19" name="ZoneTexte 18"/>
          <p:cNvSpPr txBox="1"/>
          <p:nvPr/>
        </p:nvSpPr>
        <p:spPr>
          <a:xfrm>
            <a:off x="637210" y="3496221"/>
            <a:ext cx="1034257" cy="430887"/>
          </a:xfrm>
          <a:prstGeom prst="rect">
            <a:avLst/>
          </a:prstGeom>
          <a:noFill/>
        </p:spPr>
        <p:txBody>
          <a:bodyPr wrap="none" rtlCol="0">
            <a:spAutoFit/>
          </a:bodyPr>
          <a:lstStyle/>
          <a:p>
            <a:r>
              <a:rPr lang="fr-FR" sz="1100" dirty="0">
                <a:solidFill>
                  <a:srgbClr val="2392B3"/>
                </a:solidFill>
              </a:rPr>
              <a:t>01 02 03 04 05</a:t>
            </a:r>
          </a:p>
          <a:p>
            <a:r>
              <a:rPr lang="fr-FR" sz="1100" dirty="0">
                <a:solidFill>
                  <a:srgbClr val="2392B3"/>
                </a:solidFill>
              </a:rPr>
              <a:t>06 01 02 03 04</a:t>
            </a:r>
          </a:p>
        </p:txBody>
      </p:sp>
      <p:sp>
        <p:nvSpPr>
          <p:cNvPr id="20" name="ZoneTexte 19"/>
          <p:cNvSpPr txBox="1"/>
          <p:nvPr/>
        </p:nvSpPr>
        <p:spPr>
          <a:xfrm>
            <a:off x="637210" y="4452542"/>
            <a:ext cx="1587830" cy="430887"/>
          </a:xfrm>
          <a:prstGeom prst="rect">
            <a:avLst/>
          </a:prstGeom>
          <a:noFill/>
        </p:spPr>
        <p:txBody>
          <a:bodyPr wrap="square" rtlCol="0">
            <a:spAutoFit/>
          </a:bodyPr>
          <a:lstStyle/>
          <a:p>
            <a:r>
              <a:rPr lang="fr-FR" sz="1100" dirty="0">
                <a:solidFill>
                  <a:srgbClr val="2392B3"/>
                </a:solidFill>
              </a:rPr>
              <a:t>12 rue de la Réussite</a:t>
            </a:r>
          </a:p>
          <a:p>
            <a:r>
              <a:rPr lang="fr-FR" sz="1100" dirty="0">
                <a:solidFill>
                  <a:srgbClr val="2392B3"/>
                </a:solidFill>
              </a:rPr>
              <a:t>75012 Paris</a:t>
            </a:r>
          </a:p>
        </p:txBody>
      </p:sp>
      <p:sp>
        <p:nvSpPr>
          <p:cNvPr id="21" name="ZoneTexte 20"/>
          <p:cNvSpPr txBox="1"/>
          <p:nvPr/>
        </p:nvSpPr>
        <p:spPr>
          <a:xfrm>
            <a:off x="637210" y="4085090"/>
            <a:ext cx="1079142" cy="261610"/>
          </a:xfrm>
          <a:prstGeom prst="rect">
            <a:avLst/>
          </a:prstGeom>
          <a:noFill/>
        </p:spPr>
        <p:txBody>
          <a:bodyPr wrap="none" rtlCol="0">
            <a:spAutoFit/>
          </a:bodyPr>
          <a:lstStyle/>
          <a:p>
            <a:r>
              <a:rPr lang="fr-FR" sz="1100">
                <a:solidFill>
                  <a:srgbClr val="2392B3"/>
                </a:solidFill>
              </a:rPr>
              <a:t>mail@mail.com</a:t>
            </a:r>
            <a:endParaRPr lang="fr-FR" sz="1100" dirty="0">
              <a:solidFill>
                <a:srgbClr val="2392B3"/>
              </a:solidFill>
            </a:endParaRPr>
          </a:p>
        </p:txBody>
      </p:sp>
      <p:sp>
        <p:nvSpPr>
          <p:cNvPr id="22" name="ZoneTexte 21"/>
          <p:cNvSpPr txBox="1"/>
          <p:nvPr/>
        </p:nvSpPr>
        <p:spPr>
          <a:xfrm>
            <a:off x="220499" y="2920224"/>
            <a:ext cx="1148007" cy="461665"/>
          </a:xfrm>
          <a:prstGeom prst="rect">
            <a:avLst/>
          </a:prstGeom>
          <a:noFill/>
        </p:spPr>
        <p:txBody>
          <a:bodyPr wrap="none" rtlCol="0">
            <a:spAutoFit/>
          </a:bodyPr>
          <a:lstStyle/>
          <a:p>
            <a:r>
              <a:rPr lang="fr-FR" sz="2400" dirty="0">
                <a:solidFill>
                  <a:srgbClr val="2392B3"/>
                </a:solidFill>
              </a:rPr>
              <a:t>Contact</a:t>
            </a:r>
          </a:p>
        </p:txBody>
      </p:sp>
      <p:sp>
        <p:nvSpPr>
          <p:cNvPr id="23" name="Rectangle 22"/>
          <p:cNvSpPr/>
          <p:nvPr/>
        </p:nvSpPr>
        <p:spPr>
          <a:xfrm>
            <a:off x="108666" y="5182899"/>
            <a:ext cx="2519680" cy="2861173"/>
          </a:xfrm>
          <a:prstGeom prst="rect">
            <a:avLst/>
          </a:prstGeom>
          <a:solidFill>
            <a:schemeClr val="bg1">
              <a:alpha val="83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229876" y="5194941"/>
            <a:ext cx="1888850" cy="461665"/>
          </a:xfrm>
          <a:prstGeom prst="rect">
            <a:avLst/>
          </a:prstGeom>
          <a:noFill/>
        </p:spPr>
        <p:txBody>
          <a:bodyPr wrap="none" rtlCol="0">
            <a:spAutoFit/>
          </a:bodyPr>
          <a:lstStyle/>
          <a:p>
            <a:r>
              <a:rPr lang="fr-FR" sz="2400" dirty="0">
                <a:solidFill>
                  <a:srgbClr val="2392B3"/>
                </a:solidFill>
              </a:rPr>
              <a:t>Compétences</a:t>
            </a:r>
          </a:p>
        </p:txBody>
      </p:sp>
      <p:sp>
        <p:nvSpPr>
          <p:cNvPr id="25" name="Rectangle 24"/>
          <p:cNvSpPr/>
          <p:nvPr/>
        </p:nvSpPr>
        <p:spPr>
          <a:xfrm>
            <a:off x="229382" y="5839520"/>
            <a:ext cx="1536359" cy="244298"/>
          </a:xfrm>
          <a:prstGeom prst="rect">
            <a:avLst/>
          </a:prstGeom>
          <a:solidFill>
            <a:srgbClr val="1A294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p>
        </p:txBody>
      </p:sp>
      <p:sp>
        <p:nvSpPr>
          <p:cNvPr id="26" name="Rectangle 25"/>
          <p:cNvSpPr/>
          <p:nvPr/>
        </p:nvSpPr>
        <p:spPr>
          <a:xfrm>
            <a:off x="229382" y="6165795"/>
            <a:ext cx="1072282" cy="244298"/>
          </a:xfrm>
          <a:prstGeom prst="rect">
            <a:avLst/>
          </a:prstGeom>
          <a:solidFill>
            <a:srgbClr val="2392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p>
        </p:txBody>
      </p:sp>
      <p:sp>
        <p:nvSpPr>
          <p:cNvPr id="27" name="Rectangle 26"/>
          <p:cNvSpPr/>
          <p:nvPr/>
        </p:nvSpPr>
        <p:spPr>
          <a:xfrm>
            <a:off x="229382" y="6497218"/>
            <a:ext cx="558228" cy="244298"/>
          </a:xfrm>
          <a:prstGeom prst="rect">
            <a:avLst/>
          </a:prstGeom>
          <a:solidFill>
            <a:srgbClr val="1A294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p>
        </p:txBody>
      </p:sp>
      <p:sp>
        <p:nvSpPr>
          <p:cNvPr id="28" name="Rectangle 27"/>
          <p:cNvSpPr/>
          <p:nvPr/>
        </p:nvSpPr>
        <p:spPr>
          <a:xfrm>
            <a:off x="228521" y="6819463"/>
            <a:ext cx="1072282" cy="244298"/>
          </a:xfrm>
          <a:prstGeom prst="rect">
            <a:avLst/>
          </a:prstGeom>
          <a:solidFill>
            <a:srgbClr val="2392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p>
        </p:txBody>
      </p:sp>
      <p:sp>
        <p:nvSpPr>
          <p:cNvPr id="29" name="Rectangle 28"/>
          <p:cNvSpPr/>
          <p:nvPr/>
        </p:nvSpPr>
        <p:spPr>
          <a:xfrm>
            <a:off x="228520" y="7151980"/>
            <a:ext cx="1536359" cy="244298"/>
          </a:xfrm>
          <a:prstGeom prst="rect">
            <a:avLst/>
          </a:prstGeom>
          <a:solidFill>
            <a:srgbClr val="1A294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p>
        </p:txBody>
      </p:sp>
      <p:sp>
        <p:nvSpPr>
          <p:cNvPr id="30" name="Rectangle 29"/>
          <p:cNvSpPr/>
          <p:nvPr/>
        </p:nvSpPr>
        <p:spPr>
          <a:xfrm>
            <a:off x="228520" y="7495714"/>
            <a:ext cx="558228" cy="244298"/>
          </a:xfrm>
          <a:prstGeom prst="rect">
            <a:avLst/>
          </a:prstGeom>
          <a:solidFill>
            <a:srgbClr val="2392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p>
        </p:txBody>
      </p:sp>
      <p:sp>
        <p:nvSpPr>
          <p:cNvPr id="31" name="ZoneTexte 30"/>
          <p:cNvSpPr txBox="1"/>
          <p:nvPr/>
        </p:nvSpPr>
        <p:spPr>
          <a:xfrm>
            <a:off x="1304313" y="6163223"/>
            <a:ext cx="800219" cy="261610"/>
          </a:xfrm>
          <a:prstGeom prst="rect">
            <a:avLst/>
          </a:prstGeom>
          <a:noFill/>
        </p:spPr>
        <p:txBody>
          <a:bodyPr wrap="none" rtlCol="0">
            <a:spAutoFit/>
          </a:bodyPr>
          <a:lstStyle/>
          <a:p>
            <a:r>
              <a:rPr lang="fr-FR" sz="1100"/>
              <a:t>Photoshop</a:t>
            </a:r>
          </a:p>
        </p:txBody>
      </p:sp>
      <p:sp>
        <p:nvSpPr>
          <p:cNvPr id="32" name="ZoneTexte 31"/>
          <p:cNvSpPr txBox="1"/>
          <p:nvPr/>
        </p:nvSpPr>
        <p:spPr>
          <a:xfrm>
            <a:off x="1764879" y="5844495"/>
            <a:ext cx="745717" cy="261610"/>
          </a:xfrm>
          <a:prstGeom prst="rect">
            <a:avLst/>
          </a:prstGeom>
          <a:noFill/>
        </p:spPr>
        <p:txBody>
          <a:bodyPr wrap="none" rtlCol="0">
            <a:spAutoFit/>
          </a:bodyPr>
          <a:lstStyle/>
          <a:p>
            <a:r>
              <a:rPr lang="fr-FR" sz="1100" dirty="0"/>
              <a:t>Illustrator</a:t>
            </a:r>
          </a:p>
        </p:txBody>
      </p:sp>
      <p:sp>
        <p:nvSpPr>
          <p:cNvPr id="33" name="ZoneTexte 32"/>
          <p:cNvSpPr txBox="1"/>
          <p:nvPr/>
        </p:nvSpPr>
        <p:spPr>
          <a:xfrm>
            <a:off x="899904" y="6494714"/>
            <a:ext cx="663964" cy="261610"/>
          </a:xfrm>
          <a:prstGeom prst="rect">
            <a:avLst/>
          </a:prstGeom>
          <a:noFill/>
        </p:spPr>
        <p:txBody>
          <a:bodyPr wrap="none" rtlCol="0">
            <a:spAutoFit/>
          </a:bodyPr>
          <a:lstStyle/>
          <a:p>
            <a:r>
              <a:rPr lang="fr-FR" sz="1100" dirty="0" err="1"/>
              <a:t>Indesign</a:t>
            </a:r>
            <a:endParaRPr lang="fr-FR" sz="1100" dirty="0"/>
          </a:p>
        </p:txBody>
      </p:sp>
      <p:sp>
        <p:nvSpPr>
          <p:cNvPr id="34" name="ZoneTexte 33"/>
          <p:cNvSpPr txBox="1"/>
          <p:nvPr/>
        </p:nvSpPr>
        <p:spPr>
          <a:xfrm>
            <a:off x="1300803" y="6814146"/>
            <a:ext cx="526106" cy="261610"/>
          </a:xfrm>
          <a:prstGeom prst="rect">
            <a:avLst/>
          </a:prstGeom>
          <a:noFill/>
        </p:spPr>
        <p:txBody>
          <a:bodyPr wrap="none" rtlCol="0">
            <a:spAutoFit/>
          </a:bodyPr>
          <a:lstStyle/>
          <a:p>
            <a:r>
              <a:rPr lang="fr-FR" sz="1100" dirty="0"/>
              <a:t>Office</a:t>
            </a:r>
          </a:p>
        </p:txBody>
      </p:sp>
      <p:sp>
        <p:nvSpPr>
          <p:cNvPr id="35" name="ZoneTexte 34"/>
          <p:cNvSpPr txBox="1"/>
          <p:nvPr/>
        </p:nvSpPr>
        <p:spPr>
          <a:xfrm>
            <a:off x="1764535" y="7134942"/>
            <a:ext cx="579005" cy="261610"/>
          </a:xfrm>
          <a:prstGeom prst="rect">
            <a:avLst/>
          </a:prstGeom>
          <a:noFill/>
        </p:spPr>
        <p:txBody>
          <a:bodyPr wrap="none" rtlCol="0">
            <a:spAutoFit/>
          </a:bodyPr>
          <a:lstStyle/>
          <a:p>
            <a:r>
              <a:rPr lang="fr-FR" sz="1100" dirty="0"/>
              <a:t>Photos</a:t>
            </a:r>
          </a:p>
        </p:txBody>
      </p:sp>
      <p:sp>
        <p:nvSpPr>
          <p:cNvPr id="36" name="ZoneTexte 35"/>
          <p:cNvSpPr txBox="1"/>
          <p:nvPr/>
        </p:nvSpPr>
        <p:spPr>
          <a:xfrm>
            <a:off x="820905" y="7491683"/>
            <a:ext cx="436338" cy="261610"/>
          </a:xfrm>
          <a:prstGeom prst="rect">
            <a:avLst/>
          </a:prstGeom>
          <a:noFill/>
        </p:spPr>
        <p:txBody>
          <a:bodyPr wrap="none" rtlCol="0">
            <a:spAutoFit/>
          </a:bodyPr>
          <a:lstStyle/>
          <a:p>
            <a:r>
              <a:rPr lang="fr-FR" sz="1100" dirty="0"/>
              <a:t>Mail</a:t>
            </a:r>
          </a:p>
        </p:txBody>
      </p:sp>
      <p:sp>
        <p:nvSpPr>
          <p:cNvPr id="37" name="Rectangle 36"/>
          <p:cNvSpPr/>
          <p:nvPr/>
        </p:nvSpPr>
        <p:spPr>
          <a:xfrm>
            <a:off x="108666" y="8361003"/>
            <a:ext cx="2519680" cy="1927352"/>
          </a:xfrm>
          <a:prstGeom prst="rect">
            <a:avLst/>
          </a:prstGeom>
          <a:solidFill>
            <a:schemeClr val="bg1">
              <a:alpha val="83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185321" y="8373766"/>
            <a:ext cx="906017" cy="461665"/>
          </a:xfrm>
          <a:prstGeom prst="rect">
            <a:avLst/>
          </a:prstGeom>
          <a:noFill/>
        </p:spPr>
        <p:txBody>
          <a:bodyPr wrap="none" rtlCol="0">
            <a:spAutoFit/>
          </a:bodyPr>
          <a:lstStyle/>
          <a:p>
            <a:r>
              <a:rPr lang="fr-FR" sz="2400" dirty="0">
                <a:solidFill>
                  <a:srgbClr val="2392B3"/>
                </a:solidFill>
              </a:rPr>
              <a:t>Social</a:t>
            </a:r>
          </a:p>
        </p:txBody>
      </p:sp>
      <p:pic>
        <p:nvPicPr>
          <p:cNvPr id="39" name="Picture 8" descr="Afficher l'image d'origin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93870" y="9622119"/>
            <a:ext cx="272211" cy="272211"/>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0" descr="Afficher l'image d'origine"/>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92481" y="8968535"/>
            <a:ext cx="273600" cy="273600"/>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12" descr="Afficher l'image d'origine"/>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2481" y="9302285"/>
            <a:ext cx="273600" cy="273600"/>
          </a:xfrm>
          <a:prstGeom prst="rect">
            <a:avLst/>
          </a:prstGeom>
          <a:noFill/>
          <a:extLst>
            <a:ext uri="{909E8E84-426E-40DD-AFC4-6F175D3DCCD1}">
              <a14:hiddenFill xmlns:a14="http://schemas.microsoft.com/office/drawing/2010/main">
                <a:solidFill>
                  <a:srgbClr val="FFFFFF"/>
                </a:solidFill>
              </a14:hiddenFill>
            </a:ext>
          </a:extLst>
        </p:spPr>
      </p:pic>
      <p:sp>
        <p:nvSpPr>
          <p:cNvPr id="42" name="ZoneTexte 41"/>
          <p:cNvSpPr txBox="1"/>
          <p:nvPr/>
        </p:nvSpPr>
        <p:spPr>
          <a:xfrm>
            <a:off x="710132" y="8975895"/>
            <a:ext cx="1284326" cy="261610"/>
          </a:xfrm>
          <a:prstGeom prst="rect">
            <a:avLst/>
          </a:prstGeom>
          <a:noFill/>
        </p:spPr>
        <p:txBody>
          <a:bodyPr wrap="none" rtlCol="0">
            <a:spAutoFit/>
          </a:bodyPr>
          <a:lstStyle/>
          <a:p>
            <a:r>
              <a:rPr lang="fr-FR" sz="1100" dirty="0" err="1"/>
              <a:t>Facebook.com</a:t>
            </a:r>
            <a:r>
              <a:rPr lang="fr-FR" sz="1100" dirty="0"/>
              <a:t>/moi</a:t>
            </a:r>
          </a:p>
        </p:txBody>
      </p:sp>
      <p:sp>
        <p:nvSpPr>
          <p:cNvPr id="43" name="ZoneTexte 42"/>
          <p:cNvSpPr txBox="1"/>
          <p:nvPr/>
        </p:nvSpPr>
        <p:spPr>
          <a:xfrm>
            <a:off x="710132" y="9619724"/>
            <a:ext cx="1217000" cy="261610"/>
          </a:xfrm>
          <a:prstGeom prst="rect">
            <a:avLst/>
          </a:prstGeom>
          <a:noFill/>
        </p:spPr>
        <p:txBody>
          <a:bodyPr wrap="none" rtlCol="0">
            <a:spAutoFit/>
          </a:bodyPr>
          <a:lstStyle/>
          <a:p>
            <a:r>
              <a:rPr lang="fr-FR" sz="1100" dirty="0" err="1"/>
              <a:t>Linkedin.com</a:t>
            </a:r>
            <a:r>
              <a:rPr lang="fr-FR" sz="1100" dirty="0"/>
              <a:t>/moi</a:t>
            </a:r>
          </a:p>
        </p:txBody>
      </p:sp>
      <p:sp>
        <p:nvSpPr>
          <p:cNvPr id="44" name="ZoneTexte 43"/>
          <p:cNvSpPr txBox="1"/>
          <p:nvPr/>
        </p:nvSpPr>
        <p:spPr>
          <a:xfrm>
            <a:off x="710132" y="9303113"/>
            <a:ext cx="1309974" cy="261610"/>
          </a:xfrm>
          <a:prstGeom prst="rect">
            <a:avLst/>
          </a:prstGeom>
          <a:noFill/>
        </p:spPr>
        <p:txBody>
          <a:bodyPr wrap="none" rtlCol="0">
            <a:spAutoFit/>
          </a:bodyPr>
          <a:lstStyle/>
          <a:p>
            <a:r>
              <a:rPr lang="fr-FR" sz="1100" dirty="0" err="1"/>
              <a:t>Instagram.com</a:t>
            </a:r>
            <a:r>
              <a:rPr lang="fr-FR" sz="1100" dirty="0"/>
              <a:t>/moi</a:t>
            </a:r>
          </a:p>
        </p:txBody>
      </p:sp>
      <p:pic>
        <p:nvPicPr>
          <p:cNvPr id="45" name="Image 44"/>
          <p:cNvPicPr>
            <a:picLocks noChangeAspect="1"/>
          </p:cNvPicPr>
          <p:nvPr/>
        </p:nvPicPr>
        <p:blipFill rotWithShape="1">
          <a:blip r:embed="rId10">
            <a:extLst>
              <a:ext uri="{28A0092B-C50C-407E-A947-70E740481C1C}">
                <a14:useLocalDpi xmlns:a14="http://schemas.microsoft.com/office/drawing/2010/main" val="0"/>
              </a:ext>
            </a:extLst>
          </a:blip>
          <a:srcRect l="18989" r="14380"/>
          <a:stretch/>
        </p:blipFill>
        <p:spPr>
          <a:xfrm>
            <a:off x="319286" y="340623"/>
            <a:ext cx="2010946" cy="2014387"/>
          </a:xfrm>
          <a:prstGeom prst="ellipse">
            <a:avLst/>
          </a:prstGeom>
          <a:ln w="28575">
            <a:solidFill>
              <a:schemeClr val="bg1"/>
            </a:solidFill>
          </a:ln>
          <a:effectLst>
            <a:outerShdw blurRad="50800" dist="38100" algn="l" rotWithShape="0">
              <a:prstClr val="black">
                <a:alpha val="40000"/>
              </a:prstClr>
            </a:outerShdw>
          </a:effectLst>
        </p:spPr>
      </p:pic>
      <p:sp>
        <p:nvSpPr>
          <p:cNvPr id="46" name="Rectangle 8"/>
          <p:cNvSpPr/>
          <p:nvPr/>
        </p:nvSpPr>
        <p:spPr>
          <a:xfrm>
            <a:off x="2862100" y="655744"/>
            <a:ext cx="4486052" cy="938719"/>
          </a:xfrm>
          <a:prstGeom prst="rect">
            <a:avLst/>
          </a:prstGeom>
        </p:spPr>
        <p:txBody>
          <a:bodyPr wrap="square">
            <a:spAutoFit/>
          </a:bodyPr>
          <a:lstStyle/>
          <a:p>
            <a:pPr algn="just">
              <a:tabLst>
                <a:tab pos="723900" algn="l"/>
                <a:tab pos="1447800" algn="l"/>
                <a:tab pos="2171700" algn="l"/>
              </a:tabLst>
            </a:pPr>
            <a:r>
              <a:rPr lang="fr-FR" sz="1100" dirty="0">
                <a:ea typeface="Century Gothic" charset="0"/>
                <a:cs typeface="Century Gothic"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47" name="ZoneTexte 46"/>
          <p:cNvSpPr txBox="1"/>
          <p:nvPr/>
        </p:nvSpPr>
        <p:spPr>
          <a:xfrm>
            <a:off x="2862099" y="109790"/>
            <a:ext cx="4589809" cy="461665"/>
          </a:xfrm>
          <a:prstGeom prst="rect">
            <a:avLst/>
          </a:prstGeom>
          <a:noFill/>
        </p:spPr>
        <p:txBody>
          <a:bodyPr wrap="square" rtlCol="0">
            <a:spAutoFit/>
          </a:bodyPr>
          <a:lstStyle/>
          <a:p>
            <a:r>
              <a:rPr lang="fr-FR" sz="2400" dirty="0">
                <a:ea typeface="Century Gothic" charset="0"/>
                <a:cs typeface="Century Gothic" charset="0"/>
              </a:rPr>
              <a:t>VINCENT LANNO</a:t>
            </a:r>
            <a:r>
              <a:rPr lang="fr-FR" sz="2400" dirty="0">
                <a:solidFill>
                  <a:srgbClr val="2392B3"/>
                </a:solidFill>
                <a:ea typeface="Century Gothic" charset="0"/>
                <a:cs typeface="Century Gothic" charset="0"/>
              </a:rPr>
              <a:t> / TITRE DU POSTE</a:t>
            </a:r>
          </a:p>
        </p:txBody>
      </p:sp>
      <p:sp>
        <p:nvSpPr>
          <p:cNvPr id="51" name="Rectangle 50"/>
          <p:cNvSpPr/>
          <p:nvPr/>
        </p:nvSpPr>
        <p:spPr>
          <a:xfrm>
            <a:off x="2862099" y="1860416"/>
            <a:ext cx="1712328" cy="461665"/>
          </a:xfrm>
          <a:prstGeom prst="rect">
            <a:avLst/>
          </a:prstGeom>
        </p:spPr>
        <p:txBody>
          <a:bodyPr wrap="none">
            <a:spAutoFit/>
          </a:bodyPr>
          <a:lstStyle/>
          <a:p>
            <a:r>
              <a:rPr lang="fr-FR" sz="2400">
                <a:ea typeface="Century Gothic" charset="0"/>
                <a:cs typeface="Century Gothic" charset="0"/>
              </a:rPr>
              <a:t>EXPERIENCE</a:t>
            </a:r>
            <a:endParaRPr lang="fr-FR" sz="2400" dirty="0"/>
          </a:p>
        </p:txBody>
      </p:sp>
      <p:sp>
        <p:nvSpPr>
          <p:cNvPr id="53" name="Rectangle 52"/>
          <p:cNvSpPr/>
          <p:nvPr/>
        </p:nvSpPr>
        <p:spPr>
          <a:xfrm>
            <a:off x="2896109" y="7002962"/>
            <a:ext cx="1740413" cy="461665"/>
          </a:xfrm>
          <a:prstGeom prst="rect">
            <a:avLst/>
          </a:prstGeom>
        </p:spPr>
        <p:txBody>
          <a:bodyPr wrap="none">
            <a:spAutoFit/>
          </a:bodyPr>
          <a:lstStyle/>
          <a:p>
            <a:r>
              <a:rPr lang="fr-FR" sz="2400" dirty="0">
                <a:ea typeface="Century Gothic" charset="0"/>
                <a:cs typeface="Century Gothic" charset="0"/>
              </a:rPr>
              <a:t>FORMATION</a:t>
            </a:r>
            <a:endParaRPr lang="fr-FR" sz="2400" dirty="0"/>
          </a:p>
        </p:txBody>
      </p:sp>
      <p:sp>
        <p:nvSpPr>
          <p:cNvPr id="57" name="Rectangle 56"/>
          <p:cNvSpPr/>
          <p:nvPr/>
        </p:nvSpPr>
        <p:spPr>
          <a:xfrm>
            <a:off x="2920279" y="8968535"/>
            <a:ext cx="2085058" cy="461665"/>
          </a:xfrm>
          <a:prstGeom prst="rect">
            <a:avLst/>
          </a:prstGeom>
        </p:spPr>
        <p:txBody>
          <a:bodyPr wrap="none">
            <a:spAutoFit/>
          </a:bodyPr>
          <a:lstStyle/>
          <a:p>
            <a:r>
              <a:rPr lang="fr-FR" sz="2400" dirty="0">
                <a:ea typeface="Century Gothic" charset="0"/>
                <a:cs typeface="Century Gothic" charset="0"/>
              </a:rPr>
              <a:t>PERSONNALITE</a:t>
            </a:r>
            <a:endParaRPr lang="fr-FR" sz="2400" dirty="0"/>
          </a:p>
        </p:txBody>
      </p:sp>
      <p:sp>
        <p:nvSpPr>
          <p:cNvPr id="58" name="ZoneTexte 57"/>
          <p:cNvSpPr txBox="1"/>
          <p:nvPr/>
        </p:nvSpPr>
        <p:spPr>
          <a:xfrm>
            <a:off x="3039806" y="10244442"/>
            <a:ext cx="659155" cy="276999"/>
          </a:xfrm>
          <a:prstGeom prst="rect">
            <a:avLst/>
          </a:prstGeom>
          <a:noFill/>
        </p:spPr>
        <p:txBody>
          <a:bodyPr wrap="none" rtlCol="0">
            <a:spAutoFit/>
          </a:bodyPr>
          <a:lstStyle/>
          <a:p>
            <a:r>
              <a:rPr lang="fr-FR" sz="1200"/>
              <a:t>Curieux</a:t>
            </a:r>
            <a:endParaRPr lang="fr-FR" sz="1200" dirty="0"/>
          </a:p>
        </p:txBody>
      </p:sp>
      <p:sp>
        <p:nvSpPr>
          <p:cNvPr id="59" name="ZoneTexte 58"/>
          <p:cNvSpPr txBox="1"/>
          <p:nvPr/>
        </p:nvSpPr>
        <p:spPr>
          <a:xfrm>
            <a:off x="4019396" y="10244443"/>
            <a:ext cx="609462" cy="276999"/>
          </a:xfrm>
          <a:prstGeom prst="rect">
            <a:avLst/>
          </a:prstGeom>
          <a:noFill/>
        </p:spPr>
        <p:txBody>
          <a:bodyPr wrap="none" rtlCol="0">
            <a:spAutoFit/>
          </a:bodyPr>
          <a:lstStyle/>
          <a:p>
            <a:pPr algn="ctr"/>
            <a:r>
              <a:rPr lang="fr-FR" sz="1200" dirty="0"/>
              <a:t>Leader</a:t>
            </a:r>
          </a:p>
        </p:txBody>
      </p:sp>
      <p:sp>
        <p:nvSpPr>
          <p:cNvPr id="60" name="ZoneTexte 59"/>
          <p:cNvSpPr txBox="1"/>
          <p:nvPr/>
        </p:nvSpPr>
        <p:spPr>
          <a:xfrm>
            <a:off x="5024429" y="10251414"/>
            <a:ext cx="599652" cy="276999"/>
          </a:xfrm>
          <a:prstGeom prst="rect">
            <a:avLst/>
          </a:prstGeom>
          <a:noFill/>
        </p:spPr>
        <p:txBody>
          <a:bodyPr wrap="none" rtlCol="0">
            <a:spAutoFit/>
          </a:bodyPr>
          <a:lstStyle/>
          <a:p>
            <a:pPr algn="ctr"/>
            <a:r>
              <a:rPr lang="fr-FR" sz="1200" dirty="0"/>
              <a:t>Créatif</a:t>
            </a:r>
          </a:p>
        </p:txBody>
      </p:sp>
      <p:sp>
        <p:nvSpPr>
          <p:cNvPr id="61" name="Ellipse 60"/>
          <p:cNvSpPr/>
          <p:nvPr/>
        </p:nvSpPr>
        <p:spPr>
          <a:xfrm>
            <a:off x="3031134" y="9514668"/>
            <a:ext cx="754370" cy="754370"/>
          </a:xfrm>
          <a:prstGeom prst="ellipse">
            <a:avLst/>
          </a:prstGeom>
          <a:solidFill>
            <a:srgbClr val="1A294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2" name="Ellipse 61"/>
          <p:cNvSpPr/>
          <p:nvPr/>
        </p:nvSpPr>
        <p:spPr>
          <a:xfrm>
            <a:off x="3966381" y="9509829"/>
            <a:ext cx="754370" cy="754370"/>
          </a:xfrm>
          <a:prstGeom prst="ellipse">
            <a:avLst/>
          </a:prstGeom>
          <a:solidFill>
            <a:srgbClr val="1A2948"/>
          </a:solidFill>
          <a:ln>
            <a:solidFill>
              <a:srgbClr val="1A2948"/>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3" name="Ellipse 62"/>
          <p:cNvSpPr/>
          <p:nvPr/>
        </p:nvSpPr>
        <p:spPr>
          <a:xfrm>
            <a:off x="4948498" y="9524621"/>
            <a:ext cx="754370" cy="754370"/>
          </a:xfrm>
          <a:prstGeom prst="ellipse">
            <a:avLst/>
          </a:prstGeom>
          <a:solidFill>
            <a:srgbClr val="1A2948"/>
          </a:solidFill>
          <a:ln>
            <a:solidFill>
              <a:srgbClr val="1A2948"/>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4" name="Rectangle 63"/>
          <p:cNvSpPr/>
          <p:nvPr/>
        </p:nvSpPr>
        <p:spPr>
          <a:xfrm>
            <a:off x="2975052" y="9490073"/>
            <a:ext cx="892660" cy="3605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5" name="Rectangle 64"/>
          <p:cNvSpPr/>
          <p:nvPr/>
        </p:nvSpPr>
        <p:spPr>
          <a:xfrm>
            <a:off x="3910031" y="9490073"/>
            <a:ext cx="892660" cy="4342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6" name="Rectangle 65"/>
          <p:cNvSpPr/>
          <p:nvPr/>
        </p:nvSpPr>
        <p:spPr>
          <a:xfrm>
            <a:off x="4900286" y="9505238"/>
            <a:ext cx="892660" cy="28678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7" name="Ellipse 66"/>
          <p:cNvSpPr/>
          <p:nvPr/>
        </p:nvSpPr>
        <p:spPr>
          <a:xfrm>
            <a:off x="3031134" y="9514393"/>
            <a:ext cx="754370" cy="754370"/>
          </a:xfrm>
          <a:prstGeom prst="ellipse">
            <a:avLst/>
          </a:prstGeom>
          <a:noFill/>
          <a:ln>
            <a:solidFill>
              <a:srgbClr val="1A2948"/>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8" name="Ellipse 67"/>
          <p:cNvSpPr/>
          <p:nvPr/>
        </p:nvSpPr>
        <p:spPr>
          <a:xfrm>
            <a:off x="3966381" y="9514393"/>
            <a:ext cx="754370" cy="754370"/>
          </a:xfrm>
          <a:prstGeom prst="ellipse">
            <a:avLst/>
          </a:prstGeom>
          <a:noFill/>
          <a:ln>
            <a:solidFill>
              <a:srgbClr val="1A2948"/>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9" name="Ellipse 68"/>
          <p:cNvSpPr/>
          <p:nvPr/>
        </p:nvSpPr>
        <p:spPr>
          <a:xfrm>
            <a:off x="4952367" y="9528480"/>
            <a:ext cx="754370" cy="754370"/>
          </a:xfrm>
          <a:prstGeom prst="ellipse">
            <a:avLst/>
          </a:prstGeom>
          <a:noFill/>
          <a:ln>
            <a:solidFill>
              <a:srgbClr val="1A2948"/>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0" name="ZoneTexte 69"/>
          <p:cNvSpPr txBox="1"/>
          <p:nvPr/>
        </p:nvSpPr>
        <p:spPr>
          <a:xfrm>
            <a:off x="5793831" y="10251414"/>
            <a:ext cx="1116915" cy="276999"/>
          </a:xfrm>
          <a:prstGeom prst="rect">
            <a:avLst/>
          </a:prstGeom>
          <a:noFill/>
        </p:spPr>
        <p:txBody>
          <a:bodyPr wrap="square" rtlCol="0">
            <a:spAutoFit/>
          </a:bodyPr>
          <a:lstStyle/>
          <a:p>
            <a:pPr algn="ctr"/>
            <a:r>
              <a:rPr lang="fr-FR" sz="1200" dirty="0"/>
              <a:t>Organisé</a:t>
            </a:r>
          </a:p>
        </p:txBody>
      </p:sp>
      <p:sp>
        <p:nvSpPr>
          <p:cNvPr id="71" name="Ellipse 70"/>
          <p:cNvSpPr/>
          <p:nvPr/>
        </p:nvSpPr>
        <p:spPr>
          <a:xfrm>
            <a:off x="5925491" y="9524621"/>
            <a:ext cx="754370" cy="754370"/>
          </a:xfrm>
          <a:prstGeom prst="ellipse">
            <a:avLst/>
          </a:prstGeom>
          <a:solidFill>
            <a:srgbClr val="1A2948"/>
          </a:solidFill>
          <a:ln>
            <a:solidFill>
              <a:srgbClr val="1A2948"/>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2" name="Rectangle 71"/>
          <p:cNvSpPr/>
          <p:nvPr/>
        </p:nvSpPr>
        <p:spPr>
          <a:xfrm>
            <a:off x="5877279" y="9505238"/>
            <a:ext cx="892660" cy="39656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3" name="Ellipse 72"/>
          <p:cNvSpPr/>
          <p:nvPr/>
        </p:nvSpPr>
        <p:spPr>
          <a:xfrm>
            <a:off x="5929360" y="9528480"/>
            <a:ext cx="754370" cy="754370"/>
          </a:xfrm>
          <a:prstGeom prst="ellipse">
            <a:avLst/>
          </a:prstGeom>
          <a:noFill/>
          <a:ln>
            <a:solidFill>
              <a:srgbClr val="1A2948"/>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75" name="Image 74"/>
          <p:cNvPicPr>
            <a:picLocks noChangeAspect="1"/>
          </p:cNvPicPr>
          <p:nvPr/>
        </p:nvPicPr>
        <p:blipFill rotWithShape="1">
          <a:blip r:embed="rId3"/>
          <a:srcRect l="63453" r="34053"/>
          <a:stretch/>
        </p:blipFill>
        <p:spPr>
          <a:xfrm>
            <a:off x="7462615" y="4159637"/>
            <a:ext cx="103755" cy="4159637"/>
          </a:xfrm>
          <a:prstGeom prst="rect">
            <a:avLst/>
          </a:prstGeom>
          <a:solidFill>
            <a:schemeClr val="bg1"/>
          </a:solidFill>
          <a:effectLst/>
        </p:spPr>
      </p:pic>
      <p:pic>
        <p:nvPicPr>
          <p:cNvPr id="76" name="Image 75"/>
          <p:cNvPicPr>
            <a:picLocks noChangeAspect="1"/>
          </p:cNvPicPr>
          <p:nvPr/>
        </p:nvPicPr>
        <p:blipFill rotWithShape="1">
          <a:blip r:embed="rId3"/>
          <a:srcRect l="63048" r="34053" b="42963"/>
          <a:stretch/>
        </p:blipFill>
        <p:spPr>
          <a:xfrm>
            <a:off x="7445747" y="8319274"/>
            <a:ext cx="120623" cy="2372539"/>
          </a:xfrm>
          <a:prstGeom prst="rect">
            <a:avLst/>
          </a:prstGeom>
          <a:solidFill>
            <a:schemeClr val="bg1"/>
          </a:solidFill>
          <a:effectLst/>
        </p:spPr>
      </p:pic>
      <p:sp>
        <p:nvSpPr>
          <p:cNvPr id="2" name="Rectangle 8">
            <a:extLst>
              <a:ext uri="{FF2B5EF4-FFF2-40B4-BE49-F238E27FC236}">
                <a16:creationId xmlns:a16="http://schemas.microsoft.com/office/drawing/2014/main" id="{3576C181-B650-5A2A-B175-13FDED8E2312}"/>
              </a:ext>
            </a:extLst>
          </p:cNvPr>
          <p:cNvSpPr/>
          <p:nvPr/>
        </p:nvSpPr>
        <p:spPr>
          <a:xfrm>
            <a:off x="2877243" y="2680993"/>
            <a:ext cx="4486052" cy="769441"/>
          </a:xfrm>
          <a:prstGeom prst="rect">
            <a:avLst/>
          </a:prstGeom>
        </p:spPr>
        <p:txBody>
          <a:bodyPr wrap="square">
            <a:spAutoFit/>
          </a:bodyPr>
          <a:lstStyle/>
          <a:p>
            <a:pPr>
              <a:tabLst>
                <a:tab pos="723900" algn="l"/>
                <a:tab pos="1447800" algn="l"/>
                <a:tab pos="2171700" algn="l"/>
              </a:tabLst>
              <a:defRPr/>
            </a:pPr>
            <a:r>
              <a:rPr lang="fr-FR" sz="1100" dirty="0">
                <a:ea typeface="Century Gothic" charset="0"/>
                <a:cs typeface="Century Gothic" charset="0"/>
              </a:rPr>
              <a:t>Décrivez ici les fonctions que vous avez occupées. Décrivez également vos missions, le nombre de personnes que vous avez encadré et si vous le pouvez, essayez d’inscrire les résultats que vous avez obtenus, n’hésitez pas à les quantifier.</a:t>
            </a:r>
          </a:p>
        </p:txBody>
      </p:sp>
      <p:cxnSp>
        <p:nvCxnSpPr>
          <p:cNvPr id="5" name="Connecteur droit 4">
            <a:extLst>
              <a:ext uri="{FF2B5EF4-FFF2-40B4-BE49-F238E27FC236}">
                <a16:creationId xmlns:a16="http://schemas.microsoft.com/office/drawing/2014/main" id="{D2A94B2C-92F6-1AFC-43C6-C0C7B4AD350E}"/>
              </a:ext>
            </a:extLst>
          </p:cNvPr>
          <p:cNvCxnSpPr/>
          <p:nvPr/>
        </p:nvCxnSpPr>
        <p:spPr>
          <a:xfrm>
            <a:off x="2930120" y="2642173"/>
            <a:ext cx="4433175" cy="0"/>
          </a:xfrm>
          <a:prstGeom prst="line">
            <a:avLst/>
          </a:prstGeom>
          <a:ln w="12700">
            <a:solidFill>
              <a:srgbClr val="2392B3"/>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F16FC24F-93D7-74C8-55A9-D7ECFFAE29BC}"/>
              </a:ext>
            </a:extLst>
          </p:cNvPr>
          <p:cNvSpPr/>
          <p:nvPr/>
        </p:nvSpPr>
        <p:spPr>
          <a:xfrm>
            <a:off x="2896109" y="2381954"/>
            <a:ext cx="1824642" cy="261610"/>
          </a:xfrm>
          <a:prstGeom prst="rect">
            <a:avLst/>
          </a:prstGeom>
        </p:spPr>
        <p:txBody>
          <a:bodyPr wrap="square">
            <a:spAutoFit/>
          </a:bodyPr>
          <a:lstStyle/>
          <a:p>
            <a:pPr>
              <a:tabLst>
                <a:tab pos="723900" algn="l"/>
                <a:tab pos="1447800" algn="l"/>
                <a:tab pos="2171700" algn="l"/>
              </a:tabLst>
              <a:defRPr/>
            </a:pPr>
            <a:r>
              <a:rPr lang="fr-FR" sz="1100" dirty="0">
                <a:ea typeface="Century Gothic" charset="0"/>
                <a:cs typeface="Century Gothic" charset="0"/>
              </a:rPr>
              <a:t>SOCIETE / TITRE DU POSTE</a:t>
            </a:r>
          </a:p>
        </p:txBody>
      </p:sp>
      <p:sp>
        <p:nvSpPr>
          <p:cNvPr id="10" name="Rectangle 9">
            <a:extLst>
              <a:ext uri="{FF2B5EF4-FFF2-40B4-BE49-F238E27FC236}">
                <a16:creationId xmlns:a16="http://schemas.microsoft.com/office/drawing/2014/main" id="{FAD13DAD-C74A-8A09-E938-93BFBA7F5F3E}"/>
              </a:ext>
            </a:extLst>
          </p:cNvPr>
          <p:cNvSpPr/>
          <p:nvPr/>
        </p:nvSpPr>
        <p:spPr>
          <a:xfrm>
            <a:off x="5553796" y="2370732"/>
            <a:ext cx="1824642" cy="261610"/>
          </a:xfrm>
          <a:prstGeom prst="rect">
            <a:avLst/>
          </a:prstGeom>
        </p:spPr>
        <p:txBody>
          <a:bodyPr wrap="square">
            <a:spAutoFit/>
          </a:bodyPr>
          <a:lstStyle/>
          <a:p>
            <a:pPr algn="r">
              <a:tabLst>
                <a:tab pos="723900" algn="l"/>
                <a:tab pos="1447800" algn="l"/>
                <a:tab pos="2171700" algn="l"/>
              </a:tabLst>
              <a:defRPr/>
            </a:pPr>
            <a:r>
              <a:rPr lang="fr-FR" sz="1100" dirty="0">
                <a:ea typeface="Century Gothic" charset="0"/>
                <a:cs typeface="Century Gothic" charset="0"/>
              </a:rPr>
              <a:t>2015 - 2017</a:t>
            </a:r>
          </a:p>
        </p:txBody>
      </p:sp>
      <p:sp>
        <p:nvSpPr>
          <p:cNvPr id="11" name="Rectangle 8">
            <a:extLst>
              <a:ext uri="{FF2B5EF4-FFF2-40B4-BE49-F238E27FC236}">
                <a16:creationId xmlns:a16="http://schemas.microsoft.com/office/drawing/2014/main" id="{5FB13435-B4D8-E1F5-135A-967E5126D705}"/>
              </a:ext>
            </a:extLst>
          </p:cNvPr>
          <p:cNvSpPr/>
          <p:nvPr/>
        </p:nvSpPr>
        <p:spPr>
          <a:xfrm>
            <a:off x="2876350" y="3844268"/>
            <a:ext cx="4486052" cy="769441"/>
          </a:xfrm>
          <a:prstGeom prst="rect">
            <a:avLst/>
          </a:prstGeom>
        </p:spPr>
        <p:txBody>
          <a:bodyPr wrap="square">
            <a:spAutoFit/>
          </a:bodyPr>
          <a:lstStyle/>
          <a:p>
            <a:pPr>
              <a:tabLst>
                <a:tab pos="723900" algn="l"/>
                <a:tab pos="1447800" algn="l"/>
                <a:tab pos="2171700" algn="l"/>
              </a:tabLst>
              <a:defRPr/>
            </a:pPr>
            <a:r>
              <a:rPr lang="fr-FR" sz="1100" dirty="0">
                <a:ea typeface="Century Gothic" charset="0"/>
                <a:cs typeface="Century Gothic" charset="0"/>
              </a:rPr>
              <a:t>Décrivez ici les fonctions que vous avez occupées. Décrivez également vos missions, le nombre de personnes que vous avez encadré et si vous le pouvez, essayez d’inscrire les résultats que vous avez obtenus, n’hésitez pas à les quantifier.</a:t>
            </a:r>
          </a:p>
        </p:txBody>
      </p:sp>
      <p:cxnSp>
        <p:nvCxnSpPr>
          <p:cNvPr id="12" name="Connecteur droit 11">
            <a:extLst>
              <a:ext uri="{FF2B5EF4-FFF2-40B4-BE49-F238E27FC236}">
                <a16:creationId xmlns:a16="http://schemas.microsoft.com/office/drawing/2014/main" id="{CA02E35E-EE5F-53D3-F301-09EA06C8D794}"/>
              </a:ext>
            </a:extLst>
          </p:cNvPr>
          <p:cNvCxnSpPr/>
          <p:nvPr/>
        </p:nvCxnSpPr>
        <p:spPr>
          <a:xfrm>
            <a:off x="2929227" y="3805448"/>
            <a:ext cx="4433175" cy="0"/>
          </a:xfrm>
          <a:prstGeom prst="line">
            <a:avLst/>
          </a:prstGeom>
          <a:ln w="12700">
            <a:solidFill>
              <a:srgbClr val="2392B3"/>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8E32A376-10C9-C24A-5180-7FA11A26C73D}"/>
              </a:ext>
            </a:extLst>
          </p:cNvPr>
          <p:cNvSpPr/>
          <p:nvPr/>
        </p:nvSpPr>
        <p:spPr>
          <a:xfrm>
            <a:off x="2895216" y="3545229"/>
            <a:ext cx="1824642" cy="261610"/>
          </a:xfrm>
          <a:prstGeom prst="rect">
            <a:avLst/>
          </a:prstGeom>
        </p:spPr>
        <p:txBody>
          <a:bodyPr wrap="square">
            <a:spAutoFit/>
          </a:bodyPr>
          <a:lstStyle/>
          <a:p>
            <a:pPr>
              <a:tabLst>
                <a:tab pos="723900" algn="l"/>
                <a:tab pos="1447800" algn="l"/>
                <a:tab pos="2171700" algn="l"/>
              </a:tabLst>
              <a:defRPr/>
            </a:pPr>
            <a:r>
              <a:rPr lang="fr-FR" sz="1100" dirty="0">
                <a:ea typeface="Century Gothic" charset="0"/>
                <a:cs typeface="Century Gothic" charset="0"/>
              </a:rPr>
              <a:t>SOCIETE / TITRE DU POSTE</a:t>
            </a:r>
          </a:p>
        </p:txBody>
      </p:sp>
      <p:sp>
        <p:nvSpPr>
          <p:cNvPr id="14" name="Rectangle 13">
            <a:extLst>
              <a:ext uri="{FF2B5EF4-FFF2-40B4-BE49-F238E27FC236}">
                <a16:creationId xmlns:a16="http://schemas.microsoft.com/office/drawing/2014/main" id="{ED93C43E-3C9A-FB9C-FFAD-C8C4A08E752F}"/>
              </a:ext>
            </a:extLst>
          </p:cNvPr>
          <p:cNvSpPr/>
          <p:nvPr/>
        </p:nvSpPr>
        <p:spPr>
          <a:xfrm>
            <a:off x="5552903" y="3534007"/>
            <a:ext cx="1824642" cy="261610"/>
          </a:xfrm>
          <a:prstGeom prst="rect">
            <a:avLst/>
          </a:prstGeom>
        </p:spPr>
        <p:txBody>
          <a:bodyPr wrap="square">
            <a:spAutoFit/>
          </a:bodyPr>
          <a:lstStyle/>
          <a:p>
            <a:pPr algn="r">
              <a:tabLst>
                <a:tab pos="723900" algn="l"/>
                <a:tab pos="1447800" algn="l"/>
                <a:tab pos="2171700" algn="l"/>
              </a:tabLst>
              <a:defRPr/>
            </a:pPr>
            <a:r>
              <a:rPr lang="fr-FR" sz="1100" dirty="0">
                <a:ea typeface="Century Gothic" charset="0"/>
                <a:cs typeface="Century Gothic" charset="0"/>
              </a:rPr>
              <a:t>2015 - 2017</a:t>
            </a:r>
          </a:p>
        </p:txBody>
      </p:sp>
      <p:sp>
        <p:nvSpPr>
          <p:cNvPr id="15" name="Rectangle 8">
            <a:extLst>
              <a:ext uri="{FF2B5EF4-FFF2-40B4-BE49-F238E27FC236}">
                <a16:creationId xmlns:a16="http://schemas.microsoft.com/office/drawing/2014/main" id="{BBA5D5E9-EE74-CADA-5D33-5E5843516857}"/>
              </a:ext>
            </a:extLst>
          </p:cNvPr>
          <p:cNvSpPr/>
          <p:nvPr/>
        </p:nvSpPr>
        <p:spPr>
          <a:xfrm>
            <a:off x="2880512" y="5016249"/>
            <a:ext cx="4486052" cy="769441"/>
          </a:xfrm>
          <a:prstGeom prst="rect">
            <a:avLst/>
          </a:prstGeom>
        </p:spPr>
        <p:txBody>
          <a:bodyPr wrap="square">
            <a:spAutoFit/>
          </a:bodyPr>
          <a:lstStyle/>
          <a:p>
            <a:pPr>
              <a:tabLst>
                <a:tab pos="723900" algn="l"/>
                <a:tab pos="1447800" algn="l"/>
                <a:tab pos="2171700" algn="l"/>
              </a:tabLst>
              <a:defRPr/>
            </a:pPr>
            <a:r>
              <a:rPr lang="fr-FR" sz="1100" dirty="0">
                <a:ea typeface="Century Gothic" charset="0"/>
                <a:cs typeface="Century Gothic" charset="0"/>
              </a:rPr>
              <a:t>Décrivez ici les fonctions que vous avez occupées. Décrivez également vos missions, le nombre de personnes que vous avez encadré et si vous le pouvez, essayez d’inscrire les résultats que vous avez obtenus, n’hésitez pas à les quantifier.</a:t>
            </a:r>
          </a:p>
        </p:txBody>
      </p:sp>
      <p:cxnSp>
        <p:nvCxnSpPr>
          <p:cNvPr id="56" name="Connecteur droit 55">
            <a:extLst>
              <a:ext uri="{FF2B5EF4-FFF2-40B4-BE49-F238E27FC236}">
                <a16:creationId xmlns:a16="http://schemas.microsoft.com/office/drawing/2014/main" id="{EAF6F0F4-B183-B49A-A820-05A5BBD60F0D}"/>
              </a:ext>
            </a:extLst>
          </p:cNvPr>
          <p:cNvCxnSpPr/>
          <p:nvPr/>
        </p:nvCxnSpPr>
        <p:spPr>
          <a:xfrm>
            <a:off x="2933389" y="4977429"/>
            <a:ext cx="4433175" cy="0"/>
          </a:xfrm>
          <a:prstGeom prst="line">
            <a:avLst/>
          </a:prstGeom>
          <a:ln w="12700">
            <a:solidFill>
              <a:srgbClr val="2392B3"/>
            </a:solidFill>
          </a:ln>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4390A2CC-5B4B-31D8-F3FE-72EDE4DC5793}"/>
              </a:ext>
            </a:extLst>
          </p:cNvPr>
          <p:cNvSpPr/>
          <p:nvPr/>
        </p:nvSpPr>
        <p:spPr>
          <a:xfrm>
            <a:off x="2899378" y="4717210"/>
            <a:ext cx="1824642" cy="261610"/>
          </a:xfrm>
          <a:prstGeom prst="rect">
            <a:avLst/>
          </a:prstGeom>
        </p:spPr>
        <p:txBody>
          <a:bodyPr wrap="square">
            <a:spAutoFit/>
          </a:bodyPr>
          <a:lstStyle/>
          <a:p>
            <a:pPr>
              <a:tabLst>
                <a:tab pos="723900" algn="l"/>
                <a:tab pos="1447800" algn="l"/>
                <a:tab pos="2171700" algn="l"/>
              </a:tabLst>
              <a:defRPr/>
            </a:pPr>
            <a:r>
              <a:rPr lang="fr-FR" sz="1100" dirty="0">
                <a:ea typeface="Century Gothic" charset="0"/>
                <a:cs typeface="Century Gothic" charset="0"/>
              </a:rPr>
              <a:t>SOCIETE / TITRE DU POSTE</a:t>
            </a:r>
          </a:p>
        </p:txBody>
      </p:sp>
      <p:sp>
        <p:nvSpPr>
          <p:cNvPr id="78" name="Rectangle 77">
            <a:extLst>
              <a:ext uri="{FF2B5EF4-FFF2-40B4-BE49-F238E27FC236}">
                <a16:creationId xmlns:a16="http://schemas.microsoft.com/office/drawing/2014/main" id="{8DE342DE-19BD-6BD2-F2DC-5C29AECD7B3E}"/>
              </a:ext>
            </a:extLst>
          </p:cNvPr>
          <p:cNvSpPr/>
          <p:nvPr/>
        </p:nvSpPr>
        <p:spPr>
          <a:xfrm>
            <a:off x="5557065" y="4705988"/>
            <a:ext cx="1824642" cy="261610"/>
          </a:xfrm>
          <a:prstGeom prst="rect">
            <a:avLst/>
          </a:prstGeom>
        </p:spPr>
        <p:txBody>
          <a:bodyPr wrap="square">
            <a:spAutoFit/>
          </a:bodyPr>
          <a:lstStyle/>
          <a:p>
            <a:pPr algn="r">
              <a:tabLst>
                <a:tab pos="723900" algn="l"/>
                <a:tab pos="1447800" algn="l"/>
                <a:tab pos="2171700" algn="l"/>
              </a:tabLst>
              <a:defRPr/>
            </a:pPr>
            <a:r>
              <a:rPr lang="fr-FR" sz="1100" dirty="0">
                <a:ea typeface="Century Gothic" charset="0"/>
                <a:cs typeface="Century Gothic" charset="0"/>
              </a:rPr>
              <a:t>2015 - 2017</a:t>
            </a:r>
          </a:p>
        </p:txBody>
      </p:sp>
      <p:sp>
        <p:nvSpPr>
          <p:cNvPr id="79" name="Rectangle 8">
            <a:extLst>
              <a:ext uri="{FF2B5EF4-FFF2-40B4-BE49-F238E27FC236}">
                <a16:creationId xmlns:a16="http://schemas.microsoft.com/office/drawing/2014/main" id="{96544928-EFA7-17C4-DA08-4BC936D76D2C}"/>
              </a:ext>
            </a:extLst>
          </p:cNvPr>
          <p:cNvSpPr/>
          <p:nvPr/>
        </p:nvSpPr>
        <p:spPr>
          <a:xfrm>
            <a:off x="2876350" y="6189408"/>
            <a:ext cx="4486052" cy="769441"/>
          </a:xfrm>
          <a:prstGeom prst="rect">
            <a:avLst/>
          </a:prstGeom>
        </p:spPr>
        <p:txBody>
          <a:bodyPr wrap="square">
            <a:spAutoFit/>
          </a:bodyPr>
          <a:lstStyle/>
          <a:p>
            <a:pPr>
              <a:tabLst>
                <a:tab pos="723900" algn="l"/>
                <a:tab pos="1447800" algn="l"/>
                <a:tab pos="2171700" algn="l"/>
              </a:tabLst>
              <a:defRPr/>
            </a:pPr>
            <a:r>
              <a:rPr lang="fr-FR" sz="1100" dirty="0">
                <a:ea typeface="Century Gothic" charset="0"/>
                <a:cs typeface="Century Gothic" charset="0"/>
              </a:rPr>
              <a:t>Décrivez ici les fonctions que vous avez occupées. Décrivez également vos missions, le nombre de personnes que vous avez encadré et si vous le pouvez, essayez d’inscrire les résultats que vous avez obtenus, n’hésitez pas à les quantifier.</a:t>
            </a:r>
          </a:p>
        </p:txBody>
      </p:sp>
      <p:cxnSp>
        <p:nvCxnSpPr>
          <p:cNvPr id="80" name="Connecteur droit 79">
            <a:extLst>
              <a:ext uri="{FF2B5EF4-FFF2-40B4-BE49-F238E27FC236}">
                <a16:creationId xmlns:a16="http://schemas.microsoft.com/office/drawing/2014/main" id="{C4368F1A-F2A8-51E4-1EF6-1D289A204F53}"/>
              </a:ext>
            </a:extLst>
          </p:cNvPr>
          <p:cNvCxnSpPr/>
          <p:nvPr/>
        </p:nvCxnSpPr>
        <p:spPr>
          <a:xfrm>
            <a:off x="2929227" y="6150588"/>
            <a:ext cx="4433175" cy="0"/>
          </a:xfrm>
          <a:prstGeom prst="line">
            <a:avLst/>
          </a:prstGeom>
          <a:ln w="12700">
            <a:solidFill>
              <a:srgbClr val="2392B3"/>
            </a:solidFill>
          </a:ln>
        </p:spPr>
        <p:style>
          <a:lnRef idx="1">
            <a:schemeClr val="accent1"/>
          </a:lnRef>
          <a:fillRef idx="0">
            <a:schemeClr val="accent1"/>
          </a:fillRef>
          <a:effectRef idx="0">
            <a:schemeClr val="accent1"/>
          </a:effectRef>
          <a:fontRef idx="minor">
            <a:schemeClr val="tx1"/>
          </a:fontRef>
        </p:style>
      </p:cxnSp>
      <p:sp>
        <p:nvSpPr>
          <p:cNvPr id="81" name="Rectangle 80">
            <a:extLst>
              <a:ext uri="{FF2B5EF4-FFF2-40B4-BE49-F238E27FC236}">
                <a16:creationId xmlns:a16="http://schemas.microsoft.com/office/drawing/2014/main" id="{2E202F5C-9726-EA57-3315-4E696880E88F}"/>
              </a:ext>
            </a:extLst>
          </p:cNvPr>
          <p:cNvSpPr/>
          <p:nvPr/>
        </p:nvSpPr>
        <p:spPr>
          <a:xfrm>
            <a:off x="2895216" y="5890369"/>
            <a:ext cx="1824642" cy="261610"/>
          </a:xfrm>
          <a:prstGeom prst="rect">
            <a:avLst/>
          </a:prstGeom>
        </p:spPr>
        <p:txBody>
          <a:bodyPr wrap="square">
            <a:spAutoFit/>
          </a:bodyPr>
          <a:lstStyle/>
          <a:p>
            <a:pPr>
              <a:tabLst>
                <a:tab pos="723900" algn="l"/>
                <a:tab pos="1447800" algn="l"/>
                <a:tab pos="2171700" algn="l"/>
              </a:tabLst>
              <a:defRPr/>
            </a:pPr>
            <a:r>
              <a:rPr lang="fr-FR" sz="1100" dirty="0">
                <a:ea typeface="Century Gothic" charset="0"/>
                <a:cs typeface="Century Gothic" charset="0"/>
              </a:rPr>
              <a:t>SOCIETE / TITRE DU POSTE</a:t>
            </a:r>
          </a:p>
        </p:txBody>
      </p:sp>
      <p:sp>
        <p:nvSpPr>
          <p:cNvPr id="82" name="Rectangle 81">
            <a:extLst>
              <a:ext uri="{FF2B5EF4-FFF2-40B4-BE49-F238E27FC236}">
                <a16:creationId xmlns:a16="http://schemas.microsoft.com/office/drawing/2014/main" id="{9F6A472C-7779-5C3E-B34E-0F9C885A9C9D}"/>
              </a:ext>
            </a:extLst>
          </p:cNvPr>
          <p:cNvSpPr/>
          <p:nvPr/>
        </p:nvSpPr>
        <p:spPr>
          <a:xfrm>
            <a:off x="5552903" y="5879147"/>
            <a:ext cx="1824642" cy="261610"/>
          </a:xfrm>
          <a:prstGeom prst="rect">
            <a:avLst/>
          </a:prstGeom>
        </p:spPr>
        <p:txBody>
          <a:bodyPr wrap="square">
            <a:spAutoFit/>
          </a:bodyPr>
          <a:lstStyle/>
          <a:p>
            <a:pPr algn="r">
              <a:tabLst>
                <a:tab pos="723900" algn="l"/>
                <a:tab pos="1447800" algn="l"/>
                <a:tab pos="2171700" algn="l"/>
              </a:tabLst>
              <a:defRPr/>
            </a:pPr>
            <a:r>
              <a:rPr lang="fr-FR" sz="1100" dirty="0">
                <a:ea typeface="Century Gothic" charset="0"/>
                <a:cs typeface="Century Gothic" charset="0"/>
              </a:rPr>
              <a:t>2015 - 2017</a:t>
            </a:r>
          </a:p>
        </p:txBody>
      </p:sp>
      <p:sp>
        <p:nvSpPr>
          <p:cNvPr id="83" name="Rectangle 8">
            <a:extLst>
              <a:ext uri="{FF2B5EF4-FFF2-40B4-BE49-F238E27FC236}">
                <a16:creationId xmlns:a16="http://schemas.microsoft.com/office/drawing/2014/main" id="{8B293A2C-503A-D52C-2B7B-E336FC420BFD}"/>
              </a:ext>
            </a:extLst>
          </p:cNvPr>
          <p:cNvSpPr/>
          <p:nvPr/>
        </p:nvSpPr>
        <p:spPr>
          <a:xfrm>
            <a:off x="2915871" y="7726288"/>
            <a:ext cx="4486052" cy="261610"/>
          </a:xfrm>
          <a:prstGeom prst="rect">
            <a:avLst/>
          </a:prstGeom>
        </p:spPr>
        <p:txBody>
          <a:bodyPr wrap="square">
            <a:spAutoFit/>
          </a:bodyPr>
          <a:lstStyle/>
          <a:p>
            <a:r>
              <a:rPr lang="en-US" sz="1100" dirty="0" err="1">
                <a:ea typeface="Century Gothic" charset="0"/>
                <a:cs typeface="Century Gothic" charset="0"/>
              </a:rPr>
              <a:t>Décrivez</a:t>
            </a:r>
            <a:r>
              <a:rPr lang="en-US" sz="1100" dirty="0">
                <a:ea typeface="Century Gothic" charset="0"/>
                <a:cs typeface="Century Gothic" charset="0"/>
              </a:rPr>
              <a:t> </a:t>
            </a:r>
            <a:r>
              <a:rPr lang="en-US" sz="1100" dirty="0" err="1">
                <a:ea typeface="Century Gothic" charset="0"/>
                <a:cs typeface="Century Gothic" charset="0"/>
              </a:rPr>
              <a:t>en</a:t>
            </a:r>
            <a:r>
              <a:rPr lang="en-US" sz="1100" dirty="0">
                <a:ea typeface="Century Gothic" charset="0"/>
                <a:cs typeface="Century Gothic" charset="0"/>
              </a:rPr>
              <a:t> </a:t>
            </a:r>
            <a:r>
              <a:rPr lang="en-US" sz="1100" dirty="0" err="1">
                <a:ea typeface="Century Gothic" charset="0"/>
                <a:cs typeface="Century Gothic" charset="0"/>
              </a:rPr>
              <a:t>une</a:t>
            </a:r>
            <a:r>
              <a:rPr lang="en-US" sz="1100" dirty="0">
                <a:ea typeface="Century Gothic" charset="0"/>
                <a:cs typeface="Century Gothic" charset="0"/>
              </a:rPr>
              <a:t> </a:t>
            </a:r>
            <a:r>
              <a:rPr lang="en-US" sz="1100" dirty="0" err="1">
                <a:ea typeface="Century Gothic" charset="0"/>
                <a:cs typeface="Century Gothic" charset="0"/>
              </a:rPr>
              <a:t>ligne</a:t>
            </a:r>
            <a:r>
              <a:rPr lang="en-US" sz="1100" dirty="0">
                <a:ea typeface="Century Gothic" charset="0"/>
                <a:cs typeface="Century Gothic" charset="0"/>
              </a:rPr>
              <a:t> les </a:t>
            </a:r>
            <a:r>
              <a:rPr lang="en-US" sz="1100" dirty="0" err="1">
                <a:ea typeface="Century Gothic" charset="0"/>
                <a:cs typeface="Century Gothic" charset="0"/>
              </a:rPr>
              <a:t>objectifs</a:t>
            </a:r>
            <a:r>
              <a:rPr lang="en-US" sz="1100" dirty="0">
                <a:ea typeface="Century Gothic" charset="0"/>
                <a:cs typeface="Century Gothic" charset="0"/>
              </a:rPr>
              <a:t> et les </a:t>
            </a:r>
            <a:r>
              <a:rPr lang="en-US" sz="1100" dirty="0" err="1">
                <a:ea typeface="Century Gothic" charset="0"/>
                <a:cs typeface="Century Gothic" charset="0"/>
              </a:rPr>
              <a:t>spécialités</a:t>
            </a:r>
            <a:r>
              <a:rPr lang="en-US" sz="1100" dirty="0">
                <a:ea typeface="Century Gothic" charset="0"/>
                <a:cs typeface="Century Gothic" charset="0"/>
              </a:rPr>
              <a:t> de </a:t>
            </a:r>
            <a:r>
              <a:rPr lang="en-US" sz="1100" dirty="0" err="1">
                <a:ea typeface="Century Gothic" charset="0"/>
                <a:cs typeface="Century Gothic" charset="0"/>
              </a:rPr>
              <a:t>cette</a:t>
            </a:r>
            <a:r>
              <a:rPr lang="en-US" sz="1100" dirty="0">
                <a:ea typeface="Century Gothic" charset="0"/>
                <a:cs typeface="Century Gothic" charset="0"/>
              </a:rPr>
              <a:t> formation.</a:t>
            </a:r>
          </a:p>
        </p:txBody>
      </p:sp>
      <p:cxnSp>
        <p:nvCxnSpPr>
          <p:cNvPr id="84" name="Connecteur droit 83">
            <a:extLst>
              <a:ext uri="{FF2B5EF4-FFF2-40B4-BE49-F238E27FC236}">
                <a16:creationId xmlns:a16="http://schemas.microsoft.com/office/drawing/2014/main" id="{07F4FA6F-DB5E-418D-7245-964D126C15A7}"/>
              </a:ext>
            </a:extLst>
          </p:cNvPr>
          <p:cNvCxnSpPr/>
          <p:nvPr/>
        </p:nvCxnSpPr>
        <p:spPr>
          <a:xfrm>
            <a:off x="2968748" y="7687468"/>
            <a:ext cx="4433175" cy="0"/>
          </a:xfrm>
          <a:prstGeom prst="line">
            <a:avLst/>
          </a:prstGeom>
          <a:ln w="12700">
            <a:solidFill>
              <a:srgbClr val="2392B3"/>
            </a:solidFill>
          </a:ln>
        </p:spPr>
        <p:style>
          <a:lnRef idx="1">
            <a:schemeClr val="accent1"/>
          </a:lnRef>
          <a:fillRef idx="0">
            <a:schemeClr val="accent1"/>
          </a:fillRef>
          <a:effectRef idx="0">
            <a:schemeClr val="accent1"/>
          </a:effectRef>
          <a:fontRef idx="minor">
            <a:schemeClr val="tx1"/>
          </a:fontRef>
        </p:style>
      </p:cxnSp>
      <p:sp>
        <p:nvSpPr>
          <p:cNvPr id="85" name="Rectangle 84">
            <a:extLst>
              <a:ext uri="{FF2B5EF4-FFF2-40B4-BE49-F238E27FC236}">
                <a16:creationId xmlns:a16="http://schemas.microsoft.com/office/drawing/2014/main" id="{21295D71-8A3E-17AF-5514-518E2A2B4613}"/>
              </a:ext>
            </a:extLst>
          </p:cNvPr>
          <p:cNvSpPr/>
          <p:nvPr/>
        </p:nvSpPr>
        <p:spPr>
          <a:xfrm>
            <a:off x="2934737" y="7427249"/>
            <a:ext cx="1824642" cy="261610"/>
          </a:xfrm>
          <a:prstGeom prst="rect">
            <a:avLst/>
          </a:prstGeom>
        </p:spPr>
        <p:txBody>
          <a:bodyPr wrap="square">
            <a:spAutoFit/>
          </a:bodyPr>
          <a:lstStyle/>
          <a:p>
            <a:r>
              <a:rPr lang="fr-FR" sz="1100" dirty="0"/>
              <a:t>UNIVERSITE / DIPLOME</a:t>
            </a:r>
          </a:p>
        </p:txBody>
      </p:sp>
      <p:sp>
        <p:nvSpPr>
          <p:cNvPr id="86" name="Rectangle 85">
            <a:extLst>
              <a:ext uri="{FF2B5EF4-FFF2-40B4-BE49-F238E27FC236}">
                <a16:creationId xmlns:a16="http://schemas.microsoft.com/office/drawing/2014/main" id="{DF598AAA-C739-EFDB-BE79-FDC958CB9D92}"/>
              </a:ext>
            </a:extLst>
          </p:cNvPr>
          <p:cNvSpPr/>
          <p:nvPr/>
        </p:nvSpPr>
        <p:spPr>
          <a:xfrm>
            <a:off x="5592424" y="7416027"/>
            <a:ext cx="1824642" cy="261610"/>
          </a:xfrm>
          <a:prstGeom prst="rect">
            <a:avLst/>
          </a:prstGeom>
        </p:spPr>
        <p:txBody>
          <a:bodyPr wrap="square">
            <a:spAutoFit/>
          </a:bodyPr>
          <a:lstStyle/>
          <a:p>
            <a:pPr algn="r"/>
            <a:r>
              <a:rPr lang="fr-FR" sz="1100" dirty="0"/>
              <a:t>2009 - 2010</a:t>
            </a:r>
          </a:p>
        </p:txBody>
      </p:sp>
      <p:sp>
        <p:nvSpPr>
          <p:cNvPr id="87" name="Rectangle 8">
            <a:extLst>
              <a:ext uri="{FF2B5EF4-FFF2-40B4-BE49-F238E27FC236}">
                <a16:creationId xmlns:a16="http://schemas.microsoft.com/office/drawing/2014/main" id="{1E73E37A-80E8-95E6-1AA0-D8D3D28B9B84}"/>
              </a:ext>
            </a:extLst>
          </p:cNvPr>
          <p:cNvSpPr/>
          <p:nvPr/>
        </p:nvSpPr>
        <p:spPr>
          <a:xfrm>
            <a:off x="2929227" y="8389974"/>
            <a:ext cx="4486052" cy="261610"/>
          </a:xfrm>
          <a:prstGeom prst="rect">
            <a:avLst/>
          </a:prstGeom>
        </p:spPr>
        <p:txBody>
          <a:bodyPr wrap="square">
            <a:spAutoFit/>
          </a:bodyPr>
          <a:lstStyle/>
          <a:p>
            <a:r>
              <a:rPr lang="en-US" sz="1100" dirty="0" err="1">
                <a:ea typeface="Century Gothic" charset="0"/>
                <a:cs typeface="Century Gothic" charset="0"/>
              </a:rPr>
              <a:t>Décrivez</a:t>
            </a:r>
            <a:r>
              <a:rPr lang="en-US" sz="1100" dirty="0">
                <a:ea typeface="Century Gothic" charset="0"/>
                <a:cs typeface="Century Gothic" charset="0"/>
              </a:rPr>
              <a:t> </a:t>
            </a:r>
            <a:r>
              <a:rPr lang="en-US" sz="1100" dirty="0" err="1">
                <a:ea typeface="Century Gothic" charset="0"/>
                <a:cs typeface="Century Gothic" charset="0"/>
              </a:rPr>
              <a:t>en</a:t>
            </a:r>
            <a:r>
              <a:rPr lang="en-US" sz="1100" dirty="0">
                <a:ea typeface="Century Gothic" charset="0"/>
                <a:cs typeface="Century Gothic" charset="0"/>
              </a:rPr>
              <a:t> </a:t>
            </a:r>
            <a:r>
              <a:rPr lang="en-US" sz="1100" dirty="0" err="1">
                <a:ea typeface="Century Gothic" charset="0"/>
                <a:cs typeface="Century Gothic" charset="0"/>
              </a:rPr>
              <a:t>une</a:t>
            </a:r>
            <a:r>
              <a:rPr lang="en-US" sz="1100" dirty="0">
                <a:ea typeface="Century Gothic" charset="0"/>
                <a:cs typeface="Century Gothic" charset="0"/>
              </a:rPr>
              <a:t> </a:t>
            </a:r>
            <a:r>
              <a:rPr lang="en-US" sz="1100" dirty="0" err="1">
                <a:ea typeface="Century Gothic" charset="0"/>
                <a:cs typeface="Century Gothic" charset="0"/>
              </a:rPr>
              <a:t>ligne</a:t>
            </a:r>
            <a:r>
              <a:rPr lang="en-US" sz="1100" dirty="0">
                <a:ea typeface="Century Gothic" charset="0"/>
                <a:cs typeface="Century Gothic" charset="0"/>
              </a:rPr>
              <a:t> les </a:t>
            </a:r>
            <a:r>
              <a:rPr lang="en-US" sz="1100" dirty="0" err="1">
                <a:ea typeface="Century Gothic" charset="0"/>
                <a:cs typeface="Century Gothic" charset="0"/>
              </a:rPr>
              <a:t>objectifs</a:t>
            </a:r>
            <a:r>
              <a:rPr lang="en-US" sz="1100" dirty="0">
                <a:ea typeface="Century Gothic" charset="0"/>
                <a:cs typeface="Century Gothic" charset="0"/>
              </a:rPr>
              <a:t> et les </a:t>
            </a:r>
            <a:r>
              <a:rPr lang="en-US" sz="1100" dirty="0" err="1">
                <a:ea typeface="Century Gothic" charset="0"/>
                <a:cs typeface="Century Gothic" charset="0"/>
              </a:rPr>
              <a:t>spécialités</a:t>
            </a:r>
            <a:r>
              <a:rPr lang="en-US" sz="1100" dirty="0">
                <a:ea typeface="Century Gothic" charset="0"/>
                <a:cs typeface="Century Gothic" charset="0"/>
              </a:rPr>
              <a:t> de </a:t>
            </a:r>
            <a:r>
              <a:rPr lang="en-US" sz="1100" dirty="0" err="1">
                <a:ea typeface="Century Gothic" charset="0"/>
                <a:cs typeface="Century Gothic" charset="0"/>
              </a:rPr>
              <a:t>cette</a:t>
            </a:r>
            <a:r>
              <a:rPr lang="en-US" sz="1100" dirty="0">
                <a:ea typeface="Century Gothic" charset="0"/>
                <a:cs typeface="Century Gothic" charset="0"/>
              </a:rPr>
              <a:t> formation.</a:t>
            </a:r>
          </a:p>
        </p:txBody>
      </p:sp>
      <p:cxnSp>
        <p:nvCxnSpPr>
          <p:cNvPr id="88" name="Connecteur droit 87">
            <a:extLst>
              <a:ext uri="{FF2B5EF4-FFF2-40B4-BE49-F238E27FC236}">
                <a16:creationId xmlns:a16="http://schemas.microsoft.com/office/drawing/2014/main" id="{D30F02B0-F707-7743-D55B-3DB8A523DD17}"/>
              </a:ext>
            </a:extLst>
          </p:cNvPr>
          <p:cNvCxnSpPr/>
          <p:nvPr/>
        </p:nvCxnSpPr>
        <p:spPr>
          <a:xfrm>
            <a:off x="2982104" y="8351154"/>
            <a:ext cx="4433175" cy="0"/>
          </a:xfrm>
          <a:prstGeom prst="line">
            <a:avLst/>
          </a:prstGeom>
          <a:ln w="12700">
            <a:solidFill>
              <a:srgbClr val="2392B3"/>
            </a:solidFill>
          </a:ln>
        </p:spPr>
        <p:style>
          <a:lnRef idx="1">
            <a:schemeClr val="accent1"/>
          </a:lnRef>
          <a:fillRef idx="0">
            <a:schemeClr val="accent1"/>
          </a:fillRef>
          <a:effectRef idx="0">
            <a:schemeClr val="accent1"/>
          </a:effectRef>
          <a:fontRef idx="minor">
            <a:schemeClr val="tx1"/>
          </a:fontRef>
        </p:style>
      </p:cxnSp>
      <p:sp>
        <p:nvSpPr>
          <p:cNvPr id="89" name="Rectangle 88">
            <a:extLst>
              <a:ext uri="{FF2B5EF4-FFF2-40B4-BE49-F238E27FC236}">
                <a16:creationId xmlns:a16="http://schemas.microsoft.com/office/drawing/2014/main" id="{863EE28B-10FA-FE52-D425-F01CC077489F}"/>
              </a:ext>
            </a:extLst>
          </p:cNvPr>
          <p:cNvSpPr/>
          <p:nvPr/>
        </p:nvSpPr>
        <p:spPr>
          <a:xfrm>
            <a:off x="2948093" y="8090935"/>
            <a:ext cx="1824642" cy="261610"/>
          </a:xfrm>
          <a:prstGeom prst="rect">
            <a:avLst/>
          </a:prstGeom>
        </p:spPr>
        <p:txBody>
          <a:bodyPr wrap="square">
            <a:spAutoFit/>
          </a:bodyPr>
          <a:lstStyle/>
          <a:p>
            <a:r>
              <a:rPr lang="fr-FR" sz="1100" dirty="0"/>
              <a:t>UNIVERSITE / DIPLOME</a:t>
            </a:r>
          </a:p>
        </p:txBody>
      </p:sp>
      <p:sp>
        <p:nvSpPr>
          <p:cNvPr id="90" name="Rectangle 89">
            <a:extLst>
              <a:ext uri="{FF2B5EF4-FFF2-40B4-BE49-F238E27FC236}">
                <a16:creationId xmlns:a16="http://schemas.microsoft.com/office/drawing/2014/main" id="{1A6AD375-0502-1D41-E398-FA417074BB1E}"/>
              </a:ext>
            </a:extLst>
          </p:cNvPr>
          <p:cNvSpPr/>
          <p:nvPr/>
        </p:nvSpPr>
        <p:spPr>
          <a:xfrm>
            <a:off x="5605780" y="8079713"/>
            <a:ext cx="1824642" cy="261610"/>
          </a:xfrm>
          <a:prstGeom prst="rect">
            <a:avLst/>
          </a:prstGeom>
        </p:spPr>
        <p:txBody>
          <a:bodyPr wrap="square">
            <a:spAutoFit/>
          </a:bodyPr>
          <a:lstStyle/>
          <a:p>
            <a:pPr algn="r"/>
            <a:r>
              <a:rPr lang="fr-FR" sz="1100" dirty="0"/>
              <a:t>2009 - 2010</a:t>
            </a:r>
          </a:p>
        </p:txBody>
      </p:sp>
    </p:spTree>
    <p:extLst>
      <p:ext uri="{BB962C8B-B14F-4D97-AF65-F5344CB8AC3E}">
        <p14:creationId xmlns:p14="http://schemas.microsoft.com/office/powerpoint/2010/main" val="1773403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282755818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TotalTime>
  <Words>643</Words>
  <Application>Microsoft Macintosh PowerPoint</Application>
  <PresentationFormat>Personnalisé</PresentationFormat>
  <Paragraphs>83</Paragraphs>
  <Slides>2</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16</cp:revision>
  <dcterms:created xsi:type="dcterms:W3CDTF">2017-11-03T13:58:09Z</dcterms:created>
  <dcterms:modified xsi:type="dcterms:W3CDTF">2022-08-02T12:50:51Z</dcterms:modified>
</cp:coreProperties>
</file>