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B"/>
    <a:srgbClr val="5398E5"/>
    <a:srgbClr val="1A2F46"/>
    <a:srgbClr val="F8ADAC"/>
    <a:srgbClr val="F3A8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5" d="100"/>
          <a:sy n="75" d="100"/>
        </p:scale>
        <p:origin x="3504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346D0-2ECF-3442-B7CE-5769AE58445B}" type="datetimeFigureOut">
              <a:rPr lang="fr-FR" smtClean="0"/>
              <a:t>02/08/2022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93EEE-D33F-D745-BBE3-FFF1D0E8CE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084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687541" cy="106918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 flipV="1">
            <a:off x="1192695" y="-1"/>
            <a:ext cx="6366979" cy="2027583"/>
          </a:xfrm>
          <a:prstGeom prst="rtTriangle">
            <a:avLst/>
          </a:prstGeom>
          <a:solidFill>
            <a:srgbClr val="FFCCCB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/>
          <p:cNvSpPr/>
          <p:nvPr/>
        </p:nvSpPr>
        <p:spPr>
          <a:xfrm flipV="1">
            <a:off x="-1" y="0"/>
            <a:ext cx="4150581" cy="1423284"/>
          </a:xfrm>
          <a:prstGeom prst="rtTriangle">
            <a:avLst/>
          </a:prstGeom>
          <a:solidFill>
            <a:srgbClr val="1A2F4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49"/>
          <a:stretch/>
        </p:blipFill>
        <p:spPr>
          <a:xfrm>
            <a:off x="446881" y="384533"/>
            <a:ext cx="1628408" cy="1643049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  <p:grpSp>
        <p:nvGrpSpPr>
          <p:cNvPr id="10" name="Группа 14"/>
          <p:cNvGrpSpPr/>
          <p:nvPr/>
        </p:nvGrpSpPr>
        <p:grpSpPr>
          <a:xfrm>
            <a:off x="247682" y="9088123"/>
            <a:ext cx="2044268" cy="1374741"/>
            <a:chOff x="5165103" y="5202684"/>
            <a:chExt cx="2044268" cy="1374741"/>
          </a:xfrm>
        </p:grpSpPr>
        <p:sp>
          <p:nvSpPr>
            <p:cNvPr id="11" name="Равнобедренный треугольник 207"/>
            <p:cNvSpPr/>
            <p:nvPr/>
          </p:nvSpPr>
          <p:spPr>
            <a:xfrm>
              <a:off x="6588943" y="5768534"/>
              <a:ext cx="576064" cy="496607"/>
            </a:xfrm>
            <a:prstGeom prst="triangle">
              <a:avLst/>
            </a:prstGeom>
            <a:solidFill>
              <a:srgbClr val="F3A8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2" name="Равнобедренный треугольник 208"/>
            <p:cNvSpPr/>
            <p:nvPr/>
          </p:nvSpPr>
          <p:spPr>
            <a:xfrm>
              <a:off x="5165103" y="5202684"/>
              <a:ext cx="1232451" cy="1062458"/>
            </a:xfrm>
            <a:prstGeom prst="triangle">
              <a:avLst/>
            </a:prstGeom>
            <a:solidFill>
              <a:srgbClr val="FFCCC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3" name="Равнобедренный треугольник 209"/>
            <p:cNvSpPr/>
            <p:nvPr/>
          </p:nvSpPr>
          <p:spPr>
            <a:xfrm>
              <a:off x="5868863" y="5458156"/>
              <a:ext cx="936104" cy="806986"/>
            </a:xfrm>
            <a:prstGeom prst="triangle">
              <a:avLst/>
            </a:prstGeom>
            <a:solidFill>
              <a:srgbClr val="F8ADAC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4" name="Равнобедренный треугольник 210"/>
            <p:cNvSpPr/>
            <p:nvPr/>
          </p:nvSpPr>
          <p:spPr>
            <a:xfrm>
              <a:off x="5267091" y="6400252"/>
              <a:ext cx="145936" cy="125807"/>
            </a:xfrm>
            <a:prstGeom prst="triangle">
              <a:avLst/>
            </a:prstGeom>
            <a:solidFill>
              <a:srgbClr val="F3A8A1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5" name="Равнобедренный треугольник 211"/>
            <p:cNvSpPr/>
            <p:nvPr/>
          </p:nvSpPr>
          <p:spPr>
            <a:xfrm>
              <a:off x="5927057" y="6400252"/>
              <a:ext cx="145936" cy="125807"/>
            </a:xfrm>
            <a:prstGeom prst="triangle">
              <a:avLst/>
            </a:prstGeom>
            <a:solidFill>
              <a:srgbClr val="F8ADAC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6" name="Равнобедренный треугольник 212"/>
            <p:cNvSpPr/>
            <p:nvPr/>
          </p:nvSpPr>
          <p:spPr>
            <a:xfrm>
              <a:off x="6587023" y="6400252"/>
              <a:ext cx="145936" cy="125807"/>
            </a:xfrm>
            <a:prstGeom prst="triangle">
              <a:avLst/>
            </a:prstGeom>
            <a:solidFill>
              <a:srgbClr val="FFCCCB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1A2F46"/>
                </a:solidFill>
              </a:endParaRPr>
            </a:p>
          </p:txBody>
        </p:sp>
        <p:sp>
          <p:nvSpPr>
            <p:cNvPr id="17" name="TextBox 12"/>
            <p:cNvSpPr txBox="1"/>
            <p:nvPr/>
          </p:nvSpPr>
          <p:spPr>
            <a:xfrm>
              <a:off x="5403155" y="6361981"/>
              <a:ext cx="49404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>
                  <a:solidFill>
                    <a:srgbClr val="1A2F46"/>
                  </a:solidFill>
                </a:rPr>
                <a:t>Anglais</a:t>
              </a:r>
              <a:endParaRPr lang="ru-RU" sz="800" b="1" dirty="0">
                <a:solidFill>
                  <a:srgbClr val="1A2F46"/>
                </a:solidFill>
              </a:endParaRPr>
            </a:p>
          </p:txBody>
        </p:sp>
        <p:sp>
          <p:nvSpPr>
            <p:cNvPr id="18" name="TextBox 213"/>
            <p:cNvSpPr txBox="1"/>
            <p:nvPr/>
          </p:nvSpPr>
          <p:spPr>
            <a:xfrm>
              <a:off x="6081623" y="6361981"/>
              <a:ext cx="55976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>
                  <a:solidFill>
                    <a:srgbClr val="1A2F46"/>
                  </a:solidFill>
                </a:rPr>
                <a:t>Espagnol</a:t>
              </a:r>
              <a:endParaRPr lang="ru-RU" sz="800" b="1" dirty="0">
                <a:solidFill>
                  <a:srgbClr val="1A2F46"/>
                </a:solidFill>
              </a:endParaRPr>
            </a:p>
          </p:txBody>
        </p:sp>
        <p:sp>
          <p:nvSpPr>
            <p:cNvPr id="19" name="TextBox 214"/>
            <p:cNvSpPr txBox="1"/>
            <p:nvPr/>
          </p:nvSpPr>
          <p:spPr>
            <a:xfrm>
              <a:off x="6732959" y="6361981"/>
              <a:ext cx="4764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err="1">
                  <a:solidFill>
                    <a:srgbClr val="1A2F46"/>
                  </a:solidFill>
                </a:rPr>
                <a:t>Danois</a:t>
              </a:r>
              <a:endParaRPr lang="ru-RU" sz="800" b="1" dirty="0">
                <a:solidFill>
                  <a:srgbClr val="1A2F46"/>
                </a:solidFill>
              </a:endParaRPr>
            </a:p>
          </p:txBody>
        </p:sp>
      </p:grpSp>
      <p:sp>
        <p:nvSpPr>
          <p:cNvPr id="20" name="ZoneTexte 9"/>
          <p:cNvSpPr txBox="1"/>
          <p:nvPr/>
        </p:nvSpPr>
        <p:spPr>
          <a:xfrm>
            <a:off x="183379" y="8570460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LANGUES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260541" y="8922493"/>
            <a:ext cx="2264943" cy="0"/>
          </a:xfrm>
          <a:prstGeom prst="line">
            <a:avLst/>
          </a:prstGeom>
          <a:ln>
            <a:solidFill>
              <a:srgbClr val="1A2F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oneTexte 9"/>
          <p:cNvSpPr txBox="1"/>
          <p:nvPr/>
        </p:nvSpPr>
        <p:spPr>
          <a:xfrm>
            <a:off x="206357" y="6586491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COMPETENCES</a:t>
            </a:r>
          </a:p>
        </p:txBody>
      </p:sp>
      <p:grpSp>
        <p:nvGrpSpPr>
          <p:cNvPr id="23" name="Группа 11"/>
          <p:cNvGrpSpPr/>
          <p:nvPr/>
        </p:nvGrpSpPr>
        <p:grpSpPr>
          <a:xfrm>
            <a:off x="186020" y="7205819"/>
            <a:ext cx="2056941" cy="1084912"/>
            <a:chOff x="5148783" y="3564000"/>
            <a:chExt cx="2056941" cy="1084912"/>
          </a:xfrm>
          <a:solidFill>
            <a:srgbClr val="F8ADAC"/>
          </a:solidFill>
        </p:grpSpPr>
        <p:sp>
          <p:nvSpPr>
            <p:cNvPr id="24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>
                  <a:solidFill>
                    <a:srgbClr val="1A2F46"/>
                  </a:solidFill>
                </a:rPr>
                <a:t>PC/Mac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>
                  <a:solidFill>
                    <a:srgbClr val="1A2F46"/>
                  </a:solidFill>
                </a:rPr>
                <a:t>MS Office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AutoCad</a:t>
              </a:r>
              <a:endParaRPr lang="en-US" sz="1050" dirty="0">
                <a:solidFill>
                  <a:srgbClr val="1A2F46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Réseaux</a:t>
              </a:r>
              <a:r>
                <a:rPr lang="en-US" sz="1050" dirty="0">
                  <a:solidFill>
                    <a:srgbClr val="1A2F46"/>
                  </a:solidFill>
                </a:rPr>
                <a:t> Soc.</a:t>
              </a:r>
            </a:p>
          </p:txBody>
        </p:sp>
        <p:grpSp>
          <p:nvGrpSpPr>
            <p:cNvPr id="25" name="Группа 10"/>
            <p:cNvGrpSpPr/>
            <p:nvPr/>
          </p:nvGrpSpPr>
          <p:grpSpPr>
            <a:xfrm>
              <a:off x="6034100" y="3637449"/>
              <a:ext cx="1171624" cy="89821"/>
              <a:chOff x="6228277" y="3637449"/>
              <a:chExt cx="1171624" cy="89821"/>
            </a:xfrm>
            <a:grpFill/>
          </p:grpSpPr>
          <p:sp>
            <p:nvSpPr>
              <p:cNvPr id="50" name="Прямоугольник 100"/>
              <p:cNvSpPr/>
              <p:nvPr/>
            </p:nvSpPr>
            <p:spPr>
              <a:xfrm rot="2700000">
                <a:off x="6228277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1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2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3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4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5" name="Прямоугольник 123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56" name="Прямоугольник 124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26" name="Группа 133"/>
            <p:cNvGrpSpPr/>
            <p:nvPr/>
          </p:nvGrpSpPr>
          <p:grpSpPr>
            <a:xfrm>
              <a:off x="6066284" y="3903831"/>
              <a:ext cx="1139440" cy="89820"/>
              <a:chOff x="6260461" y="3637449"/>
              <a:chExt cx="1139440" cy="89820"/>
            </a:xfrm>
            <a:grpFill/>
          </p:grpSpPr>
          <p:sp>
            <p:nvSpPr>
              <p:cNvPr id="43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4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5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6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7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8" name="Прямоугольник 168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9" name="Прямоугольник 172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27" name="Группа 175"/>
            <p:cNvGrpSpPr/>
            <p:nvPr/>
          </p:nvGrpSpPr>
          <p:grpSpPr>
            <a:xfrm>
              <a:off x="6066284" y="4170213"/>
              <a:ext cx="1139440" cy="89820"/>
              <a:chOff x="6260461" y="3637449"/>
              <a:chExt cx="1139440" cy="89820"/>
            </a:xfrm>
            <a:grpFill/>
          </p:grpSpPr>
          <p:sp>
            <p:nvSpPr>
              <p:cNvPr id="36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7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8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9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0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1" name="Прямоугольник 185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42" name="Прямоугольник 188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28" name="Группа 191"/>
            <p:cNvGrpSpPr/>
            <p:nvPr/>
          </p:nvGrpSpPr>
          <p:grpSpPr>
            <a:xfrm>
              <a:off x="6066284" y="4436595"/>
              <a:ext cx="1107256" cy="89821"/>
              <a:chOff x="6260461" y="3637449"/>
              <a:chExt cx="1107256" cy="89821"/>
            </a:xfrm>
            <a:grpFill/>
          </p:grpSpPr>
          <p:sp>
            <p:nvSpPr>
              <p:cNvPr id="29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0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1" name="Прямоугольник 201"/>
              <p:cNvSpPr/>
              <p:nvPr/>
            </p:nvSpPr>
            <p:spPr>
              <a:xfrm rot="2700000">
                <a:off x="6578151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2" name="Прямоугольник 202"/>
              <p:cNvSpPr/>
              <p:nvPr/>
            </p:nvSpPr>
            <p:spPr>
              <a:xfrm rot="2700000">
                <a:off x="6753088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3" name="Прямоугольник 203"/>
              <p:cNvSpPr/>
              <p:nvPr/>
            </p:nvSpPr>
            <p:spPr>
              <a:xfrm rot="2700000">
                <a:off x="6928025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4" name="Прямоугольник 204"/>
              <p:cNvSpPr/>
              <p:nvPr/>
            </p:nvSpPr>
            <p:spPr>
              <a:xfrm rot="2700000">
                <a:off x="7102962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35" name="Прямоугольник 205"/>
              <p:cNvSpPr/>
              <p:nvPr/>
            </p:nvSpPr>
            <p:spPr>
              <a:xfrm rot="2700000">
                <a:off x="7277897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</p:grpSp>
      <p:cxnSp>
        <p:nvCxnSpPr>
          <p:cNvPr id="57" name="Connecteur droit 56"/>
          <p:cNvCxnSpPr/>
          <p:nvPr/>
        </p:nvCxnSpPr>
        <p:spPr>
          <a:xfrm>
            <a:off x="294656" y="6969129"/>
            <a:ext cx="2159854" cy="3491"/>
          </a:xfrm>
          <a:prstGeom prst="line">
            <a:avLst/>
          </a:prstGeom>
          <a:ln>
            <a:solidFill>
              <a:srgbClr val="1A2F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"/>
          <p:cNvSpPr txBox="1"/>
          <p:nvPr/>
        </p:nvSpPr>
        <p:spPr>
          <a:xfrm>
            <a:off x="203716" y="4692981"/>
            <a:ext cx="1791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PERSONNALITE</a:t>
            </a:r>
          </a:p>
        </p:txBody>
      </p:sp>
      <p:grpSp>
        <p:nvGrpSpPr>
          <p:cNvPr id="95" name="Группа 11"/>
          <p:cNvGrpSpPr/>
          <p:nvPr/>
        </p:nvGrpSpPr>
        <p:grpSpPr>
          <a:xfrm>
            <a:off x="183379" y="5312309"/>
            <a:ext cx="2056941" cy="1084912"/>
            <a:chOff x="5148783" y="3564000"/>
            <a:chExt cx="2056941" cy="1084912"/>
          </a:xfrm>
          <a:solidFill>
            <a:srgbClr val="F8ADAC"/>
          </a:solidFill>
        </p:grpSpPr>
        <p:sp>
          <p:nvSpPr>
            <p:cNvPr id="96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Créatif</a:t>
              </a:r>
              <a:endParaRPr lang="en-US" sz="1050" dirty="0">
                <a:solidFill>
                  <a:srgbClr val="1A2F46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Volontaire</a:t>
              </a:r>
              <a:endParaRPr lang="en-US" sz="1050" dirty="0">
                <a:solidFill>
                  <a:srgbClr val="1A2F46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Sérieux</a:t>
              </a:r>
              <a:endParaRPr lang="en-US" sz="1050" dirty="0">
                <a:solidFill>
                  <a:srgbClr val="1A2F46"/>
                </a:solidFill>
              </a:endParaRPr>
            </a:p>
            <a:p>
              <a:pPr>
                <a:spcAft>
                  <a:spcPts val="830"/>
                </a:spcAft>
              </a:pPr>
              <a:r>
                <a:rPr lang="en-US" sz="1050" dirty="0" err="1">
                  <a:solidFill>
                    <a:srgbClr val="1A2F46"/>
                  </a:solidFill>
                </a:rPr>
                <a:t>Coopératif</a:t>
              </a:r>
              <a:endParaRPr lang="en-US" sz="1050" dirty="0">
                <a:solidFill>
                  <a:srgbClr val="1A2F46"/>
                </a:solidFill>
              </a:endParaRPr>
            </a:p>
          </p:txBody>
        </p:sp>
        <p:grpSp>
          <p:nvGrpSpPr>
            <p:cNvPr id="97" name="Группа 10"/>
            <p:cNvGrpSpPr/>
            <p:nvPr/>
          </p:nvGrpSpPr>
          <p:grpSpPr>
            <a:xfrm>
              <a:off x="6034100" y="3637449"/>
              <a:ext cx="1171624" cy="89821"/>
              <a:chOff x="6228277" y="3637449"/>
              <a:chExt cx="1171624" cy="89821"/>
            </a:xfrm>
            <a:grpFill/>
          </p:grpSpPr>
          <p:sp>
            <p:nvSpPr>
              <p:cNvPr id="122" name="Прямоугольник 100"/>
              <p:cNvSpPr/>
              <p:nvPr/>
            </p:nvSpPr>
            <p:spPr>
              <a:xfrm rot="2700000">
                <a:off x="6228277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3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4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5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6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7" name="Прямоугольник 123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8" name="Прямоугольник 124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98" name="Группа 133"/>
            <p:cNvGrpSpPr/>
            <p:nvPr/>
          </p:nvGrpSpPr>
          <p:grpSpPr>
            <a:xfrm>
              <a:off x="6066284" y="3903831"/>
              <a:ext cx="1139440" cy="89820"/>
              <a:chOff x="6260461" y="3637449"/>
              <a:chExt cx="1139440" cy="89820"/>
            </a:xfrm>
            <a:grpFill/>
          </p:grpSpPr>
          <p:sp>
            <p:nvSpPr>
              <p:cNvPr id="115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6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7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8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9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0" name="Прямоугольник 168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21" name="Прямоугольник 172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99" name="Группа 175"/>
            <p:cNvGrpSpPr/>
            <p:nvPr/>
          </p:nvGrpSpPr>
          <p:grpSpPr>
            <a:xfrm>
              <a:off x="6066284" y="4170213"/>
              <a:ext cx="1139440" cy="89820"/>
              <a:chOff x="6260461" y="3637449"/>
              <a:chExt cx="1139440" cy="89820"/>
            </a:xfrm>
            <a:grpFill/>
          </p:grpSpPr>
          <p:sp>
            <p:nvSpPr>
              <p:cNvPr id="108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9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0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1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2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3" name="Прямоугольник 185"/>
              <p:cNvSpPr/>
              <p:nvPr/>
            </p:nvSpPr>
            <p:spPr>
              <a:xfrm rot="2700000">
                <a:off x="7135146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14" name="Прямоугольник 188"/>
              <p:cNvSpPr/>
              <p:nvPr/>
            </p:nvSpPr>
            <p:spPr>
              <a:xfrm rot="2700000">
                <a:off x="731008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  <p:grpSp>
          <p:nvGrpSpPr>
            <p:cNvPr id="100" name="Группа 191"/>
            <p:cNvGrpSpPr/>
            <p:nvPr/>
          </p:nvGrpSpPr>
          <p:grpSpPr>
            <a:xfrm>
              <a:off x="6066284" y="4436595"/>
              <a:ext cx="1107256" cy="89821"/>
              <a:chOff x="6260461" y="3637449"/>
              <a:chExt cx="1107256" cy="89821"/>
            </a:xfrm>
            <a:grpFill/>
          </p:grpSpPr>
          <p:sp>
            <p:nvSpPr>
              <p:cNvPr id="101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2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3" name="Прямоугольник 201"/>
              <p:cNvSpPr/>
              <p:nvPr/>
            </p:nvSpPr>
            <p:spPr>
              <a:xfrm rot="2700000">
                <a:off x="6578151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4" name="Прямоугольник 202"/>
              <p:cNvSpPr/>
              <p:nvPr/>
            </p:nvSpPr>
            <p:spPr>
              <a:xfrm rot="2700000">
                <a:off x="6753088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5" name="Прямоугольник 203"/>
              <p:cNvSpPr/>
              <p:nvPr/>
            </p:nvSpPr>
            <p:spPr>
              <a:xfrm rot="2700000">
                <a:off x="6928025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6" name="Прямоугольник 204"/>
              <p:cNvSpPr/>
              <p:nvPr/>
            </p:nvSpPr>
            <p:spPr>
              <a:xfrm rot="2700000">
                <a:off x="7102962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  <p:sp>
            <p:nvSpPr>
              <p:cNvPr id="107" name="Прямоугольник 205"/>
              <p:cNvSpPr/>
              <p:nvPr/>
            </p:nvSpPr>
            <p:spPr>
              <a:xfrm rot="2700000">
                <a:off x="7277897" y="3637450"/>
                <a:ext cx="89820" cy="8982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1A2F46"/>
                  </a:solidFill>
                </a:endParaRPr>
              </a:p>
            </p:txBody>
          </p:sp>
        </p:grpSp>
      </p:grpSp>
      <p:cxnSp>
        <p:nvCxnSpPr>
          <p:cNvPr id="129" name="Connecteur droit 128"/>
          <p:cNvCxnSpPr/>
          <p:nvPr/>
        </p:nvCxnSpPr>
        <p:spPr>
          <a:xfrm>
            <a:off x="292015" y="5075619"/>
            <a:ext cx="2159854" cy="3491"/>
          </a:xfrm>
          <a:prstGeom prst="line">
            <a:avLst/>
          </a:prstGeom>
          <a:ln>
            <a:solidFill>
              <a:srgbClr val="1A2F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ZoneTexte 9"/>
          <p:cNvSpPr txBox="1"/>
          <p:nvPr/>
        </p:nvSpPr>
        <p:spPr>
          <a:xfrm>
            <a:off x="184147" y="2630502"/>
            <a:ext cx="2264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CONTACT</a:t>
            </a:r>
          </a:p>
        </p:txBody>
      </p:sp>
      <p:cxnSp>
        <p:nvCxnSpPr>
          <p:cNvPr id="131" name="Connecteur droit 130"/>
          <p:cNvCxnSpPr/>
          <p:nvPr/>
        </p:nvCxnSpPr>
        <p:spPr>
          <a:xfrm>
            <a:off x="248677" y="2969056"/>
            <a:ext cx="2264943" cy="0"/>
          </a:xfrm>
          <a:prstGeom prst="line">
            <a:avLst/>
          </a:prstGeom>
          <a:ln w="12700">
            <a:solidFill>
              <a:srgbClr val="1A2F4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2" name="Прямоугольник 136"/>
          <p:cNvSpPr/>
          <p:nvPr/>
        </p:nvSpPr>
        <p:spPr>
          <a:xfrm>
            <a:off x="248677" y="3088081"/>
            <a:ext cx="2366947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75000"/>
              </a:lnSpc>
            </a:pPr>
            <a:r>
              <a:rPr lang="en-US" sz="1100" dirty="0">
                <a:solidFill>
                  <a:srgbClr val="1A2F46"/>
                </a:solidFill>
                <a:cs typeface="Arial" panose="020B0604020202020204" pitchFamily="34" charset="0"/>
              </a:rPr>
              <a:t>Tel : </a:t>
            </a:r>
            <a:r>
              <a:rPr lang="fr-FR" sz="1100" dirty="0">
                <a:solidFill>
                  <a:srgbClr val="1A2F46"/>
                </a:solidFill>
                <a:cs typeface="Arial" panose="020B0604020202020204" pitchFamily="34" charset="0"/>
              </a:rPr>
              <a:t>+33 6 01 02 03 04</a:t>
            </a:r>
            <a:endParaRPr lang="en-US" sz="1100" dirty="0">
              <a:solidFill>
                <a:srgbClr val="1A2F46"/>
              </a:solidFill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100" dirty="0" err="1">
                <a:solidFill>
                  <a:srgbClr val="1A2F46"/>
                </a:solidFill>
                <a:cs typeface="Arial" panose="020B0604020202020204" pitchFamily="34" charset="0"/>
              </a:rPr>
              <a:t>Addresse</a:t>
            </a:r>
            <a:r>
              <a:rPr lang="en-US" sz="1100" dirty="0">
                <a:solidFill>
                  <a:srgbClr val="1A2F46"/>
                </a:solidFill>
                <a:cs typeface="Arial" panose="020B0604020202020204" pitchFamily="34" charset="0"/>
              </a:rPr>
              <a:t>: 17 rue de la </a:t>
            </a:r>
            <a:r>
              <a:rPr lang="en-US" sz="1100" dirty="0" err="1">
                <a:solidFill>
                  <a:srgbClr val="1A2F46"/>
                </a:solidFill>
                <a:cs typeface="Arial" panose="020B0604020202020204" pitchFamily="34" charset="0"/>
              </a:rPr>
              <a:t>Réussite</a:t>
            </a:r>
            <a:r>
              <a:rPr lang="en-US" sz="1100" dirty="0">
                <a:solidFill>
                  <a:srgbClr val="1A2F46"/>
                </a:solidFill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75000"/>
              </a:lnSpc>
            </a:pPr>
            <a:r>
              <a:rPr lang="en-US" sz="1100" dirty="0">
                <a:solidFill>
                  <a:srgbClr val="1A2F46"/>
                </a:solidFill>
                <a:cs typeface="Arial" panose="020B0604020202020204" pitchFamily="34" charset="0"/>
              </a:rPr>
              <a:t>75012 Paris</a:t>
            </a:r>
          </a:p>
          <a:p>
            <a:pPr>
              <a:lnSpc>
                <a:spcPct val="175000"/>
              </a:lnSpc>
            </a:pPr>
            <a:r>
              <a:rPr lang="en-US" sz="1100" dirty="0">
                <a:solidFill>
                  <a:srgbClr val="1A2F46"/>
                </a:solidFill>
                <a:cs typeface="Arial" panose="020B0604020202020204" pitchFamily="34" charset="0"/>
              </a:rPr>
              <a:t>Email: </a:t>
            </a:r>
            <a:r>
              <a:rPr lang="en-US" sz="1100" dirty="0" err="1">
                <a:solidFill>
                  <a:srgbClr val="1A2F46"/>
                </a:solidFill>
                <a:cs typeface="Arial" panose="020B0604020202020204" pitchFamily="34" charset="0"/>
              </a:rPr>
              <a:t>erinemartinez@mail.com</a:t>
            </a:r>
            <a:endParaRPr lang="en-US" sz="1100" dirty="0">
              <a:solidFill>
                <a:srgbClr val="1A2F46"/>
              </a:solidFill>
              <a:cs typeface="Arial" panose="020B0604020202020204" pitchFamily="34" charset="0"/>
            </a:endParaRPr>
          </a:p>
        </p:txBody>
      </p:sp>
      <p:sp>
        <p:nvSpPr>
          <p:cNvPr id="133" name="ZoneTexte 9"/>
          <p:cNvSpPr txBox="1"/>
          <p:nvPr/>
        </p:nvSpPr>
        <p:spPr>
          <a:xfrm rot="1080404">
            <a:off x="3615821" y="576570"/>
            <a:ext cx="38619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rgbClr val="1A2F46"/>
                </a:solidFill>
                <a:latin typeface="Helvetica Neue Condensed" charset="0"/>
                <a:ea typeface="Helvetica Neue Condensed" charset="0"/>
                <a:cs typeface="Helvetica Neue Condensed" charset="0"/>
              </a:rPr>
              <a:t>Alice PERROTA</a:t>
            </a:r>
          </a:p>
        </p:txBody>
      </p:sp>
      <p:sp>
        <p:nvSpPr>
          <p:cNvPr id="134" name="ZoneTexte 9"/>
          <p:cNvSpPr txBox="1"/>
          <p:nvPr/>
        </p:nvSpPr>
        <p:spPr>
          <a:xfrm rot="1037713">
            <a:off x="2958629" y="1269394"/>
            <a:ext cx="4329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TITRE DU POSTE | 5 ANS D’EXPERIENCE</a:t>
            </a:r>
          </a:p>
        </p:txBody>
      </p:sp>
      <p:cxnSp>
        <p:nvCxnSpPr>
          <p:cNvPr id="136" name="Connecteur droit 135"/>
          <p:cNvCxnSpPr/>
          <p:nvPr/>
        </p:nvCxnSpPr>
        <p:spPr>
          <a:xfrm>
            <a:off x="2763189" y="832352"/>
            <a:ext cx="4720833" cy="149669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ZoneTexte 9"/>
          <p:cNvSpPr txBox="1"/>
          <p:nvPr/>
        </p:nvSpPr>
        <p:spPr>
          <a:xfrm rot="1051078">
            <a:off x="2766961" y="1613846"/>
            <a:ext cx="4704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139" name="TextBox 186"/>
          <p:cNvSpPr txBox="1"/>
          <p:nvPr/>
        </p:nvSpPr>
        <p:spPr>
          <a:xfrm rot="1046970">
            <a:off x="2694958" y="3239277"/>
            <a:ext cx="4717687" cy="859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POSTE • 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personnes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encadré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essayez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40" name="ZoneTexte 9"/>
          <p:cNvSpPr txBox="1"/>
          <p:nvPr/>
        </p:nvSpPr>
        <p:spPr>
          <a:xfrm rot="1060430">
            <a:off x="2964933" y="2785938"/>
            <a:ext cx="432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EXPERIENCE PROFESSIONNELLE</a:t>
            </a:r>
          </a:p>
        </p:txBody>
      </p:sp>
      <p:cxnSp>
        <p:nvCxnSpPr>
          <p:cNvPr id="141" name="Connecteur droit 140"/>
          <p:cNvCxnSpPr/>
          <p:nvPr/>
        </p:nvCxnSpPr>
        <p:spPr>
          <a:xfrm>
            <a:off x="2769493" y="2364284"/>
            <a:ext cx="4720833" cy="149669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TextBox 186"/>
          <p:cNvSpPr txBox="1"/>
          <p:nvPr/>
        </p:nvSpPr>
        <p:spPr>
          <a:xfrm rot="1046970">
            <a:off x="2707911" y="4306716"/>
            <a:ext cx="4717687" cy="859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POSTE • 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personnes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encadré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essayez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43" name="TextBox 186"/>
          <p:cNvSpPr txBox="1"/>
          <p:nvPr/>
        </p:nvSpPr>
        <p:spPr>
          <a:xfrm rot="1046970">
            <a:off x="2694958" y="5380532"/>
            <a:ext cx="4717687" cy="859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POSTE • 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personnes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encadré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essayez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44" name="TextBox 186"/>
          <p:cNvSpPr txBox="1"/>
          <p:nvPr/>
        </p:nvSpPr>
        <p:spPr>
          <a:xfrm rot="1046970">
            <a:off x="2745965" y="6541668"/>
            <a:ext cx="4717687" cy="859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POSTE • NOM DE LA COMPAGNIE</a:t>
            </a:r>
          </a:p>
          <a:p>
            <a:pPr>
              <a:lnSpc>
                <a:spcPct val="125000"/>
              </a:lnSpc>
            </a:pP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ici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fonctions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occupé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.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Décrivez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également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missions,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nombre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de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personnes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encadré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et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si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pouvez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essayez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d’inscrire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résultats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que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vous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avez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obtenus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,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n’hésitez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pas </a:t>
            </a:r>
            <a:r>
              <a:rPr lang="en-US" sz="1050" dirty="0" err="1">
                <a:solidFill>
                  <a:srgbClr val="1A2F46"/>
                </a:solidFill>
                <a:ea typeface="Times New Roman" charset="0"/>
                <a:cs typeface="Times New Roman" charset="0"/>
              </a:rPr>
              <a:t>à</a:t>
            </a:r>
            <a:r>
              <a:rPr lang="en-US" sz="1050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 les quantifier. </a:t>
            </a:r>
          </a:p>
        </p:txBody>
      </p:sp>
      <p:sp>
        <p:nvSpPr>
          <p:cNvPr id="145" name="TextBox 186"/>
          <p:cNvSpPr txBox="1"/>
          <p:nvPr/>
        </p:nvSpPr>
        <p:spPr>
          <a:xfrm rot="1046970">
            <a:off x="2689906" y="8347200"/>
            <a:ext cx="4717687" cy="61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050" b="1" i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2013-2014 </a:t>
            </a:r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• </a:t>
            </a:r>
            <a:r>
              <a:rPr lang="fr-FR" sz="1050" b="1" i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DIPLÔME </a:t>
            </a:r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• FORMATION</a:t>
            </a:r>
            <a:endParaRPr lang="fr-FR" sz="1050" b="1" i="0" dirty="0">
              <a:solidFill>
                <a:schemeClr val="tx1"/>
              </a:solidFill>
              <a:latin typeface="+mn-lt"/>
              <a:ea typeface="Calibri" charset="0"/>
              <a:cs typeface="Calibri" charset="0"/>
            </a:endParaRPr>
          </a:p>
          <a:p>
            <a:pPr defTabSz="685800">
              <a:defRPr/>
            </a:pPr>
            <a:r>
              <a:rPr lang="fr-FR" sz="1050" dirty="0"/>
              <a:t>Décrivez en une ligne les objectifs et les spécialités de cette formation. Inscrivez votre mention si vous en avez eu une.</a:t>
            </a:r>
          </a:p>
        </p:txBody>
      </p:sp>
      <p:sp>
        <p:nvSpPr>
          <p:cNvPr id="146" name="ZoneTexte 9"/>
          <p:cNvSpPr txBox="1"/>
          <p:nvPr/>
        </p:nvSpPr>
        <p:spPr>
          <a:xfrm rot="1037713">
            <a:off x="2942754" y="7852629"/>
            <a:ext cx="4329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solidFill>
                  <a:srgbClr val="1A2F46"/>
                </a:solidFill>
                <a:latin typeface="Calibri Light" charset="0"/>
                <a:ea typeface="Calibri Light" charset="0"/>
                <a:cs typeface="Calibri Light" charset="0"/>
              </a:rPr>
              <a:t>FORMATION</a:t>
            </a:r>
          </a:p>
        </p:txBody>
      </p:sp>
      <p:cxnSp>
        <p:nvCxnSpPr>
          <p:cNvPr id="147" name="Connecteur droit 146"/>
          <p:cNvCxnSpPr/>
          <p:nvPr/>
        </p:nvCxnSpPr>
        <p:spPr>
          <a:xfrm>
            <a:off x="2747314" y="7430975"/>
            <a:ext cx="4720833" cy="149669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extBox 186"/>
          <p:cNvSpPr txBox="1"/>
          <p:nvPr/>
        </p:nvSpPr>
        <p:spPr>
          <a:xfrm rot="1046970">
            <a:off x="2656904" y="9129286"/>
            <a:ext cx="4717687" cy="617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050" b="1" i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2013-2014 </a:t>
            </a:r>
            <a:r>
              <a:rPr lang="en-US" sz="1050" b="1" dirty="0">
                <a:solidFill>
                  <a:srgbClr val="1A2F46"/>
                </a:solidFill>
                <a:ea typeface="Times New Roman" charset="0"/>
                <a:cs typeface="Times New Roman" charset="0"/>
              </a:rPr>
              <a:t>• </a:t>
            </a:r>
            <a:r>
              <a:rPr lang="fr-FR" sz="1050" b="1" i="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</a:rPr>
              <a:t>DIPLÔME </a:t>
            </a:r>
            <a:r>
              <a:rPr lang="en-US" sz="1050" b="1">
                <a:solidFill>
                  <a:srgbClr val="1A2F46"/>
                </a:solidFill>
                <a:ea typeface="Times New Roman" charset="0"/>
                <a:cs typeface="Times New Roman" charset="0"/>
              </a:rPr>
              <a:t>• FORMATION</a:t>
            </a:r>
            <a:endParaRPr lang="fr-FR" sz="1050" b="1" i="0" dirty="0">
              <a:solidFill>
                <a:schemeClr val="tx1"/>
              </a:solidFill>
              <a:latin typeface="+mn-lt"/>
              <a:ea typeface="Calibri" charset="0"/>
              <a:cs typeface="Calibri" charset="0"/>
            </a:endParaRPr>
          </a:p>
          <a:p>
            <a:pPr defTabSz="685800">
              <a:defRPr/>
            </a:pPr>
            <a:r>
              <a:rPr lang="fr-FR" sz="1050" dirty="0"/>
              <a:t>Décrivez en une ligne les objectifs et les spécialités de cette formation. Inscrivez votre mention si vous en avez eu une.</a:t>
            </a:r>
          </a:p>
        </p:txBody>
      </p:sp>
      <p:sp>
        <p:nvSpPr>
          <p:cNvPr id="149" name="Triangle rectangle 148"/>
          <p:cNvSpPr/>
          <p:nvPr/>
        </p:nvSpPr>
        <p:spPr>
          <a:xfrm>
            <a:off x="2696171" y="9274753"/>
            <a:ext cx="4749797" cy="1406522"/>
          </a:xfrm>
          <a:prstGeom prst="rtTriangle">
            <a:avLst/>
          </a:prstGeom>
          <a:solidFill>
            <a:srgbClr val="FFCCCB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264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018866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650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 Neue Condensed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2017-10-30T13:41:43Z</dcterms:created>
  <dcterms:modified xsi:type="dcterms:W3CDTF">2022-08-02T12:38:39Z</dcterms:modified>
</cp:coreProperties>
</file>