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9023"/>
    <a:srgbClr val="082741"/>
    <a:srgbClr val="0D74A7"/>
    <a:srgbClr val="F1F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77" d="100"/>
          <a:sy n="77" d="100"/>
        </p:scale>
        <p:origin x="356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CE0AFA6-510A-2E45-9787-CCDF86F83089}"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E0AFA6-510A-2E45-9787-CCDF86F83089}"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E0AFA6-510A-2E45-9787-CCDF86F83089}"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E0AFA6-510A-2E45-9787-CCDF86F83089}"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CE0AFA6-510A-2E45-9787-CCDF86F83089}"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CE0AFA6-510A-2E45-9787-CCDF86F83089}"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CE0AFA6-510A-2E45-9787-CCDF86F83089}"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CE0AFA6-510A-2E45-9787-CCDF86F83089}"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0AFA6-510A-2E45-9787-CCDF86F83089}"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CE0AFA6-510A-2E45-9787-CCDF86F83089}"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CE0AFA6-510A-2E45-9787-CCDF86F83089}"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41B6FE5-CE5A-A245-B176-B1236FA8368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CE0AFA6-510A-2E45-9787-CCDF86F83089}"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41B6FE5-CE5A-A245-B176-B1236FA83683}" type="slidenum">
              <a:rPr lang="fr-FR" smtClean="0"/>
              <a:t>‹N°›</a:t>
            </a:fld>
            <a:endParaRPr lang="fr-FR"/>
          </a:p>
        </p:txBody>
      </p:sp>
    </p:spTree>
    <p:extLst>
      <p:ext uri="{BB962C8B-B14F-4D97-AF65-F5344CB8AC3E}">
        <p14:creationId xmlns:p14="http://schemas.microsoft.com/office/powerpoint/2010/main" val="292956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563402" y="1563400"/>
            <a:ext cx="10691816" cy="7565013"/>
          </a:xfrm>
          <a:prstGeom prst="rect">
            <a:avLst/>
          </a:prstGeom>
        </p:spPr>
      </p:pic>
      <p:sp>
        <p:nvSpPr>
          <p:cNvPr id="5" name="Rectangle 4"/>
          <p:cNvSpPr/>
          <p:nvPr/>
        </p:nvSpPr>
        <p:spPr>
          <a:xfrm>
            <a:off x="480767" y="414779"/>
            <a:ext cx="6645897" cy="1640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r="33173" b="23631"/>
          <a:stretch/>
        </p:blipFill>
        <p:spPr>
          <a:xfrm>
            <a:off x="3063749" y="74172"/>
            <a:ext cx="1701463" cy="1712567"/>
          </a:xfrm>
          <a:prstGeom prst="ellipse">
            <a:avLst/>
          </a:prstGeom>
        </p:spPr>
      </p:pic>
      <p:sp>
        <p:nvSpPr>
          <p:cNvPr id="8" name="TextBox 5"/>
          <p:cNvSpPr txBox="1"/>
          <p:nvPr/>
        </p:nvSpPr>
        <p:spPr>
          <a:xfrm>
            <a:off x="616885" y="860936"/>
            <a:ext cx="2446864" cy="861774"/>
          </a:xfrm>
          <a:prstGeom prst="rect">
            <a:avLst/>
          </a:prstGeom>
          <a:noFill/>
        </p:spPr>
        <p:txBody>
          <a:bodyPr wrap="square" rtlCol="0">
            <a:spAutoFit/>
          </a:bodyPr>
          <a:lstStyle/>
          <a:p>
            <a:pPr defTabSz="685800">
              <a:defRPr/>
            </a:pPr>
            <a:r>
              <a:rPr lang="fr-FR" sz="1000" dirty="0"/>
              <a:t>Décrivez en quelques lignes vos compétences clés pour le poste et vos objectifs de carrière. Vous pouvez les mettre en forme à l’aide de puces ou les laisser sous forme de texte plein.  </a:t>
            </a:r>
          </a:p>
        </p:txBody>
      </p:sp>
      <p:sp>
        <p:nvSpPr>
          <p:cNvPr id="9" name="TextBox 17"/>
          <p:cNvSpPr txBox="1"/>
          <p:nvPr/>
        </p:nvSpPr>
        <p:spPr>
          <a:xfrm>
            <a:off x="5042843" y="904024"/>
            <a:ext cx="1958879" cy="882715"/>
          </a:xfrm>
          <a:prstGeom prst="rect">
            <a:avLst/>
          </a:prstGeom>
          <a:noFill/>
        </p:spPr>
        <p:txBody>
          <a:bodyPr wrap="square" rtlCol="0">
            <a:spAutoFit/>
          </a:bodyPr>
          <a:lstStyle/>
          <a:p>
            <a:pPr marL="171450" indent="-171450">
              <a:buFontTx/>
              <a:buChar char="-"/>
            </a:pPr>
            <a:r>
              <a:rPr lang="fr-FR" sz="1000" dirty="0">
                <a:ea typeface="Times New Roman" charset="0"/>
                <a:cs typeface="Times New Roman" charset="0"/>
              </a:rPr>
              <a:t>TEL : +33 6 0102304</a:t>
            </a:r>
          </a:p>
          <a:p>
            <a:pPr marL="171450" indent="-171450">
              <a:buFontTx/>
              <a:buChar char="-"/>
            </a:pPr>
            <a:r>
              <a:rPr lang="fr-FR" sz="1000" dirty="0">
                <a:ea typeface="Times New Roman" charset="0"/>
                <a:cs typeface="Times New Roman" charset="0"/>
              </a:rPr>
              <a:t>MOB : +33 102030405</a:t>
            </a:r>
          </a:p>
          <a:p>
            <a:pPr marL="171450" indent="-171450">
              <a:buFontTx/>
              <a:buChar char="-"/>
            </a:pPr>
            <a:r>
              <a:rPr lang="fr-FR" sz="1000" dirty="0">
                <a:ea typeface="Times New Roman" charset="0"/>
                <a:cs typeface="Times New Roman" charset="0"/>
              </a:rPr>
              <a:t>EMAIL : mail@mail.com</a:t>
            </a:r>
          </a:p>
          <a:p>
            <a:pPr marL="171450" indent="-171450">
              <a:buFontTx/>
              <a:buChar char="-"/>
            </a:pPr>
            <a:r>
              <a:rPr lang="fr-FR" sz="1000" dirty="0">
                <a:ea typeface="Times New Roman" charset="0"/>
                <a:cs typeface="Times New Roman" charset="0"/>
              </a:rPr>
              <a:t>ADDRESSE : 17 rue de la Réussite 75012 PARIS</a:t>
            </a:r>
          </a:p>
        </p:txBody>
      </p:sp>
      <p:sp>
        <p:nvSpPr>
          <p:cNvPr id="10" name="TextBox 13"/>
          <p:cNvSpPr txBox="1"/>
          <p:nvPr/>
        </p:nvSpPr>
        <p:spPr>
          <a:xfrm>
            <a:off x="5434615" y="539106"/>
            <a:ext cx="1450583" cy="307777"/>
          </a:xfrm>
          <a:prstGeom prst="rect">
            <a:avLst/>
          </a:prstGeom>
          <a:noFill/>
        </p:spPr>
        <p:txBody>
          <a:bodyPr wrap="square" rtlCol="0">
            <a:spAutoFit/>
          </a:bodyPr>
          <a:lstStyle/>
          <a:p>
            <a:r>
              <a:rPr lang="en-GB" sz="1400" b="1" dirty="0">
                <a:ea typeface="Times New Roman" charset="0"/>
                <a:cs typeface="Times New Roman" charset="0"/>
              </a:rPr>
              <a:t>CONTACT</a:t>
            </a:r>
          </a:p>
        </p:txBody>
      </p:sp>
      <p:sp>
        <p:nvSpPr>
          <p:cNvPr id="12" name="TextBox 13"/>
          <p:cNvSpPr txBox="1"/>
          <p:nvPr/>
        </p:nvSpPr>
        <p:spPr>
          <a:xfrm>
            <a:off x="1122758" y="553159"/>
            <a:ext cx="1450583" cy="307777"/>
          </a:xfrm>
          <a:prstGeom prst="rect">
            <a:avLst/>
          </a:prstGeom>
          <a:noFill/>
        </p:spPr>
        <p:txBody>
          <a:bodyPr wrap="square" rtlCol="0">
            <a:spAutoFit/>
          </a:bodyPr>
          <a:lstStyle/>
          <a:p>
            <a:r>
              <a:rPr lang="en-GB" sz="1400" b="1" dirty="0">
                <a:ea typeface="Times New Roman" charset="0"/>
                <a:cs typeface="Times New Roman" charset="0"/>
              </a:rPr>
              <a:t>PROFIL</a:t>
            </a:r>
          </a:p>
        </p:txBody>
      </p:sp>
      <p:sp>
        <p:nvSpPr>
          <p:cNvPr id="13" name="Rectangle 12"/>
          <p:cNvSpPr/>
          <p:nvPr/>
        </p:nvSpPr>
        <p:spPr>
          <a:xfrm>
            <a:off x="480767" y="2106746"/>
            <a:ext cx="6645897" cy="432019"/>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4" name="ZoneTexte 13"/>
          <p:cNvSpPr txBox="1"/>
          <p:nvPr/>
        </p:nvSpPr>
        <p:spPr>
          <a:xfrm>
            <a:off x="616885" y="2144675"/>
            <a:ext cx="6384837" cy="400110"/>
          </a:xfrm>
          <a:prstGeom prst="rect">
            <a:avLst/>
          </a:prstGeom>
          <a:noFill/>
        </p:spPr>
        <p:txBody>
          <a:bodyPr wrap="square" rtlCol="0">
            <a:spAutoFit/>
          </a:bodyPr>
          <a:lstStyle/>
          <a:p>
            <a:pPr algn="ctr"/>
            <a:r>
              <a:rPr lang="fr-FR" sz="2000" dirty="0">
                <a:solidFill>
                  <a:schemeClr val="tx1">
                    <a:lumMod val="65000"/>
                    <a:lumOff val="35000"/>
                  </a:schemeClr>
                </a:solidFill>
              </a:rPr>
              <a:t>Virginie CHAMULEAU / Titre du poste recherché</a:t>
            </a:r>
          </a:p>
        </p:txBody>
      </p:sp>
      <p:sp>
        <p:nvSpPr>
          <p:cNvPr id="15" name="Rectangle 14"/>
          <p:cNvSpPr/>
          <p:nvPr/>
        </p:nvSpPr>
        <p:spPr>
          <a:xfrm>
            <a:off x="480767" y="2586121"/>
            <a:ext cx="3714161" cy="5322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6" name="TextBox 12"/>
          <p:cNvSpPr txBox="1"/>
          <p:nvPr/>
        </p:nvSpPr>
        <p:spPr>
          <a:xfrm>
            <a:off x="616885" y="3240279"/>
            <a:ext cx="3345090" cy="4516621"/>
          </a:xfrm>
          <a:prstGeom prst="rect">
            <a:avLst/>
          </a:prstGeom>
          <a:noFill/>
        </p:spPr>
        <p:txBody>
          <a:bodyPr wrap="square" rtlCol="0">
            <a:spAutoFit/>
          </a:bodyPr>
          <a:lstStyle/>
          <a:p>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Titre de </a:t>
            </a:r>
            <a:r>
              <a:rPr lang="en-GB" sz="1000" b="1" dirty="0" err="1">
                <a:solidFill>
                  <a:schemeClr val="tx1">
                    <a:lumMod val="85000"/>
                    <a:lumOff val="15000"/>
                  </a:schemeClr>
                </a:solidFill>
                <a:ea typeface="Times New Roman" charset="0"/>
                <a:cs typeface="Times New Roman" charset="0"/>
              </a:rPr>
              <a:t>l’emploi</a:t>
            </a:r>
            <a:r>
              <a:rPr lang="en-GB" sz="1000" b="1" dirty="0">
                <a:solidFill>
                  <a:schemeClr val="tx1">
                    <a:lumMod val="85000"/>
                    <a:lumOff val="15000"/>
                  </a:schemeClr>
                </a:solidFill>
                <a:ea typeface="Times New Roman" charset="0"/>
                <a:cs typeface="Times New Roman" charset="0"/>
              </a:rPr>
              <a:t> </a:t>
            </a:r>
            <a:r>
              <a:rPr lang="en-GB" sz="1000" b="1" dirty="0" err="1">
                <a:solidFill>
                  <a:schemeClr val="tx1">
                    <a:lumMod val="85000"/>
                    <a:lumOff val="15000"/>
                  </a:schemeClr>
                </a:solidFill>
                <a:ea typeface="Times New Roman" charset="0"/>
                <a:cs typeface="Times New Roman" charset="0"/>
              </a:rPr>
              <a:t>occupé</a:t>
            </a:r>
            <a:endParaRPr lang="en-GB" sz="1000" b="1" dirty="0">
              <a:solidFill>
                <a:schemeClr val="tx1">
                  <a:lumMod val="85000"/>
                  <a:lumOff val="15000"/>
                </a:schemeClr>
              </a:solidFill>
              <a:ea typeface="Times New Roman" charset="0"/>
              <a:cs typeface="Times New Roman" charset="0"/>
            </a:endParaRPr>
          </a:p>
          <a:p>
            <a:pPr>
              <a:spcBef>
                <a:spcPts val="300"/>
              </a:spcBef>
            </a:pPr>
            <a:r>
              <a:rPr lang="fr-FR" sz="1000" dirty="0">
                <a:solidFill>
                  <a:schemeClr val="tx1">
                    <a:lumMod val="85000"/>
                    <a:lumOff val="15000"/>
                  </a:schemeClr>
                </a:solidFill>
                <a:ea typeface="Times New Roman" charset="0"/>
                <a:cs typeface="Times New Roman" charset="0"/>
              </a:rPr>
              <a:t>Décrivez ici les fonctions que vous avez occupées. Décrivez également vos missions, le nombre de personnes que vous avez encadré et si vous le pouvez essayez, d’inscrire les résultats que vous avez obtenus, n’hésitez pas à les quantifier. </a:t>
            </a:r>
          </a:p>
          <a:p>
            <a:pPr>
              <a:spcBef>
                <a:spcPts val="300"/>
              </a:spcBef>
            </a:pPr>
            <a:endParaRPr lang="fr-FR" sz="1000" dirty="0">
              <a:solidFill>
                <a:schemeClr val="tx1">
                  <a:lumMod val="85000"/>
                  <a:lumOff val="15000"/>
                </a:schemeClr>
              </a:solidFill>
              <a:ea typeface="Times New Roman" charset="0"/>
              <a:cs typeface="Times New Roman" charset="0"/>
            </a:endParaRPr>
          </a:p>
          <a:p>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Titre de </a:t>
            </a:r>
            <a:r>
              <a:rPr lang="en-GB" sz="1000" b="1" dirty="0" err="1">
                <a:solidFill>
                  <a:schemeClr val="tx1">
                    <a:lumMod val="85000"/>
                    <a:lumOff val="15000"/>
                  </a:schemeClr>
                </a:solidFill>
                <a:ea typeface="Times New Roman" charset="0"/>
                <a:cs typeface="Times New Roman" charset="0"/>
              </a:rPr>
              <a:t>l’emploi</a:t>
            </a:r>
            <a:r>
              <a:rPr lang="en-GB" sz="1000" b="1" dirty="0">
                <a:solidFill>
                  <a:schemeClr val="tx1">
                    <a:lumMod val="85000"/>
                    <a:lumOff val="15000"/>
                  </a:schemeClr>
                </a:solidFill>
                <a:ea typeface="Times New Roman" charset="0"/>
                <a:cs typeface="Times New Roman" charset="0"/>
              </a:rPr>
              <a:t> </a:t>
            </a:r>
            <a:r>
              <a:rPr lang="en-GB" sz="1000" b="1" dirty="0" err="1">
                <a:solidFill>
                  <a:schemeClr val="tx1">
                    <a:lumMod val="85000"/>
                    <a:lumOff val="15000"/>
                  </a:schemeClr>
                </a:solidFill>
                <a:ea typeface="Times New Roman" charset="0"/>
                <a:cs typeface="Times New Roman" charset="0"/>
              </a:rPr>
              <a:t>occupé</a:t>
            </a:r>
            <a:endParaRPr lang="en-GB" sz="1000" b="1" dirty="0">
              <a:solidFill>
                <a:schemeClr val="tx1">
                  <a:lumMod val="85000"/>
                  <a:lumOff val="15000"/>
                </a:schemeClr>
              </a:solidFill>
              <a:ea typeface="Times New Roman" charset="0"/>
              <a:cs typeface="Times New Roman" charset="0"/>
            </a:endParaRPr>
          </a:p>
          <a:p>
            <a:pPr>
              <a:spcBef>
                <a:spcPts val="300"/>
              </a:spcBef>
            </a:pPr>
            <a:r>
              <a:rPr lang="fr-FR" sz="1000" dirty="0">
                <a:solidFill>
                  <a:schemeClr val="tx1">
                    <a:lumMod val="85000"/>
                    <a:lumOff val="15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en-GB" sz="1000" dirty="0">
              <a:solidFill>
                <a:schemeClr val="tx1">
                  <a:lumMod val="85000"/>
                  <a:lumOff val="15000"/>
                </a:schemeClr>
              </a:solidFill>
              <a:ea typeface="Times New Roman" charset="0"/>
              <a:cs typeface="Times New Roman" charset="0"/>
            </a:endParaRPr>
          </a:p>
          <a:p>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Titre de </a:t>
            </a:r>
            <a:r>
              <a:rPr lang="en-GB" sz="1000" b="1" dirty="0" err="1">
                <a:solidFill>
                  <a:schemeClr val="tx1">
                    <a:lumMod val="85000"/>
                    <a:lumOff val="15000"/>
                  </a:schemeClr>
                </a:solidFill>
                <a:ea typeface="Times New Roman" charset="0"/>
                <a:cs typeface="Times New Roman" charset="0"/>
              </a:rPr>
              <a:t>l’emploi</a:t>
            </a:r>
            <a:r>
              <a:rPr lang="en-GB" sz="1000" b="1" dirty="0">
                <a:solidFill>
                  <a:schemeClr val="tx1">
                    <a:lumMod val="85000"/>
                    <a:lumOff val="15000"/>
                  </a:schemeClr>
                </a:solidFill>
                <a:ea typeface="Times New Roman" charset="0"/>
                <a:cs typeface="Times New Roman" charset="0"/>
              </a:rPr>
              <a:t> </a:t>
            </a:r>
            <a:r>
              <a:rPr lang="en-GB" sz="1000" b="1" dirty="0" err="1">
                <a:solidFill>
                  <a:schemeClr val="tx1">
                    <a:lumMod val="85000"/>
                    <a:lumOff val="15000"/>
                  </a:schemeClr>
                </a:solidFill>
                <a:ea typeface="Times New Roman" charset="0"/>
                <a:cs typeface="Times New Roman" charset="0"/>
              </a:rPr>
              <a:t>occupé</a:t>
            </a:r>
            <a:endParaRPr lang="en-GB" sz="1000" b="1" dirty="0">
              <a:solidFill>
                <a:schemeClr val="tx1">
                  <a:lumMod val="85000"/>
                  <a:lumOff val="15000"/>
                </a:schemeClr>
              </a:solidFill>
              <a:ea typeface="Times New Roman" charset="0"/>
              <a:cs typeface="Times New Roman" charset="0"/>
            </a:endParaRPr>
          </a:p>
          <a:p>
            <a:pPr>
              <a:spcBef>
                <a:spcPts val="300"/>
              </a:spcBef>
            </a:pPr>
            <a:r>
              <a:rPr lang="fr-FR" sz="1000" dirty="0">
                <a:solidFill>
                  <a:schemeClr val="tx1">
                    <a:lumMod val="85000"/>
                    <a:lumOff val="15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 </a:t>
            </a:r>
          </a:p>
          <a:p>
            <a:pPr>
              <a:spcBef>
                <a:spcPts val="300"/>
              </a:spcBef>
            </a:pPr>
            <a:endParaRPr lang="fr-FR" sz="1000" dirty="0">
              <a:solidFill>
                <a:schemeClr val="tx1">
                  <a:lumMod val="85000"/>
                  <a:lumOff val="15000"/>
                </a:schemeClr>
              </a:solidFill>
              <a:ea typeface="Times New Roman" charset="0"/>
              <a:cs typeface="Times New Roman" charset="0"/>
            </a:endParaRPr>
          </a:p>
          <a:p>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Titre de </a:t>
            </a:r>
            <a:r>
              <a:rPr lang="en-GB" sz="1000" b="1" dirty="0" err="1">
                <a:solidFill>
                  <a:schemeClr val="tx1">
                    <a:lumMod val="85000"/>
                    <a:lumOff val="15000"/>
                  </a:schemeClr>
                </a:solidFill>
                <a:ea typeface="Times New Roman" charset="0"/>
                <a:cs typeface="Times New Roman" charset="0"/>
              </a:rPr>
              <a:t>l’emploi</a:t>
            </a:r>
            <a:r>
              <a:rPr lang="en-GB" sz="1000" b="1" dirty="0">
                <a:solidFill>
                  <a:schemeClr val="tx1">
                    <a:lumMod val="85000"/>
                    <a:lumOff val="15000"/>
                  </a:schemeClr>
                </a:solidFill>
                <a:ea typeface="Times New Roman" charset="0"/>
                <a:cs typeface="Times New Roman" charset="0"/>
              </a:rPr>
              <a:t> </a:t>
            </a:r>
            <a:r>
              <a:rPr lang="en-GB" sz="1000" b="1" dirty="0" err="1">
                <a:solidFill>
                  <a:schemeClr val="tx1">
                    <a:lumMod val="85000"/>
                    <a:lumOff val="15000"/>
                  </a:schemeClr>
                </a:solidFill>
                <a:ea typeface="Times New Roman" charset="0"/>
                <a:cs typeface="Times New Roman" charset="0"/>
              </a:rPr>
              <a:t>occupé</a:t>
            </a:r>
            <a:endParaRPr lang="en-GB" sz="1000" b="1" dirty="0">
              <a:solidFill>
                <a:schemeClr val="tx1">
                  <a:lumMod val="85000"/>
                  <a:lumOff val="15000"/>
                </a:schemeClr>
              </a:solidFill>
              <a:ea typeface="Times New Roman" charset="0"/>
              <a:cs typeface="Times New Roman" charset="0"/>
            </a:endParaRPr>
          </a:p>
          <a:p>
            <a:pPr>
              <a:spcBef>
                <a:spcPts val="300"/>
              </a:spcBef>
            </a:pPr>
            <a:r>
              <a:rPr lang="fr-FR" sz="1000" dirty="0">
                <a:solidFill>
                  <a:schemeClr val="tx1">
                    <a:lumMod val="85000"/>
                    <a:lumOff val="15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endParaRPr lang="en-GB" sz="1000" dirty="0">
              <a:solidFill>
                <a:schemeClr val="tx1">
                  <a:lumMod val="85000"/>
                  <a:lumOff val="15000"/>
                </a:schemeClr>
              </a:solidFill>
              <a:ea typeface="Times New Roman" charset="0"/>
              <a:cs typeface="Times New Roman" charset="0"/>
            </a:endParaRPr>
          </a:p>
        </p:txBody>
      </p:sp>
      <p:sp>
        <p:nvSpPr>
          <p:cNvPr id="17" name="TextBox 13"/>
          <p:cNvSpPr txBox="1"/>
          <p:nvPr/>
        </p:nvSpPr>
        <p:spPr>
          <a:xfrm>
            <a:off x="616884" y="2785973"/>
            <a:ext cx="3503754" cy="307777"/>
          </a:xfrm>
          <a:prstGeom prst="rect">
            <a:avLst/>
          </a:prstGeom>
          <a:noFill/>
        </p:spPr>
        <p:txBody>
          <a:bodyPr wrap="square" rtlCol="0">
            <a:spAutoFit/>
          </a:bodyPr>
          <a:lstStyle/>
          <a:p>
            <a:r>
              <a:rPr lang="en-GB" sz="1400" b="1" dirty="0">
                <a:ea typeface="Times New Roman" charset="0"/>
                <a:cs typeface="Times New Roman" charset="0"/>
              </a:rPr>
              <a:t>EXPÉRIENCE PROFESSIONNELLE</a:t>
            </a:r>
          </a:p>
        </p:txBody>
      </p:sp>
      <p:sp>
        <p:nvSpPr>
          <p:cNvPr id="18" name="Rectangle 17"/>
          <p:cNvSpPr/>
          <p:nvPr/>
        </p:nvSpPr>
        <p:spPr>
          <a:xfrm>
            <a:off x="4260521" y="2586121"/>
            <a:ext cx="2866143" cy="2136708"/>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37" name="Rectangle 36"/>
          <p:cNvSpPr/>
          <p:nvPr/>
        </p:nvSpPr>
        <p:spPr>
          <a:xfrm>
            <a:off x="4534909" y="3424553"/>
            <a:ext cx="353539" cy="1124881"/>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4909958" y="3551555"/>
            <a:ext cx="353539" cy="99787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Rectangle 38"/>
          <p:cNvSpPr/>
          <p:nvPr/>
        </p:nvSpPr>
        <p:spPr>
          <a:xfrm>
            <a:off x="5280590" y="3315693"/>
            <a:ext cx="353539" cy="1233741"/>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Rectangle 39"/>
          <p:cNvSpPr/>
          <p:nvPr/>
        </p:nvSpPr>
        <p:spPr>
          <a:xfrm>
            <a:off x="5789094" y="3597352"/>
            <a:ext cx="110638" cy="108859"/>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Rectangle 40"/>
          <p:cNvSpPr/>
          <p:nvPr/>
        </p:nvSpPr>
        <p:spPr>
          <a:xfrm>
            <a:off x="5789094" y="3858611"/>
            <a:ext cx="110638" cy="10885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Rectangle 41"/>
          <p:cNvSpPr/>
          <p:nvPr/>
        </p:nvSpPr>
        <p:spPr>
          <a:xfrm>
            <a:off x="5789308" y="4119870"/>
            <a:ext cx="110638" cy="10885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ZoneTexte 42"/>
          <p:cNvSpPr txBox="1"/>
          <p:nvPr/>
        </p:nvSpPr>
        <p:spPr>
          <a:xfrm>
            <a:off x="5989907" y="3504209"/>
            <a:ext cx="689612" cy="246221"/>
          </a:xfrm>
          <a:prstGeom prst="rect">
            <a:avLst/>
          </a:prstGeom>
          <a:noFill/>
        </p:spPr>
        <p:txBody>
          <a:bodyPr wrap="none" rtlCol="0">
            <a:spAutoFit/>
          </a:bodyPr>
          <a:lstStyle/>
          <a:p>
            <a:r>
              <a:rPr lang="fr-FR" sz="1000" dirty="0"/>
              <a:t>Créativité</a:t>
            </a:r>
          </a:p>
        </p:txBody>
      </p:sp>
      <p:sp>
        <p:nvSpPr>
          <p:cNvPr id="44" name="ZoneTexte 43"/>
          <p:cNvSpPr txBox="1"/>
          <p:nvPr/>
        </p:nvSpPr>
        <p:spPr>
          <a:xfrm>
            <a:off x="5989907" y="3763329"/>
            <a:ext cx="1011815" cy="246221"/>
          </a:xfrm>
          <a:prstGeom prst="rect">
            <a:avLst/>
          </a:prstGeom>
          <a:noFill/>
        </p:spPr>
        <p:txBody>
          <a:bodyPr wrap="none" rtlCol="0">
            <a:spAutoFit/>
          </a:bodyPr>
          <a:lstStyle/>
          <a:p>
            <a:r>
              <a:rPr lang="fr-FR" sz="1000" dirty="0"/>
              <a:t>Communication</a:t>
            </a:r>
          </a:p>
        </p:txBody>
      </p:sp>
      <p:sp>
        <p:nvSpPr>
          <p:cNvPr id="45" name="ZoneTexte 44"/>
          <p:cNvSpPr txBox="1"/>
          <p:nvPr/>
        </p:nvSpPr>
        <p:spPr>
          <a:xfrm>
            <a:off x="5984372" y="4023134"/>
            <a:ext cx="569387" cy="246221"/>
          </a:xfrm>
          <a:prstGeom prst="rect">
            <a:avLst/>
          </a:prstGeom>
          <a:noFill/>
        </p:spPr>
        <p:txBody>
          <a:bodyPr wrap="none" rtlCol="0">
            <a:spAutoFit/>
          </a:bodyPr>
          <a:lstStyle/>
          <a:p>
            <a:r>
              <a:rPr lang="fr-FR" sz="1000" dirty="0"/>
              <a:t>Sérieux</a:t>
            </a:r>
          </a:p>
        </p:txBody>
      </p:sp>
      <p:sp>
        <p:nvSpPr>
          <p:cNvPr id="46" name="TextBox 13"/>
          <p:cNvSpPr txBox="1"/>
          <p:nvPr/>
        </p:nvSpPr>
        <p:spPr>
          <a:xfrm>
            <a:off x="4408030" y="2797019"/>
            <a:ext cx="2593692" cy="307777"/>
          </a:xfrm>
          <a:prstGeom prst="rect">
            <a:avLst/>
          </a:prstGeom>
          <a:noFill/>
        </p:spPr>
        <p:txBody>
          <a:bodyPr wrap="square" rtlCol="0">
            <a:spAutoFit/>
          </a:bodyPr>
          <a:lstStyle/>
          <a:p>
            <a:r>
              <a:rPr lang="en-GB" sz="1400" b="1" dirty="0">
                <a:ea typeface="Times New Roman" charset="0"/>
                <a:cs typeface="Times New Roman" charset="0"/>
              </a:rPr>
              <a:t>PERSONNALITÉ</a:t>
            </a:r>
          </a:p>
        </p:txBody>
      </p:sp>
      <p:sp>
        <p:nvSpPr>
          <p:cNvPr id="47" name="Rectangle 46"/>
          <p:cNvSpPr/>
          <p:nvPr/>
        </p:nvSpPr>
        <p:spPr>
          <a:xfrm>
            <a:off x="4260521" y="4779970"/>
            <a:ext cx="2866143" cy="2136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48" name="TextBox 122"/>
          <p:cNvSpPr txBox="1"/>
          <p:nvPr/>
        </p:nvSpPr>
        <p:spPr>
          <a:xfrm>
            <a:off x="4640688" y="5455603"/>
            <a:ext cx="2001211" cy="166071"/>
          </a:xfrm>
          <a:prstGeom prst="rect">
            <a:avLst/>
          </a:prstGeom>
          <a:noFill/>
        </p:spPr>
        <p:txBody>
          <a:bodyPr wrap="square" lIns="0" tIns="0" rIns="0" bIns="0" rtlCol="0">
            <a:spAutoFit/>
          </a:bodyPr>
          <a:lstStyle/>
          <a:p>
            <a:r>
              <a:rPr lang="en-US" sz="1079" dirty="0" err="1">
                <a:solidFill>
                  <a:schemeClr val="tx1">
                    <a:lumMod val="75000"/>
                    <a:lumOff val="25000"/>
                  </a:schemeClr>
                </a:solidFill>
                <a:latin typeface="+mj-lt"/>
                <a:ea typeface="Arial" charset="0"/>
                <a:cs typeface="Arial" charset="0"/>
              </a:rPr>
              <a:t>Anglais</a:t>
            </a:r>
            <a:endParaRPr lang="en-US" sz="1079" dirty="0">
              <a:solidFill>
                <a:schemeClr val="tx1">
                  <a:lumMod val="75000"/>
                  <a:lumOff val="25000"/>
                </a:schemeClr>
              </a:solidFill>
              <a:latin typeface="+mj-lt"/>
              <a:ea typeface="Arial" charset="0"/>
              <a:cs typeface="Arial" charset="0"/>
            </a:endParaRPr>
          </a:p>
        </p:txBody>
      </p:sp>
      <p:sp>
        <p:nvSpPr>
          <p:cNvPr id="49" name="TextBox 125"/>
          <p:cNvSpPr txBox="1"/>
          <p:nvPr/>
        </p:nvSpPr>
        <p:spPr>
          <a:xfrm>
            <a:off x="4640688" y="5879705"/>
            <a:ext cx="1956522" cy="166071"/>
          </a:xfrm>
          <a:prstGeom prst="rect">
            <a:avLst/>
          </a:prstGeom>
          <a:noFill/>
        </p:spPr>
        <p:txBody>
          <a:bodyPr wrap="square" lIns="0" tIns="0" rIns="0" bIns="0" rtlCol="0">
            <a:spAutoFit/>
          </a:bodyPr>
          <a:lstStyle/>
          <a:p>
            <a:r>
              <a:rPr lang="fr-FR" sz="1079" dirty="0">
                <a:solidFill>
                  <a:schemeClr val="tx1">
                    <a:lumMod val="75000"/>
                    <a:lumOff val="25000"/>
                  </a:schemeClr>
                </a:solidFill>
                <a:latin typeface="+mj-lt"/>
                <a:ea typeface="Arial" charset="0"/>
                <a:cs typeface="Arial" charset="0"/>
              </a:rPr>
              <a:t>Allemand</a:t>
            </a:r>
            <a:endParaRPr lang="en-US" sz="1079" dirty="0">
              <a:solidFill>
                <a:schemeClr val="tx1">
                  <a:lumMod val="75000"/>
                  <a:lumOff val="25000"/>
                </a:schemeClr>
              </a:solidFill>
              <a:latin typeface="+mj-lt"/>
              <a:ea typeface="Arial" charset="0"/>
              <a:cs typeface="Arial" charset="0"/>
            </a:endParaRPr>
          </a:p>
        </p:txBody>
      </p:sp>
      <p:sp>
        <p:nvSpPr>
          <p:cNvPr id="50" name="TextBox 128"/>
          <p:cNvSpPr txBox="1"/>
          <p:nvPr/>
        </p:nvSpPr>
        <p:spPr>
          <a:xfrm>
            <a:off x="4640688" y="6294172"/>
            <a:ext cx="2042462" cy="166071"/>
          </a:xfrm>
          <a:prstGeom prst="rect">
            <a:avLst/>
          </a:prstGeom>
          <a:noFill/>
        </p:spPr>
        <p:txBody>
          <a:bodyPr wrap="square" lIns="0" tIns="0" rIns="0" bIns="0" rtlCol="0">
            <a:spAutoFit/>
          </a:bodyPr>
          <a:lstStyle/>
          <a:p>
            <a:r>
              <a:rPr lang="en-US" sz="1079" dirty="0" err="1">
                <a:solidFill>
                  <a:schemeClr val="tx1">
                    <a:lumMod val="75000"/>
                    <a:lumOff val="25000"/>
                  </a:schemeClr>
                </a:solidFill>
                <a:latin typeface="+mj-lt"/>
                <a:ea typeface="Arial" charset="0"/>
                <a:cs typeface="Arial" charset="0"/>
              </a:rPr>
              <a:t>Italien</a:t>
            </a:r>
            <a:endParaRPr lang="en-US" sz="1079" dirty="0">
              <a:solidFill>
                <a:schemeClr val="tx1">
                  <a:lumMod val="75000"/>
                  <a:lumOff val="25000"/>
                </a:schemeClr>
              </a:solidFill>
              <a:latin typeface="+mj-lt"/>
              <a:ea typeface="Arial" charset="0"/>
              <a:cs typeface="Arial" charset="0"/>
            </a:endParaRPr>
          </a:p>
        </p:txBody>
      </p:sp>
      <p:sp>
        <p:nvSpPr>
          <p:cNvPr id="51" name="Oval 97"/>
          <p:cNvSpPr/>
          <p:nvPr/>
        </p:nvSpPr>
        <p:spPr>
          <a:xfrm>
            <a:off x="4640561" y="568830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2" name="Oval 97"/>
          <p:cNvSpPr/>
          <p:nvPr/>
        </p:nvSpPr>
        <p:spPr>
          <a:xfrm>
            <a:off x="4791090" y="568830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3" name="Oval 97"/>
          <p:cNvSpPr/>
          <p:nvPr/>
        </p:nvSpPr>
        <p:spPr>
          <a:xfrm>
            <a:off x="4941619" y="568745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4" name="Oval 97"/>
          <p:cNvSpPr/>
          <p:nvPr/>
        </p:nvSpPr>
        <p:spPr>
          <a:xfrm>
            <a:off x="5092148" y="568830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5" name="Oval 97"/>
          <p:cNvSpPr/>
          <p:nvPr/>
        </p:nvSpPr>
        <p:spPr>
          <a:xfrm>
            <a:off x="5242677" y="568830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6" name="Oval 97"/>
          <p:cNvSpPr/>
          <p:nvPr/>
        </p:nvSpPr>
        <p:spPr>
          <a:xfrm>
            <a:off x="5393206" y="5687455"/>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7" name="Oval 97"/>
          <p:cNvSpPr/>
          <p:nvPr/>
        </p:nvSpPr>
        <p:spPr>
          <a:xfrm>
            <a:off x="5543735" y="5688300"/>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8" name="Oval 97"/>
          <p:cNvSpPr/>
          <p:nvPr/>
        </p:nvSpPr>
        <p:spPr>
          <a:xfrm>
            <a:off x="5694264" y="5688300"/>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9" name="Oval 97"/>
          <p:cNvSpPr/>
          <p:nvPr/>
        </p:nvSpPr>
        <p:spPr>
          <a:xfrm>
            <a:off x="5844793" y="5687455"/>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0" name="Oval 97"/>
          <p:cNvSpPr/>
          <p:nvPr/>
        </p:nvSpPr>
        <p:spPr>
          <a:xfrm>
            <a:off x="5995322" y="5687454"/>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1" name="Oval 97"/>
          <p:cNvSpPr/>
          <p:nvPr/>
        </p:nvSpPr>
        <p:spPr>
          <a:xfrm>
            <a:off x="4640561"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2" name="Oval 97"/>
          <p:cNvSpPr/>
          <p:nvPr/>
        </p:nvSpPr>
        <p:spPr>
          <a:xfrm>
            <a:off x="4791090"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3" name="Oval 97"/>
          <p:cNvSpPr/>
          <p:nvPr/>
        </p:nvSpPr>
        <p:spPr>
          <a:xfrm>
            <a:off x="4941619" y="61245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4" name="Oval 97"/>
          <p:cNvSpPr/>
          <p:nvPr/>
        </p:nvSpPr>
        <p:spPr>
          <a:xfrm>
            <a:off x="5092148"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5" name="Oval 97"/>
          <p:cNvSpPr/>
          <p:nvPr/>
        </p:nvSpPr>
        <p:spPr>
          <a:xfrm>
            <a:off x="5242677"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6" name="Oval 97"/>
          <p:cNvSpPr/>
          <p:nvPr/>
        </p:nvSpPr>
        <p:spPr>
          <a:xfrm>
            <a:off x="5393206" y="61245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7" name="Oval 97"/>
          <p:cNvSpPr/>
          <p:nvPr/>
        </p:nvSpPr>
        <p:spPr>
          <a:xfrm>
            <a:off x="5543735"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8" name="Oval 97"/>
          <p:cNvSpPr/>
          <p:nvPr/>
        </p:nvSpPr>
        <p:spPr>
          <a:xfrm>
            <a:off x="5694264" y="612537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69" name="Oval 97"/>
          <p:cNvSpPr/>
          <p:nvPr/>
        </p:nvSpPr>
        <p:spPr>
          <a:xfrm>
            <a:off x="5844793" y="6124528"/>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0" name="Oval 97"/>
          <p:cNvSpPr/>
          <p:nvPr/>
        </p:nvSpPr>
        <p:spPr>
          <a:xfrm>
            <a:off x="5995322" y="6124527"/>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1" name="Oval 97"/>
          <p:cNvSpPr/>
          <p:nvPr/>
        </p:nvSpPr>
        <p:spPr>
          <a:xfrm>
            <a:off x="4648071" y="654493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2" name="Oval 97"/>
          <p:cNvSpPr/>
          <p:nvPr/>
        </p:nvSpPr>
        <p:spPr>
          <a:xfrm>
            <a:off x="4798600" y="654493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3" name="Oval 97"/>
          <p:cNvSpPr/>
          <p:nvPr/>
        </p:nvSpPr>
        <p:spPr>
          <a:xfrm>
            <a:off x="4949129" y="65440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4" name="Oval 97"/>
          <p:cNvSpPr/>
          <p:nvPr/>
        </p:nvSpPr>
        <p:spPr>
          <a:xfrm>
            <a:off x="5099658" y="654493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5" name="Oval 97"/>
          <p:cNvSpPr/>
          <p:nvPr/>
        </p:nvSpPr>
        <p:spPr>
          <a:xfrm>
            <a:off x="5250187" y="654493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6" name="Oval 97"/>
          <p:cNvSpPr/>
          <p:nvPr/>
        </p:nvSpPr>
        <p:spPr>
          <a:xfrm>
            <a:off x="5400716" y="65440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7" name="Oval 97"/>
          <p:cNvSpPr/>
          <p:nvPr/>
        </p:nvSpPr>
        <p:spPr>
          <a:xfrm>
            <a:off x="5551245" y="6544937"/>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8" name="Oval 97"/>
          <p:cNvSpPr/>
          <p:nvPr/>
        </p:nvSpPr>
        <p:spPr>
          <a:xfrm>
            <a:off x="5701774" y="6544937"/>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79" name="Oval 97"/>
          <p:cNvSpPr/>
          <p:nvPr/>
        </p:nvSpPr>
        <p:spPr>
          <a:xfrm>
            <a:off x="5852303" y="6544092"/>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0" name="Oval 97"/>
          <p:cNvSpPr/>
          <p:nvPr/>
        </p:nvSpPr>
        <p:spPr>
          <a:xfrm>
            <a:off x="6002832" y="6544091"/>
            <a:ext cx="90048" cy="90047"/>
          </a:xfrm>
          <a:prstGeom prst="ellipse">
            <a:avLst/>
          </a:prstGeom>
          <a:solidFill>
            <a:srgbClr val="E690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1" name="TextBox 13"/>
          <p:cNvSpPr txBox="1"/>
          <p:nvPr/>
        </p:nvSpPr>
        <p:spPr>
          <a:xfrm>
            <a:off x="4517188" y="4966659"/>
            <a:ext cx="3503754" cy="307777"/>
          </a:xfrm>
          <a:prstGeom prst="rect">
            <a:avLst/>
          </a:prstGeom>
          <a:noFill/>
        </p:spPr>
        <p:txBody>
          <a:bodyPr wrap="square" rtlCol="0">
            <a:spAutoFit/>
          </a:bodyPr>
          <a:lstStyle/>
          <a:p>
            <a:r>
              <a:rPr lang="en-GB" sz="1400" b="1" dirty="0">
                <a:ea typeface="Times New Roman" charset="0"/>
                <a:cs typeface="Times New Roman" charset="0"/>
              </a:rPr>
              <a:t>LANGUES</a:t>
            </a:r>
          </a:p>
        </p:txBody>
      </p:sp>
      <p:sp>
        <p:nvSpPr>
          <p:cNvPr id="82" name="Rectangle 81"/>
          <p:cNvSpPr/>
          <p:nvPr/>
        </p:nvSpPr>
        <p:spPr>
          <a:xfrm>
            <a:off x="4268702" y="6979769"/>
            <a:ext cx="2866143" cy="3229459"/>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83" name="TextBox 122"/>
          <p:cNvSpPr txBox="1"/>
          <p:nvPr/>
        </p:nvSpPr>
        <p:spPr>
          <a:xfrm>
            <a:off x="4637195" y="7706558"/>
            <a:ext cx="2001211" cy="166071"/>
          </a:xfrm>
          <a:prstGeom prst="rect">
            <a:avLst/>
          </a:prstGeom>
          <a:noFill/>
        </p:spPr>
        <p:txBody>
          <a:bodyPr wrap="square" lIns="0" tIns="0" rIns="0" bIns="0" rtlCol="0">
            <a:spAutoFit/>
          </a:bodyPr>
          <a:lstStyle/>
          <a:p>
            <a:r>
              <a:rPr lang="en-US" sz="1079" dirty="0">
                <a:solidFill>
                  <a:schemeClr val="tx1">
                    <a:lumMod val="75000"/>
                    <a:lumOff val="25000"/>
                  </a:schemeClr>
                </a:solidFill>
                <a:latin typeface="+mj-lt"/>
                <a:ea typeface="Arial" charset="0"/>
                <a:cs typeface="Arial" charset="0"/>
              </a:rPr>
              <a:t>Windows / MACOS</a:t>
            </a:r>
          </a:p>
        </p:txBody>
      </p:sp>
      <p:sp>
        <p:nvSpPr>
          <p:cNvPr id="84" name="TextBox 125"/>
          <p:cNvSpPr txBox="1"/>
          <p:nvPr/>
        </p:nvSpPr>
        <p:spPr>
          <a:xfrm>
            <a:off x="4637195" y="8130660"/>
            <a:ext cx="1956522" cy="166071"/>
          </a:xfrm>
          <a:prstGeom prst="rect">
            <a:avLst/>
          </a:prstGeom>
          <a:noFill/>
        </p:spPr>
        <p:txBody>
          <a:bodyPr wrap="square" lIns="0" tIns="0" rIns="0" bIns="0" rtlCol="0">
            <a:spAutoFit/>
          </a:bodyPr>
          <a:lstStyle/>
          <a:p>
            <a:r>
              <a:rPr lang="fr-FR" sz="1079" dirty="0">
                <a:solidFill>
                  <a:schemeClr val="tx1">
                    <a:lumMod val="75000"/>
                    <a:lumOff val="25000"/>
                  </a:schemeClr>
                </a:solidFill>
                <a:latin typeface="+mj-lt"/>
                <a:ea typeface="Arial" charset="0"/>
                <a:cs typeface="Arial" charset="0"/>
              </a:rPr>
              <a:t>Leadership</a:t>
            </a:r>
            <a:endParaRPr lang="en-US" sz="1079" dirty="0">
              <a:solidFill>
                <a:schemeClr val="tx1">
                  <a:lumMod val="75000"/>
                  <a:lumOff val="25000"/>
                </a:schemeClr>
              </a:solidFill>
              <a:latin typeface="+mj-lt"/>
              <a:ea typeface="Arial" charset="0"/>
              <a:cs typeface="Arial" charset="0"/>
            </a:endParaRPr>
          </a:p>
        </p:txBody>
      </p:sp>
      <p:sp>
        <p:nvSpPr>
          <p:cNvPr id="85" name="Oval 97"/>
          <p:cNvSpPr/>
          <p:nvPr/>
        </p:nvSpPr>
        <p:spPr>
          <a:xfrm>
            <a:off x="4637068" y="793925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6" name="Oval 97"/>
          <p:cNvSpPr/>
          <p:nvPr/>
        </p:nvSpPr>
        <p:spPr>
          <a:xfrm>
            <a:off x="4787597" y="793925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7" name="Oval 97"/>
          <p:cNvSpPr/>
          <p:nvPr/>
        </p:nvSpPr>
        <p:spPr>
          <a:xfrm>
            <a:off x="4938126" y="793841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8" name="Oval 97"/>
          <p:cNvSpPr/>
          <p:nvPr/>
        </p:nvSpPr>
        <p:spPr>
          <a:xfrm>
            <a:off x="5088655" y="793925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9" name="Oval 97"/>
          <p:cNvSpPr/>
          <p:nvPr/>
        </p:nvSpPr>
        <p:spPr>
          <a:xfrm>
            <a:off x="5239184" y="793925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0" name="Oval 97"/>
          <p:cNvSpPr/>
          <p:nvPr/>
        </p:nvSpPr>
        <p:spPr>
          <a:xfrm>
            <a:off x="5389713" y="7938410"/>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1" name="Oval 97"/>
          <p:cNvSpPr/>
          <p:nvPr/>
        </p:nvSpPr>
        <p:spPr>
          <a:xfrm>
            <a:off x="5540242" y="7939255"/>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2" name="Oval 97"/>
          <p:cNvSpPr/>
          <p:nvPr/>
        </p:nvSpPr>
        <p:spPr>
          <a:xfrm>
            <a:off x="5690771" y="7939255"/>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3" name="Oval 97"/>
          <p:cNvSpPr/>
          <p:nvPr/>
        </p:nvSpPr>
        <p:spPr>
          <a:xfrm>
            <a:off x="5841300" y="7938410"/>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4" name="Oval 97"/>
          <p:cNvSpPr/>
          <p:nvPr/>
        </p:nvSpPr>
        <p:spPr>
          <a:xfrm>
            <a:off x="5991829" y="7938409"/>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5" name="Oval 97"/>
          <p:cNvSpPr/>
          <p:nvPr/>
        </p:nvSpPr>
        <p:spPr>
          <a:xfrm>
            <a:off x="4637068"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6" name="Oval 97"/>
          <p:cNvSpPr/>
          <p:nvPr/>
        </p:nvSpPr>
        <p:spPr>
          <a:xfrm>
            <a:off x="4787597"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7" name="Oval 97"/>
          <p:cNvSpPr/>
          <p:nvPr/>
        </p:nvSpPr>
        <p:spPr>
          <a:xfrm>
            <a:off x="4938126" y="837548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8" name="Oval 97"/>
          <p:cNvSpPr/>
          <p:nvPr/>
        </p:nvSpPr>
        <p:spPr>
          <a:xfrm>
            <a:off x="5088655"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99" name="Oval 97"/>
          <p:cNvSpPr/>
          <p:nvPr/>
        </p:nvSpPr>
        <p:spPr>
          <a:xfrm>
            <a:off x="5239184"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0" name="Oval 97"/>
          <p:cNvSpPr/>
          <p:nvPr/>
        </p:nvSpPr>
        <p:spPr>
          <a:xfrm>
            <a:off x="5389713" y="8375483"/>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1" name="Oval 97"/>
          <p:cNvSpPr/>
          <p:nvPr/>
        </p:nvSpPr>
        <p:spPr>
          <a:xfrm>
            <a:off x="5540242"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2" name="Oval 97"/>
          <p:cNvSpPr/>
          <p:nvPr/>
        </p:nvSpPr>
        <p:spPr>
          <a:xfrm>
            <a:off x="5690771" y="8376328"/>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3" name="Oval 97"/>
          <p:cNvSpPr/>
          <p:nvPr/>
        </p:nvSpPr>
        <p:spPr>
          <a:xfrm>
            <a:off x="5841300" y="8375483"/>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4" name="Oval 97"/>
          <p:cNvSpPr/>
          <p:nvPr/>
        </p:nvSpPr>
        <p:spPr>
          <a:xfrm>
            <a:off x="5991829" y="8375482"/>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5" name="Oval 97"/>
          <p:cNvSpPr/>
          <p:nvPr/>
        </p:nvSpPr>
        <p:spPr>
          <a:xfrm>
            <a:off x="4644578" y="87958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6" name="Oval 97"/>
          <p:cNvSpPr/>
          <p:nvPr/>
        </p:nvSpPr>
        <p:spPr>
          <a:xfrm>
            <a:off x="4795107" y="87958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7" name="Oval 97"/>
          <p:cNvSpPr/>
          <p:nvPr/>
        </p:nvSpPr>
        <p:spPr>
          <a:xfrm>
            <a:off x="4945636" y="879504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8" name="Oval 97"/>
          <p:cNvSpPr/>
          <p:nvPr/>
        </p:nvSpPr>
        <p:spPr>
          <a:xfrm>
            <a:off x="5096165" y="87958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09" name="Oval 97"/>
          <p:cNvSpPr/>
          <p:nvPr/>
        </p:nvSpPr>
        <p:spPr>
          <a:xfrm>
            <a:off x="5246694" y="87958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0" name="Oval 97"/>
          <p:cNvSpPr/>
          <p:nvPr/>
        </p:nvSpPr>
        <p:spPr>
          <a:xfrm>
            <a:off x="5397223" y="879504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1" name="Oval 97"/>
          <p:cNvSpPr/>
          <p:nvPr/>
        </p:nvSpPr>
        <p:spPr>
          <a:xfrm>
            <a:off x="5547752" y="8795892"/>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2" name="Oval 97"/>
          <p:cNvSpPr/>
          <p:nvPr/>
        </p:nvSpPr>
        <p:spPr>
          <a:xfrm>
            <a:off x="5698281" y="8795892"/>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3" name="Oval 97"/>
          <p:cNvSpPr/>
          <p:nvPr/>
        </p:nvSpPr>
        <p:spPr>
          <a:xfrm>
            <a:off x="5848810" y="8795047"/>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4" name="Oval 97"/>
          <p:cNvSpPr/>
          <p:nvPr/>
        </p:nvSpPr>
        <p:spPr>
          <a:xfrm>
            <a:off x="5999339" y="8795046"/>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5" name="TextBox 122"/>
          <p:cNvSpPr txBox="1"/>
          <p:nvPr/>
        </p:nvSpPr>
        <p:spPr>
          <a:xfrm>
            <a:off x="4638398" y="8992995"/>
            <a:ext cx="2001211" cy="166071"/>
          </a:xfrm>
          <a:prstGeom prst="rect">
            <a:avLst/>
          </a:prstGeom>
          <a:noFill/>
        </p:spPr>
        <p:txBody>
          <a:bodyPr wrap="square" lIns="0" tIns="0" rIns="0" bIns="0" rtlCol="0">
            <a:spAutoFit/>
          </a:bodyPr>
          <a:lstStyle/>
          <a:p>
            <a:r>
              <a:rPr lang="en-US" sz="1079" dirty="0">
                <a:solidFill>
                  <a:schemeClr val="tx1">
                    <a:lumMod val="75000"/>
                    <a:lumOff val="25000"/>
                  </a:schemeClr>
                </a:solidFill>
                <a:latin typeface="+mj-lt"/>
                <a:ea typeface="Arial" charset="0"/>
                <a:cs typeface="Arial" charset="0"/>
              </a:rPr>
              <a:t>Windows / MACOS</a:t>
            </a:r>
          </a:p>
        </p:txBody>
      </p:sp>
      <p:sp>
        <p:nvSpPr>
          <p:cNvPr id="116" name="TextBox 125"/>
          <p:cNvSpPr txBox="1"/>
          <p:nvPr/>
        </p:nvSpPr>
        <p:spPr>
          <a:xfrm>
            <a:off x="4638398" y="9417097"/>
            <a:ext cx="1956522" cy="166071"/>
          </a:xfrm>
          <a:prstGeom prst="rect">
            <a:avLst/>
          </a:prstGeom>
          <a:noFill/>
        </p:spPr>
        <p:txBody>
          <a:bodyPr wrap="square" lIns="0" tIns="0" rIns="0" bIns="0" rtlCol="0">
            <a:spAutoFit/>
          </a:bodyPr>
          <a:lstStyle/>
          <a:p>
            <a:r>
              <a:rPr lang="fr-FR" sz="1079">
                <a:solidFill>
                  <a:schemeClr val="tx1">
                    <a:lumMod val="75000"/>
                    <a:lumOff val="25000"/>
                  </a:schemeClr>
                </a:solidFill>
                <a:latin typeface="+mj-lt"/>
                <a:ea typeface="Arial" charset="0"/>
                <a:cs typeface="Arial" charset="0"/>
              </a:rPr>
              <a:t>Leadership</a:t>
            </a:r>
            <a:endParaRPr lang="en-US" sz="1079" dirty="0">
              <a:solidFill>
                <a:schemeClr val="tx1">
                  <a:lumMod val="75000"/>
                  <a:lumOff val="25000"/>
                </a:schemeClr>
              </a:solidFill>
              <a:latin typeface="+mj-lt"/>
              <a:ea typeface="Arial" charset="0"/>
              <a:cs typeface="Arial" charset="0"/>
            </a:endParaRPr>
          </a:p>
        </p:txBody>
      </p:sp>
      <p:sp>
        <p:nvSpPr>
          <p:cNvPr id="117" name="Oval 97"/>
          <p:cNvSpPr/>
          <p:nvPr/>
        </p:nvSpPr>
        <p:spPr>
          <a:xfrm>
            <a:off x="4638271" y="92256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8" name="Oval 97"/>
          <p:cNvSpPr/>
          <p:nvPr/>
        </p:nvSpPr>
        <p:spPr>
          <a:xfrm>
            <a:off x="4788800" y="92256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9" name="Oval 97"/>
          <p:cNvSpPr/>
          <p:nvPr/>
        </p:nvSpPr>
        <p:spPr>
          <a:xfrm>
            <a:off x="4939329" y="9224847"/>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0" name="Oval 97"/>
          <p:cNvSpPr/>
          <p:nvPr/>
        </p:nvSpPr>
        <p:spPr>
          <a:xfrm>
            <a:off x="5089858" y="92256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1" name="Oval 97"/>
          <p:cNvSpPr/>
          <p:nvPr/>
        </p:nvSpPr>
        <p:spPr>
          <a:xfrm>
            <a:off x="5240387" y="9225692"/>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2" name="Oval 97"/>
          <p:cNvSpPr/>
          <p:nvPr/>
        </p:nvSpPr>
        <p:spPr>
          <a:xfrm>
            <a:off x="5390916" y="9224847"/>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3" name="Oval 97"/>
          <p:cNvSpPr/>
          <p:nvPr/>
        </p:nvSpPr>
        <p:spPr>
          <a:xfrm>
            <a:off x="5541445" y="9225692"/>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4" name="Oval 97"/>
          <p:cNvSpPr/>
          <p:nvPr/>
        </p:nvSpPr>
        <p:spPr>
          <a:xfrm>
            <a:off x="5691974" y="9225692"/>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5" name="Oval 97"/>
          <p:cNvSpPr/>
          <p:nvPr/>
        </p:nvSpPr>
        <p:spPr>
          <a:xfrm>
            <a:off x="5842503" y="9224847"/>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6" name="Oval 97"/>
          <p:cNvSpPr/>
          <p:nvPr/>
        </p:nvSpPr>
        <p:spPr>
          <a:xfrm>
            <a:off x="5993032" y="9224846"/>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7" name="Oval 97"/>
          <p:cNvSpPr/>
          <p:nvPr/>
        </p:nvSpPr>
        <p:spPr>
          <a:xfrm>
            <a:off x="4638271"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8" name="Oval 97"/>
          <p:cNvSpPr/>
          <p:nvPr/>
        </p:nvSpPr>
        <p:spPr>
          <a:xfrm>
            <a:off x="4788800"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9" name="Oval 97"/>
          <p:cNvSpPr/>
          <p:nvPr/>
        </p:nvSpPr>
        <p:spPr>
          <a:xfrm>
            <a:off x="4939329" y="966192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0" name="Oval 97"/>
          <p:cNvSpPr/>
          <p:nvPr/>
        </p:nvSpPr>
        <p:spPr>
          <a:xfrm>
            <a:off x="5089858"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1" name="Oval 97"/>
          <p:cNvSpPr/>
          <p:nvPr/>
        </p:nvSpPr>
        <p:spPr>
          <a:xfrm>
            <a:off x="5240387"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2" name="Oval 97"/>
          <p:cNvSpPr/>
          <p:nvPr/>
        </p:nvSpPr>
        <p:spPr>
          <a:xfrm>
            <a:off x="5390916" y="9661920"/>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3" name="Oval 97"/>
          <p:cNvSpPr/>
          <p:nvPr/>
        </p:nvSpPr>
        <p:spPr>
          <a:xfrm>
            <a:off x="5541445"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4" name="Oval 97"/>
          <p:cNvSpPr/>
          <p:nvPr/>
        </p:nvSpPr>
        <p:spPr>
          <a:xfrm>
            <a:off x="5691974" y="9662765"/>
            <a:ext cx="90048"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5" name="Oval 97"/>
          <p:cNvSpPr/>
          <p:nvPr/>
        </p:nvSpPr>
        <p:spPr>
          <a:xfrm>
            <a:off x="5842503" y="9661920"/>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36" name="Oval 97"/>
          <p:cNvSpPr/>
          <p:nvPr/>
        </p:nvSpPr>
        <p:spPr>
          <a:xfrm>
            <a:off x="5993032" y="9661919"/>
            <a:ext cx="90048" cy="90047"/>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47" name="TextBox 128"/>
          <p:cNvSpPr txBox="1"/>
          <p:nvPr/>
        </p:nvSpPr>
        <p:spPr>
          <a:xfrm>
            <a:off x="4621354" y="8549461"/>
            <a:ext cx="2042462" cy="166071"/>
          </a:xfrm>
          <a:prstGeom prst="rect">
            <a:avLst/>
          </a:prstGeom>
          <a:noFill/>
        </p:spPr>
        <p:txBody>
          <a:bodyPr wrap="square" lIns="0" tIns="0" rIns="0" bIns="0" rtlCol="0">
            <a:spAutoFit/>
          </a:bodyPr>
          <a:lstStyle/>
          <a:p>
            <a:r>
              <a:rPr lang="en-US" sz="1079" dirty="0" err="1">
                <a:solidFill>
                  <a:schemeClr val="tx1">
                    <a:lumMod val="75000"/>
                    <a:lumOff val="25000"/>
                  </a:schemeClr>
                </a:solidFill>
                <a:latin typeface="+mj-lt"/>
                <a:ea typeface="Arial" charset="0"/>
                <a:cs typeface="Arial" charset="0"/>
              </a:rPr>
              <a:t>Créativité</a:t>
            </a:r>
            <a:endParaRPr lang="en-US" sz="1079" dirty="0">
              <a:solidFill>
                <a:schemeClr val="tx1">
                  <a:lumMod val="75000"/>
                  <a:lumOff val="25000"/>
                </a:schemeClr>
              </a:solidFill>
              <a:latin typeface="+mj-lt"/>
              <a:ea typeface="Arial" charset="0"/>
              <a:cs typeface="Arial" charset="0"/>
            </a:endParaRPr>
          </a:p>
        </p:txBody>
      </p:sp>
      <p:sp>
        <p:nvSpPr>
          <p:cNvPr id="149" name="TextBox 13"/>
          <p:cNvSpPr txBox="1"/>
          <p:nvPr/>
        </p:nvSpPr>
        <p:spPr>
          <a:xfrm>
            <a:off x="4534880" y="7221664"/>
            <a:ext cx="2466842" cy="307777"/>
          </a:xfrm>
          <a:prstGeom prst="rect">
            <a:avLst/>
          </a:prstGeom>
          <a:noFill/>
        </p:spPr>
        <p:txBody>
          <a:bodyPr wrap="square" rtlCol="0">
            <a:spAutoFit/>
          </a:bodyPr>
          <a:lstStyle/>
          <a:p>
            <a:r>
              <a:rPr lang="en-GB" sz="1400" b="1" dirty="0">
                <a:ea typeface="Times New Roman" charset="0"/>
                <a:cs typeface="Times New Roman" charset="0"/>
              </a:rPr>
              <a:t>COMPÉTENCES</a:t>
            </a:r>
          </a:p>
        </p:txBody>
      </p:sp>
      <p:sp>
        <p:nvSpPr>
          <p:cNvPr id="150" name="Rectangle 149"/>
          <p:cNvSpPr/>
          <p:nvPr/>
        </p:nvSpPr>
        <p:spPr>
          <a:xfrm>
            <a:off x="490573" y="7978706"/>
            <a:ext cx="3682680" cy="2230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51" name="TextBox 13"/>
          <p:cNvSpPr txBox="1"/>
          <p:nvPr/>
        </p:nvSpPr>
        <p:spPr>
          <a:xfrm>
            <a:off x="750281" y="8142842"/>
            <a:ext cx="3503754" cy="307777"/>
          </a:xfrm>
          <a:prstGeom prst="rect">
            <a:avLst/>
          </a:prstGeom>
          <a:noFill/>
        </p:spPr>
        <p:txBody>
          <a:bodyPr wrap="square" rtlCol="0">
            <a:spAutoFit/>
          </a:bodyPr>
          <a:lstStyle/>
          <a:p>
            <a:r>
              <a:rPr lang="en-GB" sz="1400" b="1" dirty="0">
                <a:ea typeface="Times New Roman" charset="0"/>
                <a:cs typeface="Times New Roman" charset="0"/>
              </a:rPr>
              <a:t>FORMATION</a:t>
            </a:r>
          </a:p>
        </p:txBody>
      </p:sp>
      <p:sp>
        <p:nvSpPr>
          <p:cNvPr id="152" name="object 108"/>
          <p:cNvSpPr txBox="1"/>
          <p:nvPr/>
        </p:nvSpPr>
        <p:spPr>
          <a:xfrm>
            <a:off x="751316" y="8529566"/>
            <a:ext cx="3061457" cy="1231106"/>
          </a:xfrm>
          <a:prstGeom prst="rect">
            <a:avLst/>
          </a:prstGeom>
        </p:spPr>
        <p:txBody>
          <a:bodyPr vert="horz" wrap="square" lIns="0" tIns="0" rIns="0" bIns="0" rtlCol="0">
            <a:spAutoFit/>
          </a:bodyPr>
          <a:lstStyle/>
          <a:p>
            <a:pPr defTabSz="685800">
              <a:defRPr/>
            </a:pPr>
            <a:r>
              <a:rPr lang="fr-FR" sz="1000" b="1" dirty="0">
                <a:solidFill>
                  <a:schemeClr val="tx1">
                    <a:lumMod val="85000"/>
                    <a:lumOff val="15000"/>
                  </a:schemeClr>
                </a:solidFill>
              </a:rPr>
              <a:t>2012 </a:t>
            </a:r>
            <a:r>
              <a:rPr lang="mr-IN" sz="1000" b="1" dirty="0">
                <a:solidFill>
                  <a:schemeClr val="tx1">
                    <a:lumMod val="85000"/>
                    <a:lumOff val="15000"/>
                  </a:schemeClr>
                </a:solidFill>
              </a:rPr>
              <a:t>–</a:t>
            </a:r>
            <a:r>
              <a:rPr lang="fr-FR" sz="1000" b="1" dirty="0">
                <a:solidFill>
                  <a:schemeClr val="tx1">
                    <a:lumMod val="85000"/>
                    <a:lumOff val="15000"/>
                  </a:schemeClr>
                </a:solidFill>
              </a:rPr>
              <a:t> DIPLÔME – UNIVERSITÉ</a:t>
            </a:r>
          </a:p>
          <a:p>
            <a:pPr defTabSz="685800">
              <a:defRPr/>
            </a:pPr>
            <a:r>
              <a:rPr lang="fr-FR" sz="1000" dirty="0">
                <a:solidFill>
                  <a:schemeClr val="tx1">
                    <a:lumMod val="50000"/>
                    <a:lumOff val="50000"/>
                  </a:schemeClr>
                </a:solidFill>
              </a:rPr>
              <a:t>Décrivez en une ligne les objectifs et les spécialités de cette formation.</a:t>
            </a:r>
            <a:br>
              <a:rPr lang="fr-FR" sz="1000" dirty="0">
                <a:solidFill>
                  <a:schemeClr val="tx1">
                    <a:lumMod val="50000"/>
                    <a:lumOff val="50000"/>
                  </a:schemeClr>
                </a:solidFill>
              </a:rPr>
            </a:br>
            <a:endParaRPr lang="fr-FR" sz="1000" dirty="0">
              <a:solidFill>
                <a:schemeClr val="tx1">
                  <a:lumMod val="50000"/>
                  <a:lumOff val="50000"/>
                </a:schemeClr>
              </a:solidFill>
            </a:endParaRPr>
          </a:p>
          <a:p>
            <a:pPr defTabSz="685800">
              <a:defRPr/>
            </a:pPr>
            <a:endParaRPr lang="fr-FR" sz="1000" dirty="0">
              <a:solidFill>
                <a:schemeClr val="tx1">
                  <a:lumMod val="50000"/>
                  <a:lumOff val="50000"/>
                </a:schemeClr>
              </a:solidFill>
            </a:endParaRPr>
          </a:p>
          <a:p>
            <a:pPr defTabSz="685800">
              <a:defRPr/>
            </a:pPr>
            <a:r>
              <a:rPr lang="fr-FR" sz="1000" b="1" dirty="0">
                <a:solidFill>
                  <a:schemeClr val="tx1">
                    <a:lumMod val="85000"/>
                    <a:lumOff val="15000"/>
                  </a:schemeClr>
                </a:solidFill>
              </a:rPr>
              <a:t>2012 </a:t>
            </a:r>
            <a:r>
              <a:rPr lang="mr-IN" sz="1000" b="1" dirty="0">
                <a:solidFill>
                  <a:schemeClr val="tx1">
                    <a:lumMod val="85000"/>
                    <a:lumOff val="15000"/>
                  </a:schemeClr>
                </a:solidFill>
              </a:rPr>
              <a:t>–</a:t>
            </a:r>
            <a:r>
              <a:rPr lang="fr-FR" sz="1000" b="1" dirty="0">
                <a:solidFill>
                  <a:schemeClr val="tx1">
                    <a:lumMod val="85000"/>
                    <a:lumOff val="15000"/>
                  </a:schemeClr>
                </a:solidFill>
              </a:rPr>
              <a:t> DIPLÔME – UNIVERSITÉ</a:t>
            </a:r>
          </a:p>
          <a:p>
            <a:pPr defTabSz="685800">
              <a:defRPr/>
            </a:pPr>
            <a:r>
              <a:rPr lang="fr-FR" sz="1000" dirty="0">
                <a:solidFill>
                  <a:schemeClr val="tx1">
                    <a:lumMod val="50000"/>
                    <a:lumOff val="50000"/>
                  </a:schemeClr>
                </a:solidFill>
              </a:rPr>
              <a:t>Décrivez en une ligne les objectifs et les spécialités de cette formation.</a:t>
            </a:r>
          </a:p>
        </p:txBody>
      </p:sp>
    </p:spTree>
    <p:extLst>
      <p:ext uri="{BB962C8B-B14F-4D97-AF65-F5344CB8AC3E}">
        <p14:creationId xmlns:p14="http://schemas.microsoft.com/office/powerpoint/2010/main" val="98593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33324688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612</Words>
  <Application>Microsoft Macintosh PowerPoint</Application>
  <PresentationFormat>Personnalisé</PresentationFormat>
  <Paragraphs>78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cp:revision>
  <dcterms:created xsi:type="dcterms:W3CDTF">2017-10-27T11:49:52Z</dcterms:created>
  <dcterms:modified xsi:type="dcterms:W3CDTF">2020-11-18T15:35:40Z</dcterms:modified>
</cp:coreProperties>
</file>