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4A7B"/>
    <a:srgbClr val="CCC1DB"/>
    <a:srgbClr val="4354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p:restoredTop sz="94661"/>
  </p:normalViewPr>
  <p:slideViewPr>
    <p:cSldViewPr snapToGrid="0" snapToObjects="1">
      <p:cViewPr varScale="1">
        <p:scale>
          <a:sx n="79" d="100"/>
          <a:sy n="79" d="100"/>
        </p:scale>
        <p:origin x="3552"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76F4711B-EB9B-FB4C-A233-D5C95ED9F3E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44798F-1DB3-9346-9BD3-FB795C118B94}"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6F4711B-EB9B-FB4C-A233-D5C95ED9F3E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44798F-1DB3-9346-9BD3-FB795C118B9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6F4711B-EB9B-FB4C-A233-D5C95ED9F3E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44798F-1DB3-9346-9BD3-FB795C118B9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6F4711B-EB9B-FB4C-A233-D5C95ED9F3E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44798F-1DB3-9346-9BD3-FB795C118B9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6F4711B-EB9B-FB4C-A233-D5C95ED9F3E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44798F-1DB3-9346-9BD3-FB795C118B94}"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6F4711B-EB9B-FB4C-A233-D5C95ED9F3E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44798F-1DB3-9346-9BD3-FB795C118B9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6F4711B-EB9B-FB4C-A233-D5C95ED9F3E5}"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A44798F-1DB3-9346-9BD3-FB795C118B9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76F4711B-EB9B-FB4C-A233-D5C95ED9F3E5}"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A44798F-1DB3-9346-9BD3-FB795C118B9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F4711B-EB9B-FB4C-A233-D5C95ED9F3E5}"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A44798F-1DB3-9346-9BD3-FB795C118B9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6F4711B-EB9B-FB4C-A233-D5C95ED9F3E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44798F-1DB3-9346-9BD3-FB795C118B94}"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6F4711B-EB9B-FB4C-A233-D5C95ED9F3E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44798F-1DB3-9346-9BD3-FB795C118B94}"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6F4711B-EB9B-FB4C-A233-D5C95ED9F3E5}" type="datetimeFigureOut">
              <a:rPr lang="fr-FR" smtClean="0"/>
              <a:t>02/08/2022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A44798F-1DB3-9346-9BD3-FB795C118B94}" type="slidenum">
              <a:rPr lang="fr-FR" smtClean="0"/>
              <a:t>‹N°›</a:t>
            </a:fld>
            <a:endParaRPr lang="fr-FR"/>
          </a:p>
        </p:txBody>
      </p:sp>
    </p:spTree>
    <p:extLst>
      <p:ext uri="{BB962C8B-B14F-4D97-AF65-F5344CB8AC3E}">
        <p14:creationId xmlns:p14="http://schemas.microsoft.com/office/powerpoint/2010/main" val="823238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png"/><Relationship Id="rId7"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10" Type="http://schemas.openxmlformats.org/officeDocument/2006/relationships/image" Target="../media/image9.jpg"/><Relationship Id="rId4" Type="http://schemas.openxmlformats.org/officeDocument/2006/relationships/image" Target="../media/image3.emf"/><Relationship Id="rId9" Type="http://schemas.openxmlformats.org/officeDocument/2006/relationships/image" Target="../media/image8.emf"/></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p:cNvPicPr>
            <a:picLocks noChangeAspect="1"/>
          </p:cNvPicPr>
          <p:nvPr/>
        </p:nvPicPr>
        <p:blipFill>
          <a:blip r:embed="rId2"/>
          <a:stretch>
            <a:fillRect/>
          </a:stretch>
        </p:blipFill>
        <p:spPr>
          <a:xfrm>
            <a:off x="756115" y="8394847"/>
            <a:ext cx="2358512" cy="1562136"/>
          </a:xfrm>
          <a:prstGeom prst="rect">
            <a:avLst/>
          </a:prstGeom>
        </p:spPr>
      </p:pic>
      <p:pic>
        <p:nvPicPr>
          <p:cNvPr id="29" name="Picture 28"/>
          <p:cNvPicPr>
            <a:picLocks noChangeAspect="1"/>
          </p:cNvPicPr>
          <p:nvPr/>
        </p:nvPicPr>
        <p:blipFill>
          <a:blip r:embed="rId3"/>
          <a:stretch>
            <a:fillRect/>
          </a:stretch>
        </p:blipFill>
        <p:spPr>
          <a:xfrm>
            <a:off x="78825" y="1"/>
            <a:ext cx="7402024" cy="1744624"/>
          </a:xfrm>
          <a:prstGeom prst="rect">
            <a:avLst/>
          </a:prstGeom>
        </p:spPr>
      </p:pic>
      <p:sp>
        <p:nvSpPr>
          <p:cNvPr id="2" name="Title 1"/>
          <p:cNvSpPr>
            <a:spLocks noGrp="1"/>
          </p:cNvSpPr>
          <p:nvPr>
            <p:ph type="ctrTitle"/>
          </p:nvPr>
        </p:nvSpPr>
        <p:spPr>
          <a:xfrm>
            <a:off x="2516268" y="1354554"/>
            <a:ext cx="2907987" cy="547938"/>
          </a:xfrm>
        </p:spPr>
        <p:txBody>
          <a:bodyPr>
            <a:normAutofit fontScale="90000"/>
          </a:bodyPr>
          <a:lstStyle/>
          <a:p>
            <a:r>
              <a:rPr lang="en-US" sz="2590" dirty="0">
                <a:solidFill>
                  <a:srgbClr val="604A7B"/>
                </a:solidFill>
                <a:latin typeface="+mn-lt"/>
                <a:cs typeface="Akzidenz Grotesk BE"/>
              </a:rPr>
              <a:t>Daniel FRAJDENROCH</a:t>
            </a:r>
            <a:br>
              <a:rPr lang="en-US" sz="3022" dirty="0">
                <a:solidFill>
                  <a:srgbClr val="604A7B"/>
                </a:solidFill>
                <a:latin typeface="+mn-lt"/>
                <a:cs typeface="Akzidenz Grotesk BE"/>
              </a:rPr>
            </a:br>
            <a:r>
              <a:rPr lang="en-US" sz="1403" dirty="0" err="1">
                <a:solidFill>
                  <a:srgbClr val="604A7B"/>
                </a:solidFill>
                <a:latin typeface="+mn-lt"/>
                <a:cs typeface="Akzidenz Grotesk BE Light"/>
              </a:rPr>
              <a:t>Titre</a:t>
            </a:r>
            <a:r>
              <a:rPr lang="en-US" sz="1403" dirty="0">
                <a:solidFill>
                  <a:srgbClr val="604A7B"/>
                </a:solidFill>
                <a:latin typeface="+mn-lt"/>
                <a:cs typeface="Akzidenz Grotesk BE Light"/>
              </a:rPr>
              <a:t> du poste recherché</a:t>
            </a:r>
          </a:p>
        </p:txBody>
      </p:sp>
      <p:cxnSp>
        <p:nvCxnSpPr>
          <p:cNvPr id="9" name="Straight Connector 8"/>
          <p:cNvCxnSpPr/>
          <p:nvPr/>
        </p:nvCxnSpPr>
        <p:spPr>
          <a:xfrm flipH="1" flipV="1">
            <a:off x="415282" y="2053292"/>
            <a:ext cx="6729112" cy="1"/>
          </a:xfrm>
          <a:prstGeom prst="line">
            <a:avLst/>
          </a:prstGeom>
          <a:ln w="38100" cmpd="sng">
            <a:solidFill>
              <a:srgbClr val="CCC1DB"/>
            </a:solidFill>
            <a:prstDash val="solid"/>
          </a:ln>
          <a:effectLst/>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1449901" y="2783416"/>
            <a:ext cx="970940" cy="199285"/>
          </a:xfrm>
          <a:prstGeom prst="rect">
            <a:avLst/>
          </a:prstGeom>
          <a:noFill/>
        </p:spPr>
        <p:txBody>
          <a:bodyPr wrap="square" lIns="0" tIns="0" rIns="0" bIns="0" rtlCol="0">
            <a:spAutoFit/>
          </a:bodyPr>
          <a:lstStyle/>
          <a:p>
            <a:pPr algn="ctr"/>
            <a:r>
              <a:rPr lang="en-US" sz="1295" dirty="0">
                <a:solidFill>
                  <a:srgbClr val="604A7B"/>
                </a:solidFill>
                <a:cs typeface="Akzidenz Grotesk BE Md"/>
              </a:rPr>
              <a:t>PROFIL</a:t>
            </a:r>
          </a:p>
        </p:txBody>
      </p:sp>
      <p:cxnSp>
        <p:nvCxnSpPr>
          <p:cNvPr id="75" name="Straight Connector 74"/>
          <p:cNvCxnSpPr/>
          <p:nvPr/>
        </p:nvCxnSpPr>
        <p:spPr>
          <a:xfrm flipH="1" flipV="1">
            <a:off x="756115" y="4391754"/>
            <a:ext cx="2358512" cy="1"/>
          </a:xfrm>
          <a:prstGeom prst="line">
            <a:avLst/>
          </a:prstGeom>
          <a:ln w="38100" cmpd="sng">
            <a:solidFill>
              <a:srgbClr val="CCC1DB"/>
            </a:solidFill>
            <a:prstDash val="solid"/>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p:nvPicPr>
        <p:blipFill>
          <a:blip r:embed="rId4"/>
          <a:stretch>
            <a:fillRect/>
          </a:stretch>
        </p:blipFill>
        <p:spPr>
          <a:xfrm>
            <a:off x="1717965" y="2239886"/>
            <a:ext cx="434809" cy="419119"/>
          </a:xfrm>
          <a:prstGeom prst="rect">
            <a:avLst/>
          </a:prstGeom>
        </p:spPr>
      </p:pic>
      <p:sp>
        <p:nvSpPr>
          <p:cNvPr id="83" name="TextBox 82"/>
          <p:cNvSpPr txBox="1"/>
          <p:nvPr/>
        </p:nvSpPr>
        <p:spPr>
          <a:xfrm>
            <a:off x="1182532" y="5023518"/>
            <a:ext cx="1556097" cy="199285"/>
          </a:xfrm>
          <a:prstGeom prst="rect">
            <a:avLst/>
          </a:prstGeom>
          <a:noFill/>
        </p:spPr>
        <p:txBody>
          <a:bodyPr wrap="square" lIns="0" tIns="0" rIns="0" bIns="0" rtlCol="0">
            <a:spAutoFit/>
          </a:bodyPr>
          <a:lstStyle/>
          <a:p>
            <a:pPr algn="ctr"/>
            <a:r>
              <a:rPr lang="en-US" sz="1295" dirty="0">
                <a:solidFill>
                  <a:srgbClr val="604A7B"/>
                </a:solidFill>
                <a:cs typeface="Akzidenz Grotesk BE Md"/>
              </a:rPr>
              <a:t>LANGUES</a:t>
            </a:r>
          </a:p>
        </p:txBody>
      </p:sp>
      <p:pic>
        <p:nvPicPr>
          <p:cNvPr id="8" name="Picture 7"/>
          <p:cNvPicPr>
            <a:picLocks noChangeAspect="1"/>
          </p:cNvPicPr>
          <p:nvPr/>
        </p:nvPicPr>
        <p:blipFill>
          <a:blip r:embed="rId5"/>
          <a:stretch>
            <a:fillRect/>
          </a:stretch>
        </p:blipFill>
        <p:spPr>
          <a:xfrm>
            <a:off x="1714159" y="4517103"/>
            <a:ext cx="442424" cy="442424"/>
          </a:xfrm>
          <a:prstGeom prst="rect">
            <a:avLst/>
          </a:prstGeom>
        </p:spPr>
      </p:pic>
      <p:sp>
        <p:nvSpPr>
          <p:cNvPr id="106" name="TextBox 105"/>
          <p:cNvSpPr txBox="1"/>
          <p:nvPr/>
        </p:nvSpPr>
        <p:spPr>
          <a:xfrm>
            <a:off x="1289209" y="7030065"/>
            <a:ext cx="1292321" cy="199285"/>
          </a:xfrm>
          <a:prstGeom prst="rect">
            <a:avLst/>
          </a:prstGeom>
          <a:noFill/>
        </p:spPr>
        <p:txBody>
          <a:bodyPr wrap="square" lIns="0" tIns="0" rIns="0" bIns="0" rtlCol="0">
            <a:spAutoFit/>
          </a:bodyPr>
          <a:lstStyle/>
          <a:p>
            <a:pPr algn="ctr"/>
            <a:r>
              <a:rPr lang="en-US" sz="1295" dirty="0">
                <a:solidFill>
                  <a:srgbClr val="604A7B"/>
                </a:solidFill>
                <a:cs typeface="Akzidenz Grotesk BE Md"/>
              </a:rPr>
              <a:t>COMPÉTENCES</a:t>
            </a:r>
          </a:p>
        </p:txBody>
      </p:sp>
      <p:cxnSp>
        <p:nvCxnSpPr>
          <p:cNvPr id="107" name="Straight Connector 106"/>
          <p:cNvCxnSpPr/>
          <p:nvPr/>
        </p:nvCxnSpPr>
        <p:spPr>
          <a:xfrm flipH="1" flipV="1">
            <a:off x="756115" y="6302055"/>
            <a:ext cx="2358512" cy="1"/>
          </a:xfrm>
          <a:prstGeom prst="line">
            <a:avLst/>
          </a:prstGeom>
          <a:ln w="38100" cmpd="sng">
            <a:solidFill>
              <a:srgbClr val="CCC1DB"/>
            </a:solidFill>
            <a:prstDash val="solid"/>
          </a:ln>
          <a:effectLst/>
        </p:spPr>
        <p:style>
          <a:lnRef idx="2">
            <a:schemeClr val="accent1"/>
          </a:lnRef>
          <a:fillRef idx="0">
            <a:schemeClr val="accent1"/>
          </a:fillRef>
          <a:effectRef idx="1">
            <a:schemeClr val="accent1"/>
          </a:effectRef>
          <a:fontRef idx="minor">
            <a:schemeClr val="tx1"/>
          </a:fontRef>
        </p:style>
      </p:cxnSp>
      <p:sp>
        <p:nvSpPr>
          <p:cNvPr id="109" name="TextBox 108"/>
          <p:cNvSpPr txBox="1"/>
          <p:nvPr/>
        </p:nvSpPr>
        <p:spPr>
          <a:xfrm>
            <a:off x="1289209" y="9023539"/>
            <a:ext cx="1292321" cy="199285"/>
          </a:xfrm>
          <a:prstGeom prst="rect">
            <a:avLst/>
          </a:prstGeom>
          <a:noFill/>
        </p:spPr>
        <p:txBody>
          <a:bodyPr wrap="square" lIns="0" tIns="0" rIns="0" bIns="0" rtlCol="0">
            <a:spAutoFit/>
          </a:bodyPr>
          <a:lstStyle/>
          <a:p>
            <a:pPr algn="ctr"/>
            <a:r>
              <a:rPr lang="en-US" sz="1295" dirty="0">
                <a:solidFill>
                  <a:srgbClr val="604A7B"/>
                </a:solidFill>
                <a:cs typeface="Akzidenz Grotesk BE Md"/>
              </a:rPr>
              <a:t>CONTACT</a:t>
            </a:r>
          </a:p>
        </p:txBody>
      </p:sp>
      <p:cxnSp>
        <p:nvCxnSpPr>
          <p:cNvPr id="110" name="Straight Connector 109"/>
          <p:cNvCxnSpPr/>
          <p:nvPr/>
        </p:nvCxnSpPr>
        <p:spPr>
          <a:xfrm flipH="1" flipV="1">
            <a:off x="756115" y="8386619"/>
            <a:ext cx="2358512" cy="1"/>
          </a:xfrm>
          <a:prstGeom prst="line">
            <a:avLst/>
          </a:prstGeom>
          <a:ln w="38100" cmpd="sng">
            <a:solidFill>
              <a:srgbClr val="CCC1DB"/>
            </a:solidFill>
            <a:prstDash val="solid"/>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p:nvPicPr>
        <p:blipFill>
          <a:blip r:embed="rId6"/>
          <a:stretch>
            <a:fillRect/>
          </a:stretch>
        </p:blipFill>
        <p:spPr>
          <a:xfrm>
            <a:off x="1714159" y="8506486"/>
            <a:ext cx="442424" cy="442424"/>
          </a:xfrm>
          <a:prstGeom prst="rect">
            <a:avLst/>
          </a:prstGeom>
        </p:spPr>
      </p:pic>
      <p:sp>
        <p:nvSpPr>
          <p:cNvPr id="135" name="TextBox 134"/>
          <p:cNvSpPr txBox="1"/>
          <p:nvPr/>
        </p:nvSpPr>
        <p:spPr>
          <a:xfrm>
            <a:off x="3696211" y="2783416"/>
            <a:ext cx="3273754" cy="199285"/>
          </a:xfrm>
          <a:prstGeom prst="rect">
            <a:avLst/>
          </a:prstGeom>
          <a:noFill/>
        </p:spPr>
        <p:txBody>
          <a:bodyPr wrap="square" lIns="0" tIns="0" rIns="0" bIns="0" rtlCol="0">
            <a:spAutoFit/>
          </a:bodyPr>
          <a:lstStyle/>
          <a:p>
            <a:r>
              <a:rPr lang="en-US" sz="1295" dirty="0">
                <a:solidFill>
                  <a:srgbClr val="604A7B"/>
                </a:solidFill>
                <a:cs typeface="Akzidenz Grotesk BE Md"/>
              </a:rPr>
              <a:t>EXPÉRIENCE</a:t>
            </a:r>
          </a:p>
        </p:txBody>
      </p:sp>
      <p:sp>
        <p:nvSpPr>
          <p:cNvPr id="140" name="Isosceles Triangle 139"/>
          <p:cNvSpPr/>
          <p:nvPr/>
        </p:nvSpPr>
        <p:spPr>
          <a:xfrm rot="5400000">
            <a:off x="3501975" y="3173809"/>
            <a:ext cx="125916" cy="108549"/>
          </a:xfrm>
          <a:prstGeom prst="triangle">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142" name="TextBox 141"/>
          <p:cNvSpPr txBox="1"/>
          <p:nvPr/>
        </p:nvSpPr>
        <p:spPr>
          <a:xfrm>
            <a:off x="3696211" y="9023539"/>
            <a:ext cx="3273754" cy="199285"/>
          </a:xfrm>
          <a:prstGeom prst="rect">
            <a:avLst/>
          </a:prstGeom>
          <a:noFill/>
        </p:spPr>
        <p:txBody>
          <a:bodyPr wrap="square" lIns="0" tIns="0" rIns="0" bIns="0" rtlCol="0">
            <a:spAutoFit/>
          </a:bodyPr>
          <a:lstStyle/>
          <a:p>
            <a:r>
              <a:rPr lang="en-US" sz="1295" dirty="0">
                <a:solidFill>
                  <a:srgbClr val="604A7B"/>
                </a:solidFill>
                <a:cs typeface="Akzidenz Grotesk BE Md"/>
              </a:rPr>
              <a:t>FORMATION</a:t>
            </a:r>
          </a:p>
        </p:txBody>
      </p:sp>
      <p:pic>
        <p:nvPicPr>
          <p:cNvPr id="17" name="Picture 16"/>
          <p:cNvPicPr>
            <a:picLocks noChangeAspect="1"/>
          </p:cNvPicPr>
          <p:nvPr/>
        </p:nvPicPr>
        <p:blipFill>
          <a:blip r:embed="rId7"/>
          <a:stretch>
            <a:fillRect/>
          </a:stretch>
        </p:blipFill>
        <p:spPr>
          <a:xfrm>
            <a:off x="3688305" y="2239886"/>
            <a:ext cx="424199" cy="470792"/>
          </a:xfrm>
          <a:prstGeom prst="rect">
            <a:avLst/>
          </a:prstGeom>
        </p:spPr>
      </p:pic>
      <p:pic>
        <p:nvPicPr>
          <p:cNvPr id="18" name="Picture 17"/>
          <p:cNvPicPr>
            <a:picLocks noChangeAspect="1"/>
          </p:cNvPicPr>
          <p:nvPr/>
        </p:nvPicPr>
        <p:blipFill>
          <a:blip r:embed="rId8"/>
          <a:stretch>
            <a:fillRect/>
          </a:stretch>
        </p:blipFill>
        <p:spPr>
          <a:xfrm>
            <a:off x="3701785" y="8590099"/>
            <a:ext cx="513280" cy="358811"/>
          </a:xfrm>
          <a:prstGeom prst="rect">
            <a:avLst/>
          </a:prstGeom>
        </p:spPr>
      </p:pic>
      <p:cxnSp>
        <p:nvCxnSpPr>
          <p:cNvPr id="143" name="Straight Connector 142"/>
          <p:cNvCxnSpPr/>
          <p:nvPr/>
        </p:nvCxnSpPr>
        <p:spPr>
          <a:xfrm flipH="1" flipV="1">
            <a:off x="3618885" y="8382849"/>
            <a:ext cx="3453099" cy="1"/>
          </a:xfrm>
          <a:prstGeom prst="line">
            <a:avLst/>
          </a:prstGeom>
          <a:ln w="38100" cmpd="sng">
            <a:solidFill>
              <a:srgbClr val="CCC1DB"/>
            </a:solidFill>
            <a:prstDash val="solid"/>
          </a:ln>
          <a:effectLst/>
        </p:spPr>
        <p:style>
          <a:lnRef idx="2">
            <a:schemeClr val="accent1"/>
          </a:lnRef>
          <a:fillRef idx="0">
            <a:schemeClr val="accent1"/>
          </a:fillRef>
          <a:effectRef idx="1">
            <a:schemeClr val="accent1"/>
          </a:effectRef>
          <a:fontRef idx="minor">
            <a:schemeClr val="tx1"/>
          </a:fontRef>
        </p:style>
      </p:cxnSp>
      <p:pic>
        <p:nvPicPr>
          <p:cNvPr id="21" name="Picture 20"/>
          <p:cNvPicPr>
            <a:picLocks noChangeAspect="1"/>
          </p:cNvPicPr>
          <p:nvPr/>
        </p:nvPicPr>
        <p:blipFill>
          <a:blip r:embed="rId9"/>
          <a:stretch>
            <a:fillRect/>
          </a:stretch>
        </p:blipFill>
        <p:spPr>
          <a:xfrm>
            <a:off x="1626686" y="6444326"/>
            <a:ext cx="617370" cy="409542"/>
          </a:xfrm>
          <a:prstGeom prst="rect">
            <a:avLst/>
          </a:prstGeom>
        </p:spPr>
      </p:pic>
      <p:sp>
        <p:nvSpPr>
          <p:cNvPr id="38" name="object 40"/>
          <p:cNvSpPr txBox="1"/>
          <p:nvPr/>
        </p:nvSpPr>
        <p:spPr>
          <a:xfrm>
            <a:off x="3779836" y="3143197"/>
            <a:ext cx="3364557" cy="4616648"/>
          </a:xfrm>
          <a:prstGeom prst="rect">
            <a:avLst/>
          </a:prstGeom>
        </p:spPr>
        <p:txBody>
          <a:bodyPr vert="horz" wrap="square" lIns="0" tIns="0" rIns="0" bIns="0" rtlCol="0">
            <a:spAutoFit/>
          </a:bodyPr>
          <a:lstStyle/>
          <a:p>
            <a:pPr defTabSz="685800">
              <a:defRPr/>
            </a:pPr>
            <a:r>
              <a:rPr lang="fr-FR" sz="1000" b="1" dirty="0">
                <a:solidFill>
                  <a:srgbClr val="604A7B"/>
                </a:solidFill>
                <a:latin typeface="+mj-lt"/>
              </a:rPr>
              <a:t>2010- 2015 | Titre du poste| Société</a:t>
            </a:r>
          </a:p>
          <a:p>
            <a:pPr defTabSz="685800">
              <a:defRPr/>
            </a:pPr>
            <a:r>
              <a:rPr lang="fr-FR" sz="1000" dirty="0">
                <a:solidFill>
                  <a:schemeClr val="tx1">
                    <a:lumMod val="65000"/>
                    <a:lumOff val="35000"/>
                  </a:schemeClr>
                </a:solidFill>
                <a:latin typeface="+mj-lt"/>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latin typeface="+mj-lt"/>
            </a:endParaRPr>
          </a:p>
          <a:p>
            <a:pPr defTabSz="685800">
              <a:defRPr/>
            </a:pPr>
            <a:r>
              <a:rPr lang="fr-FR" sz="1000" b="1" dirty="0">
                <a:solidFill>
                  <a:srgbClr val="604A7B"/>
                </a:solidFill>
                <a:latin typeface="+mj-lt"/>
              </a:rPr>
              <a:t>2010- 2015 | Titre du poste| Société</a:t>
            </a:r>
          </a:p>
          <a:p>
            <a:pPr defTabSz="685800">
              <a:defRPr/>
            </a:pPr>
            <a:r>
              <a:rPr lang="fr-FR" sz="1000" dirty="0">
                <a:solidFill>
                  <a:schemeClr val="tx1">
                    <a:lumMod val="65000"/>
                    <a:lumOff val="35000"/>
                  </a:schemeClr>
                </a:solidFill>
                <a:latin typeface="+mj-lt"/>
              </a:rPr>
              <a:t>Décrivez ici les fonctions que vous avez occupées. Décrivez également vos missions, le nombre de personnes que vous avez encadré et si vous le pouvez, </a:t>
            </a:r>
            <a:r>
              <a:rPr lang="fr-FR" sz="1000" dirty="0">
                <a:solidFill>
                  <a:schemeClr val="tx1">
                    <a:lumMod val="65000"/>
                    <a:lumOff val="35000"/>
                  </a:schemeClr>
                </a:solidFill>
              </a:rPr>
              <a:t>essayez </a:t>
            </a:r>
            <a:r>
              <a:rPr lang="fr-FR" sz="1000" dirty="0">
                <a:solidFill>
                  <a:schemeClr val="tx1">
                    <a:lumMod val="65000"/>
                    <a:lumOff val="35000"/>
                  </a:schemeClr>
                </a:solidFill>
                <a:latin typeface="+mj-lt"/>
              </a:rPr>
              <a:t>d’inscrire les résultats que vous avez obtenus, n’hésitez pas à les quantifier.</a:t>
            </a:r>
          </a:p>
          <a:p>
            <a:pPr defTabSz="685800">
              <a:defRPr/>
            </a:pPr>
            <a:endParaRPr lang="fr-FR" sz="1000" dirty="0">
              <a:latin typeface="+mj-lt"/>
            </a:endParaRPr>
          </a:p>
          <a:p>
            <a:pPr defTabSz="685800">
              <a:defRPr/>
            </a:pPr>
            <a:r>
              <a:rPr lang="fr-FR" sz="1000" b="1" dirty="0">
                <a:solidFill>
                  <a:srgbClr val="604A7B"/>
                </a:solidFill>
                <a:latin typeface="+mj-lt"/>
              </a:rPr>
              <a:t>2010- 2015 | Titre du poste| Société</a:t>
            </a:r>
          </a:p>
          <a:p>
            <a:pPr defTabSz="685800">
              <a:defRPr/>
            </a:pPr>
            <a:r>
              <a:rPr lang="fr-FR" sz="1000" dirty="0">
                <a:solidFill>
                  <a:schemeClr val="tx1">
                    <a:lumMod val="65000"/>
                    <a:lumOff val="35000"/>
                  </a:schemeClr>
                </a:solidFill>
                <a:latin typeface="+mj-lt"/>
              </a:rPr>
              <a:t>Décrivez ici les fonctions que vous avez occupées. Décrivez également vos missions, le nombre de personnes que vous avez encadré et si vous le pouvez, </a:t>
            </a:r>
            <a:r>
              <a:rPr lang="fr-FR" sz="1000" dirty="0">
                <a:solidFill>
                  <a:schemeClr val="tx1">
                    <a:lumMod val="65000"/>
                    <a:lumOff val="35000"/>
                  </a:schemeClr>
                </a:solidFill>
              </a:rPr>
              <a:t>essayez </a:t>
            </a:r>
            <a:r>
              <a:rPr lang="fr-FR" sz="1000" dirty="0">
                <a:solidFill>
                  <a:schemeClr val="tx1">
                    <a:lumMod val="65000"/>
                    <a:lumOff val="35000"/>
                  </a:schemeClr>
                </a:solidFill>
                <a:latin typeface="+mj-lt"/>
              </a:rPr>
              <a:t>d’inscrire les résultats que vous avez obtenus, n’hésitez pas à les quantifier.</a:t>
            </a:r>
          </a:p>
          <a:p>
            <a:pPr defTabSz="685800">
              <a:defRPr/>
            </a:pPr>
            <a:endParaRPr lang="fr-FR" sz="1000" dirty="0">
              <a:latin typeface="+mj-lt"/>
            </a:endParaRPr>
          </a:p>
          <a:p>
            <a:pPr defTabSz="685800">
              <a:defRPr/>
            </a:pPr>
            <a:r>
              <a:rPr lang="fr-FR" sz="1000" b="1" dirty="0">
                <a:solidFill>
                  <a:srgbClr val="604A7B"/>
                </a:solidFill>
                <a:latin typeface="+mj-lt"/>
              </a:rPr>
              <a:t>2010- 2015 | Titre du poste| Société</a:t>
            </a:r>
          </a:p>
          <a:p>
            <a:pPr defTabSz="685800">
              <a:defRPr/>
            </a:pPr>
            <a:r>
              <a:rPr lang="fr-FR" sz="1000" dirty="0">
                <a:solidFill>
                  <a:schemeClr val="tx1">
                    <a:lumMod val="65000"/>
                    <a:lumOff val="35000"/>
                  </a:schemeClr>
                </a:solidFill>
                <a:latin typeface="+mj-lt"/>
              </a:rPr>
              <a:t>Décrivez ici les fonctions que vous avez occupées. Décrivez également vos missions, le nombre de personnes que vous avez encadré et si vous le pouvez, </a:t>
            </a:r>
            <a:r>
              <a:rPr lang="fr-FR" sz="1000" dirty="0">
                <a:solidFill>
                  <a:schemeClr val="tx1">
                    <a:lumMod val="65000"/>
                    <a:lumOff val="35000"/>
                  </a:schemeClr>
                </a:solidFill>
              </a:rPr>
              <a:t>essayez </a:t>
            </a:r>
            <a:r>
              <a:rPr lang="fr-FR" sz="1000" dirty="0">
                <a:solidFill>
                  <a:schemeClr val="tx1">
                    <a:lumMod val="65000"/>
                    <a:lumOff val="35000"/>
                  </a:schemeClr>
                </a:solidFill>
                <a:latin typeface="+mj-lt"/>
              </a:rPr>
              <a:t>d’inscrire les résultats que vous avez obtenus, n’hésitez pas à les quantifier.</a:t>
            </a:r>
          </a:p>
          <a:p>
            <a:pPr defTabSz="685800">
              <a:defRPr/>
            </a:pPr>
            <a:endParaRPr lang="fr-FR" sz="1000" dirty="0">
              <a:latin typeface="+mj-lt"/>
            </a:endParaRPr>
          </a:p>
          <a:p>
            <a:pPr defTabSz="685800">
              <a:defRPr/>
            </a:pPr>
            <a:r>
              <a:rPr lang="fr-FR" sz="1000" b="1" dirty="0">
                <a:solidFill>
                  <a:srgbClr val="604A7B"/>
                </a:solidFill>
                <a:latin typeface="+mj-lt"/>
              </a:rPr>
              <a:t>2010- 2015 | Titre du poste| Société</a:t>
            </a:r>
          </a:p>
          <a:p>
            <a:pPr defTabSz="685800">
              <a:defRPr/>
            </a:pPr>
            <a:r>
              <a:rPr lang="fr-FR" sz="1000" dirty="0">
                <a:solidFill>
                  <a:schemeClr val="tx1">
                    <a:lumMod val="65000"/>
                    <a:lumOff val="35000"/>
                  </a:schemeClr>
                </a:solidFill>
                <a:latin typeface="+mj-lt"/>
              </a:rPr>
              <a:t>Décrivez ici les fonctions que vous avez occupées. Décrivez également vos missions, le nombre de personnes que vous avez encadré et si vous le pouvez, </a:t>
            </a:r>
            <a:r>
              <a:rPr lang="fr-FR" sz="1000" dirty="0">
                <a:solidFill>
                  <a:schemeClr val="tx1">
                    <a:lumMod val="65000"/>
                    <a:lumOff val="35000"/>
                  </a:schemeClr>
                </a:solidFill>
              </a:rPr>
              <a:t>essayez </a:t>
            </a:r>
            <a:r>
              <a:rPr lang="fr-FR" sz="1000" dirty="0">
                <a:solidFill>
                  <a:schemeClr val="tx1">
                    <a:lumMod val="65000"/>
                    <a:lumOff val="35000"/>
                  </a:schemeClr>
                </a:solidFill>
                <a:latin typeface="+mj-lt"/>
              </a:rPr>
              <a:t>d’inscrire les résultats que vous avez obtenus, n’hésitez pas à les quantifier.</a:t>
            </a:r>
            <a:endParaRPr lang="fr-FR" sz="1000" dirty="0">
              <a:latin typeface="+mj-lt"/>
            </a:endParaRPr>
          </a:p>
        </p:txBody>
      </p:sp>
      <p:sp>
        <p:nvSpPr>
          <p:cNvPr id="39" name="Isosceles Triangle 139"/>
          <p:cNvSpPr/>
          <p:nvPr/>
        </p:nvSpPr>
        <p:spPr>
          <a:xfrm rot="5400000">
            <a:off x="3501652" y="4110338"/>
            <a:ext cx="125916" cy="108549"/>
          </a:xfrm>
          <a:prstGeom prst="triangle">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40" name="Isosceles Triangle 139"/>
          <p:cNvSpPr/>
          <p:nvPr/>
        </p:nvSpPr>
        <p:spPr>
          <a:xfrm rot="5400000">
            <a:off x="3501652" y="5012996"/>
            <a:ext cx="125916" cy="108549"/>
          </a:xfrm>
          <a:prstGeom prst="triangle">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41" name="Isosceles Triangle 139"/>
          <p:cNvSpPr/>
          <p:nvPr/>
        </p:nvSpPr>
        <p:spPr>
          <a:xfrm rot="5400000">
            <a:off x="3501652" y="5915654"/>
            <a:ext cx="125916" cy="108549"/>
          </a:xfrm>
          <a:prstGeom prst="triangle">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42" name="Isosceles Triangle 139"/>
          <p:cNvSpPr/>
          <p:nvPr/>
        </p:nvSpPr>
        <p:spPr>
          <a:xfrm rot="5400000">
            <a:off x="3540092" y="6835121"/>
            <a:ext cx="125916" cy="108549"/>
          </a:xfrm>
          <a:prstGeom prst="triangle">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43" name="TextBox 26"/>
          <p:cNvSpPr txBox="1"/>
          <p:nvPr/>
        </p:nvSpPr>
        <p:spPr>
          <a:xfrm>
            <a:off x="775212" y="3055987"/>
            <a:ext cx="2292983" cy="1107996"/>
          </a:xfrm>
          <a:prstGeom prst="rect">
            <a:avLst/>
          </a:prstGeom>
          <a:noFill/>
        </p:spPr>
        <p:txBody>
          <a:bodyPr wrap="square" lIns="0" tIns="0" rIns="0" bIns="0" rtlCol="0">
            <a:spAutoFit/>
          </a:bodyPr>
          <a:lstStyle/>
          <a:p>
            <a:pPr algn="just" defTabSz="685800">
              <a:defRPr/>
            </a:pPr>
            <a:r>
              <a:rPr lang="fr-FR" sz="900" dirty="0">
                <a:solidFill>
                  <a:schemeClr val="tx1">
                    <a:lumMod val="65000"/>
                    <a:lumOff val="35000"/>
                  </a:schemeClr>
                </a:solidFill>
                <a:latin typeface="+mj-lt"/>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44" name="Rectangle 43"/>
          <p:cNvSpPr/>
          <p:nvPr/>
        </p:nvSpPr>
        <p:spPr>
          <a:xfrm>
            <a:off x="756115" y="5416495"/>
            <a:ext cx="1536359" cy="138957"/>
          </a:xfrm>
          <a:prstGeom prst="rect">
            <a:avLst/>
          </a:prstGeom>
          <a:pattFill prst="wdDnDiag">
            <a:fgClr>
              <a:srgbClr val="CCC1DB"/>
            </a:fgClr>
            <a:bgClr>
              <a:schemeClr val="bg1"/>
            </a:bgClr>
          </a:patt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45" name="Rectangle 44"/>
          <p:cNvSpPr/>
          <p:nvPr/>
        </p:nvSpPr>
        <p:spPr>
          <a:xfrm>
            <a:off x="765741" y="5725452"/>
            <a:ext cx="1072282" cy="140162"/>
          </a:xfrm>
          <a:prstGeom prst="rect">
            <a:avLst/>
          </a:prstGeom>
          <a:pattFill prst="wdDnDiag">
            <a:fgClr>
              <a:srgbClr val="CCC1DB"/>
            </a:fgClr>
            <a:bgClr>
              <a:schemeClr val="bg1"/>
            </a:bgClr>
          </a:patt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46" name="Rectangle 45"/>
          <p:cNvSpPr/>
          <p:nvPr/>
        </p:nvSpPr>
        <p:spPr>
          <a:xfrm>
            <a:off x="765741" y="6041810"/>
            <a:ext cx="558228" cy="144857"/>
          </a:xfrm>
          <a:prstGeom prst="rect">
            <a:avLst/>
          </a:prstGeom>
          <a:pattFill prst="wdDnDiag">
            <a:fgClr>
              <a:srgbClr val="CCC1DB"/>
            </a:fgClr>
            <a:bgClr>
              <a:schemeClr val="bg1"/>
            </a:bgClr>
          </a:patt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47" name="ZoneTexte 46"/>
          <p:cNvSpPr txBox="1"/>
          <p:nvPr/>
        </p:nvSpPr>
        <p:spPr>
          <a:xfrm>
            <a:off x="2292477" y="5351464"/>
            <a:ext cx="554960" cy="246221"/>
          </a:xfrm>
          <a:prstGeom prst="rect">
            <a:avLst/>
          </a:prstGeom>
          <a:noFill/>
        </p:spPr>
        <p:txBody>
          <a:bodyPr wrap="none" rtlCol="0">
            <a:spAutoFit/>
          </a:bodyPr>
          <a:lstStyle/>
          <a:p>
            <a:r>
              <a:rPr lang="fr-FR" sz="1000" dirty="0">
                <a:solidFill>
                  <a:schemeClr val="tx1">
                    <a:lumMod val="65000"/>
                    <a:lumOff val="35000"/>
                  </a:schemeClr>
                </a:solidFill>
              </a:rPr>
              <a:t>Anglais</a:t>
            </a:r>
          </a:p>
        </p:txBody>
      </p:sp>
      <p:sp>
        <p:nvSpPr>
          <p:cNvPr id="48" name="ZoneTexte 47"/>
          <p:cNvSpPr txBox="1"/>
          <p:nvPr/>
        </p:nvSpPr>
        <p:spPr>
          <a:xfrm>
            <a:off x="1834215" y="5668541"/>
            <a:ext cx="678391" cy="246221"/>
          </a:xfrm>
          <a:prstGeom prst="rect">
            <a:avLst/>
          </a:prstGeom>
          <a:noFill/>
        </p:spPr>
        <p:txBody>
          <a:bodyPr wrap="none" rtlCol="0">
            <a:spAutoFit/>
          </a:bodyPr>
          <a:lstStyle/>
          <a:p>
            <a:r>
              <a:rPr lang="fr-FR" sz="1000" dirty="0">
                <a:solidFill>
                  <a:schemeClr val="tx1">
                    <a:lumMod val="65000"/>
                    <a:lumOff val="35000"/>
                  </a:schemeClr>
                </a:solidFill>
              </a:rPr>
              <a:t>Allemand</a:t>
            </a:r>
          </a:p>
        </p:txBody>
      </p:sp>
      <p:sp>
        <p:nvSpPr>
          <p:cNvPr id="49" name="ZoneTexte 48"/>
          <p:cNvSpPr txBox="1"/>
          <p:nvPr/>
        </p:nvSpPr>
        <p:spPr>
          <a:xfrm>
            <a:off x="1295585" y="6001344"/>
            <a:ext cx="510076" cy="246221"/>
          </a:xfrm>
          <a:prstGeom prst="rect">
            <a:avLst/>
          </a:prstGeom>
          <a:noFill/>
        </p:spPr>
        <p:txBody>
          <a:bodyPr wrap="none" rtlCol="0">
            <a:spAutoFit/>
          </a:bodyPr>
          <a:lstStyle/>
          <a:p>
            <a:r>
              <a:rPr lang="fr-FR" sz="1000" dirty="0">
                <a:solidFill>
                  <a:schemeClr val="tx1">
                    <a:lumMod val="65000"/>
                    <a:lumOff val="35000"/>
                  </a:schemeClr>
                </a:solidFill>
              </a:rPr>
              <a:t>Italien</a:t>
            </a:r>
          </a:p>
        </p:txBody>
      </p:sp>
      <p:sp>
        <p:nvSpPr>
          <p:cNvPr id="50" name="object 108"/>
          <p:cNvSpPr txBox="1"/>
          <p:nvPr/>
        </p:nvSpPr>
        <p:spPr>
          <a:xfrm>
            <a:off x="3688305" y="9322660"/>
            <a:ext cx="3383679" cy="830997"/>
          </a:xfrm>
          <a:prstGeom prst="rect">
            <a:avLst/>
          </a:prstGeom>
        </p:spPr>
        <p:txBody>
          <a:bodyPr vert="horz" wrap="square" lIns="0" tIns="0" rIns="0" bIns="0" rtlCol="0">
            <a:spAutoFit/>
          </a:bodyPr>
          <a:lstStyle/>
          <a:p>
            <a:pPr defTabSz="685800">
              <a:defRPr/>
            </a:pPr>
            <a:r>
              <a:rPr lang="fr-FR" sz="900" b="1" dirty="0">
                <a:solidFill>
                  <a:srgbClr val="604A7B"/>
                </a:solidFill>
                <a:latin typeface="+mj-lt"/>
              </a:rPr>
              <a:t>2012 </a:t>
            </a:r>
            <a:r>
              <a:rPr lang="mr-IN" sz="900" b="1" dirty="0">
                <a:solidFill>
                  <a:srgbClr val="604A7B"/>
                </a:solidFill>
                <a:latin typeface="+mj-lt"/>
              </a:rPr>
              <a:t>–</a:t>
            </a:r>
            <a:r>
              <a:rPr lang="fr-FR" sz="900" b="1" dirty="0">
                <a:solidFill>
                  <a:srgbClr val="604A7B"/>
                </a:solidFill>
                <a:latin typeface="+mj-lt"/>
              </a:rPr>
              <a:t> Diplôme – Université</a:t>
            </a:r>
          </a:p>
          <a:p>
            <a:pPr defTabSz="685800">
              <a:defRPr/>
            </a:pPr>
            <a:r>
              <a:rPr lang="fr-FR" sz="900" dirty="0">
                <a:solidFill>
                  <a:schemeClr val="tx1">
                    <a:lumMod val="65000"/>
                    <a:lumOff val="35000"/>
                  </a:schemeClr>
                </a:solidFill>
                <a:latin typeface="+mj-lt"/>
              </a:rPr>
              <a:t>Décrivez en une ligne les objectifs et les spécialités de cette formation.</a:t>
            </a:r>
            <a:br>
              <a:rPr lang="fr-FR" sz="900" dirty="0">
                <a:solidFill>
                  <a:schemeClr val="tx1">
                    <a:lumMod val="65000"/>
                    <a:lumOff val="35000"/>
                  </a:schemeClr>
                </a:solidFill>
                <a:latin typeface="+mj-lt"/>
              </a:rPr>
            </a:br>
            <a:endParaRPr lang="fr-FR" sz="900" dirty="0">
              <a:solidFill>
                <a:schemeClr val="tx1">
                  <a:lumMod val="65000"/>
                  <a:lumOff val="35000"/>
                </a:schemeClr>
              </a:solidFill>
              <a:latin typeface="+mj-lt"/>
            </a:endParaRPr>
          </a:p>
          <a:p>
            <a:pPr defTabSz="685800">
              <a:defRPr/>
            </a:pPr>
            <a:r>
              <a:rPr lang="fr-FR" sz="900" b="1" dirty="0">
                <a:solidFill>
                  <a:srgbClr val="604A7B"/>
                </a:solidFill>
                <a:latin typeface="+mj-lt"/>
              </a:rPr>
              <a:t>2012 </a:t>
            </a:r>
            <a:r>
              <a:rPr lang="mr-IN" sz="900" b="1" dirty="0">
                <a:solidFill>
                  <a:srgbClr val="604A7B"/>
                </a:solidFill>
                <a:latin typeface="+mj-lt"/>
              </a:rPr>
              <a:t>–</a:t>
            </a:r>
            <a:r>
              <a:rPr lang="fr-FR" sz="900" b="1" dirty="0">
                <a:solidFill>
                  <a:srgbClr val="604A7B"/>
                </a:solidFill>
                <a:latin typeface="+mj-lt"/>
              </a:rPr>
              <a:t> Diplôme – Université</a:t>
            </a:r>
          </a:p>
          <a:p>
            <a:pPr defTabSz="685800">
              <a:defRPr/>
            </a:pPr>
            <a:r>
              <a:rPr lang="fr-FR" sz="900" dirty="0">
                <a:solidFill>
                  <a:schemeClr val="tx1">
                    <a:lumMod val="65000"/>
                    <a:lumOff val="35000"/>
                  </a:schemeClr>
                </a:solidFill>
              </a:rPr>
              <a:t>Décrivez en une ligne les objectifs et les spécialités de cette formation.</a:t>
            </a:r>
            <a:br>
              <a:rPr lang="fr-FR" sz="900" dirty="0">
                <a:solidFill>
                  <a:schemeClr val="tx1">
                    <a:lumMod val="65000"/>
                    <a:lumOff val="35000"/>
                  </a:schemeClr>
                </a:solidFill>
              </a:rPr>
            </a:br>
            <a:endParaRPr lang="fr-FR" sz="900" dirty="0">
              <a:solidFill>
                <a:schemeClr val="tx1">
                  <a:lumMod val="65000"/>
                  <a:lumOff val="35000"/>
                </a:schemeClr>
              </a:solidFill>
            </a:endParaRPr>
          </a:p>
        </p:txBody>
      </p:sp>
      <p:sp>
        <p:nvSpPr>
          <p:cNvPr id="51" name="object 3"/>
          <p:cNvSpPr txBox="1"/>
          <p:nvPr/>
        </p:nvSpPr>
        <p:spPr>
          <a:xfrm>
            <a:off x="687923" y="9290589"/>
            <a:ext cx="1298877" cy="982641"/>
          </a:xfrm>
          <a:prstGeom prst="rect">
            <a:avLst/>
          </a:prstGeom>
        </p:spPr>
        <p:txBody>
          <a:bodyPr vert="horz" wrap="square" lIns="0" tIns="0" rIns="0" bIns="0" rtlCol="0">
            <a:spAutoFit/>
          </a:bodyPr>
          <a:lstStyle/>
          <a:p>
            <a:pPr algn="ctr">
              <a:lnSpc>
                <a:spcPts val="1100"/>
              </a:lnSpc>
            </a:pPr>
            <a:r>
              <a:rPr lang="fr-FR" sz="900" b="1" dirty="0">
                <a:solidFill>
                  <a:srgbClr val="231F20"/>
                </a:solidFill>
                <a:latin typeface="+mj-lt"/>
                <a:cs typeface="Proxima Nova Rg"/>
              </a:rPr>
              <a:t>Adresse</a:t>
            </a:r>
          </a:p>
          <a:p>
            <a:pPr algn="ctr">
              <a:lnSpc>
                <a:spcPts val="1100"/>
              </a:lnSpc>
            </a:pPr>
            <a:r>
              <a:rPr lang="fr-FR" sz="900" dirty="0">
                <a:solidFill>
                  <a:srgbClr val="231F20"/>
                </a:solidFill>
                <a:latin typeface="+mj-lt"/>
                <a:cs typeface="Proxima Nova Rg"/>
              </a:rPr>
              <a:t>17 rue de la Réussite</a:t>
            </a:r>
          </a:p>
          <a:p>
            <a:pPr algn="ctr">
              <a:lnSpc>
                <a:spcPts val="1100"/>
              </a:lnSpc>
            </a:pPr>
            <a:r>
              <a:rPr lang="fr-FR" sz="900" dirty="0">
                <a:solidFill>
                  <a:srgbClr val="231F20"/>
                </a:solidFill>
                <a:latin typeface="+mj-lt"/>
                <a:cs typeface="Proxima Nova Rg"/>
              </a:rPr>
              <a:t>75012 Paris</a:t>
            </a:r>
          </a:p>
          <a:p>
            <a:pPr algn="ctr">
              <a:lnSpc>
                <a:spcPts val="1100"/>
              </a:lnSpc>
            </a:pPr>
            <a:endParaRPr lang="fr-FR" sz="900" b="1" dirty="0">
              <a:solidFill>
                <a:srgbClr val="231F20"/>
              </a:solidFill>
              <a:latin typeface="+mj-lt"/>
              <a:cs typeface="Proxima Nova Rg"/>
            </a:endParaRPr>
          </a:p>
          <a:p>
            <a:pPr algn="ctr">
              <a:lnSpc>
                <a:spcPts val="1100"/>
              </a:lnSpc>
            </a:pPr>
            <a:r>
              <a:rPr lang="fr-FR" sz="900" b="1" dirty="0">
                <a:solidFill>
                  <a:srgbClr val="231F20"/>
                </a:solidFill>
                <a:latin typeface="+mj-lt"/>
                <a:cs typeface="Proxima Nova Rg"/>
              </a:rPr>
              <a:t>Mail</a:t>
            </a:r>
          </a:p>
          <a:p>
            <a:pPr algn="ctr">
              <a:lnSpc>
                <a:spcPts val="1100"/>
              </a:lnSpc>
            </a:pPr>
            <a:r>
              <a:rPr lang="fr-FR" sz="900" dirty="0" err="1">
                <a:solidFill>
                  <a:srgbClr val="231F20"/>
                </a:solidFill>
                <a:latin typeface="+mj-lt"/>
                <a:cs typeface="Proxima Nova Rg"/>
              </a:rPr>
              <a:t>mail@mail.com</a:t>
            </a:r>
            <a:endParaRPr lang="fr-FR" sz="900" dirty="0">
              <a:solidFill>
                <a:srgbClr val="231F20"/>
              </a:solidFill>
              <a:latin typeface="+mj-lt"/>
              <a:cs typeface="Proxima Nova Rg"/>
            </a:endParaRPr>
          </a:p>
          <a:p>
            <a:pPr algn="ctr">
              <a:lnSpc>
                <a:spcPts val="1100"/>
              </a:lnSpc>
            </a:pPr>
            <a:endParaRPr lang="fr-FR" sz="900" b="1" dirty="0">
              <a:solidFill>
                <a:srgbClr val="231F20"/>
              </a:solidFill>
              <a:latin typeface="+mj-lt"/>
              <a:cs typeface="Proxima Nova Rg"/>
            </a:endParaRPr>
          </a:p>
        </p:txBody>
      </p:sp>
      <p:sp>
        <p:nvSpPr>
          <p:cNvPr id="3" name="Rectangle 2"/>
          <p:cNvSpPr/>
          <p:nvPr/>
        </p:nvSpPr>
        <p:spPr>
          <a:xfrm>
            <a:off x="1632962" y="9242019"/>
            <a:ext cx="1766612" cy="1079783"/>
          </a:xfrm>
          <a:prstGeom prst="rect">
            <a:avLst/>
          </a:prstGeom>
        </p:spPr>
        <p:txBody>
          <a:bodyPr wrap="square">
            <a:spAutoFit/>
          </a:bodyPr>
          <a:lstStyle/>
          <a:p>
            <a:pPr algn="ctr">
              <a:lnSpc>
                <a:spcPts val="1100"/>
              </a:lnSpc>
            </a:pPr>
            <a:r>
              <a:rPr lang="fr-FR" sz="900" b="1" dirty="0">
                <a:solidFill>
                  <a:srgbClr val="231F20"/>
                </a:solidFill>
                <a:latin typeface="+mj-lt"/>
                <a:cs typeface="Proxima Nova Rg"/>
              </a:rPr>
              <a:t>Tel</a:t>
            </a:r>
          </a:p>
          <a:p>
            <a:pPr algn="ctr">
              <a:lnSpc>
                <a:spcPts val="1100"/>
              </a:lnSpc>
            </a:pPr>
            <a:r>
              <a:rPr lang="fr-FR" sz="900" dirty="0">
                <a:solidFill>
                  <a:srgbClr val="231F20"/>
                </a:solidFill>
                <a:latin typeface="+mj-lt"/>
                <a:cs typeface="Proxima Nova Rg"/>
              </a:rPr>
              <a:t>0102030405</a:t>
            </a:r>
          </a:p>
          <a:p>
            <a:pPr algn="ctr">
              <a:lnSpc>
                <a:spcPts val="1100"/>
              </a:lnSpc>
            </a:pPr>
            <a:r>
              <a:rPr lang="fr-FR" sz="900" dirty="0">
                <a:solidFill>
                  <a:srgbClr val="231F20"/>
                </a:solidFill>
                <a:latin typeface="+mj-lt"/>
                <a:cs typeface="Proxima Nova Rg"/>
              </a:rPr>
              <a:t>0601020304</a:t>
            </a:r>
          </a:p>
          <a:p>
            <a:pPr algn="ctr">
              <a:lnSpc>
                <a:spcPts val="1100"/>
              </a:lnSpc>
            </a:pPr>
            <a:endParaRPr lang="fr-FR" sz="900" b="1" dirty="0">
              <a:solidFill>
                <a:srgbClr val="231F20"/>
              </a:solidFill>
              <a:latin typeface="+mj-lt"/>
              <a:cs typeface="Proxima Nova Rg"/>
            </a:endParaRPr>
          </a:p>
          <a:p>
            <a:pPr algn="ctr">
              <a:lnSpc>
                <a:spcPts val="1100"/>
              </a:lnSpc>
            </a:pPr>
            <a:r>
              <a:rPr lang="fr-FR" sz="900" b="1" dirty="0">
                <a:solidFill>
                  <a:srgbClr val="231F20"/>
                </a:solidFill>
                <a:latin typeface="+mj-lt"/>
                <a:cs typeface="Proxima Nova Rg"/>
              </a:rPr>
              <a:t>Web</a:t>
            </a:r>
          </a:p>
          <a:p>
            <a:pPr algn="ctr">
              <a:lnSpc>
                <a:spcPts val="1100"/>
              </a:lnSpc>
            </a:pPr>
            <a:r>
              <a:rPr lang="fr-FR" sz="900" dirty="0" err="1">
                <a:solidFill>
                  <a:srgbClr val="231F20"/>
                </a:solidFill>
                <a:latin typeface="+mj-lt"/>
                <a:cs typeface="Proxima Nova Rg"/>
              </a:rPr>
              <a:t>Linkedin.com</a:t>
            </a:r>
            <a:r>
              <a:rPr lang="fr-FR" sz="900" dirty="0">
                <a:solidFill>
                  <a:srgbClr val="231F20"/>
                </a:solidFill>
                <a:latin typeface="+mj-lt"/>
                <a:cs typeface="Proxima Nova Rg"/>
              </a:rPr>
              <a:t>/SA</a:t>
            </a:r>
            <a:br>
              <a:rPr lang="fr-FR" sz="900" dirty="0">
                <a:solidFill>
                  <a:srgbClr val="231F20"/>
                </a:solidFill>
                <a:latin typeface="+mj-lt"/>
                <a:cs typeface="Proxima Nova Rg"/>
              </a:rPr>
            </a:br>
            <a:r>
              <a:rPr lang="fr-FR" sz="900" dirty="0" err="1">
                <a:solidFill>
                  <a:srgbClr val="231F20"/>
                </a:solidFill>
                <a:latin typeface="+mj-lt"/>
                <a:cs typeface="Proxima Nova Rg"/>
              </a:rPr>
              <a:t>Facebook.com</a:t>
            </a:r>
            <a:r>
              <a:rPr lang="fr-FR" sz="900" dirty="0">
                <a:solidFill>
                  <a:srgbClr val="231F20"/>
                </a:solidFill>
                <a:latin typeface="+mj-lt"/>
                <a:cs typeface="Proxima Nova Rg"/>
              </a:rPr>
              <a:t>/SA</a:t>
            </a:r>
            <a:endParaRPr lang="fr-FR" sz="900" dirty="0">
              <a:latin typeface="+mj-lt"/>
              <a:cs typeface="Proxima Nova Rg"/>
            </a:endParaRPr>
          </a:p>
        </p:txBody>
      </p:sp>
      <p:sp>
        <p:nvSpPr>
          <p:cNvPr id="53" name="Rectangle 52"/>
          <p:cNvSpPr/>
          <p:nvPr/>
        </p:nvSpPr>
        <p:spPr>
          <a:xfrm>
            <a:off x="756115" y="7487534"/>
            <a:ext cx="1536359" cy="138957"/>
          </a:xfrm>
          <a:prstGeom prst="rect">
            <a:avLst/>
          </a:prstGeom>
          <a:pattFill prst="wdDnDiag">
            <a:fgClr>
              <a:srgbClr val="CCC1DB"/>
            </a:fgClr>
            <a:bgClr>
              <a:schemeClr val="bg1"/>
            </a:bgClr>
          </a:patt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54" name="Rectangle 53"/>
          <p:cNvSpPr/>
          <p:nvPr/>
        </p:nvSpPr>
        <p:spPr>
          <a:xfrm>
            <a:off x="765741" y="7796491"/>
            <a:ext cx="1072282" cy="140162"/>
          </a:xfrm>
          <a:prstGeom prst="rect">
            <a:avLst/>
          </a:prstGeom>
          <a:pattFill prst="wdDnDiag">
            <a:fgClr>
              <a:srgbClr val="CCC1DB"/>
            </a:fgClr>
            <a:bgClr>
              <a:schemeClr val="bg1"/>
            </a:bgClr>
          </a:patt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55" name="Rectangle 54"/>
          <p:cNvSpPr/>
          <p:nvPr/>
        </p:nvSpPr>
        <p:spPr>
          <a:xfrm>
            <a:off x="765741" y="8112849"/>
            <a:ext cx="558228" cy="144857"/>
          </a:xfrm>
          <a:prstGeom prst="rect">
            <a:avLst/>
          </a:prstGeom>
          <a:pattFill prst="wdDnDiag">
            <a:fgClr>
              <a:srgbClr val="CCC1DB"/>
            </a:fgClr>
            <a:bgClr>
              <a:schemeClr val="bg1"/>
            </a:bgClr>
          </a:pattFill>
          <a:ln>
            <a:solidFill>
              <a:srgbClr val="CCC1D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p>
        </p:txBody>
      </p:sp>
      <p:sp>
        <p:nvSpPr>
          <p:cNvPr id="56" name="ZoneTexte 55"/>
          <p:cNvSpPr txBox="1"/>
          <p:nvPr/>
        </p:nvSpPr>
        <p:spPr>
          <a:xfrm>
            <a:off x="2292477" y="7422503"/>
            <a:ext cx="869149" cy="246221"/>
          </a:xfrm>
          <a:prstGeom prst="rect">
            <a:avLst/>
          </a:prstGeom>
          <a:noFill/>
        </p:spPr>
        <p:txBody>
          <a:bodyPr wrap="none" rtlCol="0">
            <a:spAutoFit/>
          </a:bodyPr>
          <a:lstStyle/>
          <a:p>
            <a:r>
              <a:rPr lang="fr-FR" sz="1000" dirty="0">
                <a:solidFill>
                  <a:schemeClr val="tx1">
                    <a:lumMod val="65000"/>
                    <a:lumOff val="35000"/>
                  </a:schemeClr>
                </a:solidFill>
              </a:rPr>
              <a:t>Informatique</a:t>
            </a:r>
          </a:p>
        </p:txBody>
      </p:sp>
      <p:sp>
        <p:nvSpPr>
          <p:cNvPr id="57" name="ZoneTexte 56"/>
          <p:cNvSpPr txBox="1"/>
          <p:nvPr/>
        </p:nvSpPr>
        <p:spPr>
          <a:xfrm>
            <a:off x="1834215" y="7739580"/>
            <a:ext cx="1103187" cy="246221"/>
          </a:xfrm>
          <a:prstGeom prst="rect">
            <a:avLst/>
          </a:prstGeom>
          <a:noFill/>
        </p:spPr>
        <p:txBody>
          <a:bodyPr wrap="none" rtlCol="0">
            <a:spAutoFit/>
          </a:bodyPr>
          <a:lstStyle/>
          <a:p>
            <a:r>
              <a:rPr lang="fr-FR" sz="1000" dirty="0">
                <a:solidFill>
                  <a:schemeClr val="tx1">
                    <a:lumMod val="65000"/>
                    <a:lumOff val="35000"/>
                  </a:schemeClr>
                </a:solidFill>
              </a:rPr>
              <a:t>Gestion / Compta</a:t>
            </a:r>
          </a:p>
        </p:txBody>
      </p:sp>
      <p:sp>
        <p:nvSpPr>
          <p:cNvPr id="58" name="ZoneTexte 57"/>
          <p:cNvSpPr txBox="1"/>
          <p:nvPr/>
        </p:nvSpPr>
        <p:spPr>
          <a:xfrm>
            <a:off x="1295585" y="8072383"/>
            <a:ext cx="821059" cy="246221"/>
          </a:xfrm>
          <a:prstGeom prst="rect">
            <a:avLst/>
          </a:prstGeom>
          <a:noFill/>
        </p:spPr>
        <p:txBody>
          <a:bodyPr wrap="none" rtlCol="0">
            <a:spAutoFit/>
          </a:bodyPr>
          <a:lstStyle/>
          <a:p>
            <a:r>
              <a:rPr lang="fr-FR" sz="1000" dirty="0" err="1">
                <a:solidFill>
                  <a:schemeClr val="tx1">
                    <a:lumMod val="65000"/>
                    <a:lumOff val="35000"/>
                  </a:schemeClr>
                </a:solidFill>
              </a:rPr>
              <a:t>Managment</a:t>
            </a:r>
            <a:endParaRPr lang="fr-FR" sz="1000" dirty="0">
              <a:solidFill>
                <a:schemeClr val="tx1">
                  <a:lumMod val="65000"/>
                  <a:lumOff val="35000"/>
                </a:schemeClr>
              </a:solidFill>
            </a:endParaRPr>
          </a:p>
        </p:txBody>
      </p:sp>
      <p:pic>
        <p:nvPicPr>
          <p:cNvPr id="4" name="Image 3"/>
          <p:cNvPicPr>
            <a:picLocks noChangeAspect="1"/>
          </p:cNvPicPr>
          <p:nvPr/>
        </p:nvPicPr>
        <p:blipFill rotWithShape="1">
          <a:blip r:embed="rId10">
            <a:extLst>
              <a:ext uri="{28A0092B-C50C-407E-A947-70E740481C1C}">
                <a14:useLocalDpi xmlns:a14="http://schemas.microsoft.com/office/drawing/2010/main" val="0"/>
              </a:ext>
            </a:extLst>
          </a:blip>
          <a:srcRect l="17755" r="15735"/>
          <a:stretch/>
        </p:blipFill>
        <p:spPr>
          <a:xfrm>
            <a:off x="3313846" y="73660"/>
            <a:ext cx="1173116" cy="1177269"/>
          </a:xfrm>
          <a:prstGeom prst="ellipse">
            <a:avLst/>
          </a:prstGeom>
          <a:ln w="38100">
            <a:solidFill>
              <a:srgbClr val="604A7B"/>
            </a:solidFill>
          </a:ln>
        </p:spPr>
      </p:pic>
    </p:spTree>
    <p:extLst>
      <p:ext uri="{BB962C8B-B14F-4D97-AF65-F5344CB8AC3E}">
        <p14:creationId xmlns:p14="http://schemas.microsoft.com/office/powerpoint/2010/main" val="365839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7" dirty="0">
                <a:solidFill>
                  <a:schemeClr val="tx1">
                    <a:lumMod val="50000"/>
                    <a:lumOff val="50000"/>
                  </a:schemeClr>
                </a:solidFill>
              </a:rPr>
            </a:br>
            <a:r>
              <a:rPr lang="fr-FR" sz="2447" dirty="0" err="1">
                <a:solidFill>
                  <a:schemeClr val="tx1">
                    <a:lumMod val="50000"/>
                    <a:lumOff val="50000"/>
                  </a:schemeClr>
                </a:solidFill>
              </a:rPr>
              <a:t>Disclaimer</a:t>
            </a:r>
            <a:r>
              <a:rPr lang="fr-FR" sz="2447"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4721078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TotalTime>
  <Words>684</Words>
  <Application>Microsoft Macintosh PowerPoint</Application>
  <PresentationFormat>Personnalisé</PresentationFormat>
  <Paragraphs>82</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Daniel FRAJDENROCH Titre du poste recherché</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22</cp:revision>
  <dcterms:created xsi:type="dcterms:W3CDTF">2017-10-06T15:48:38Z</dcterms:created>
  <dcterms:modified xsi:type="dcterms:W3CDTF">2022-08-01T23:24:06Z</dcterms:modified>
</cp:coreProperties>
</file>