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7" r:id="rId2"/>
    <p:sldId id="259" r:id="rId3"/>
  </p:sldIdLst>
  <p:sldSz cx="7559675" cy="1069181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4373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476"/>
    <p:restoredTop sz="94661"/>
  </p:normalViewPr>
  <p:slideViewPr>
    <p:cSldViewPr snapToGrid="0" snapToObjects="1">
      <p:cViewPr varScale="1">
        <p:scale>
          <a:sx n="79" d="100"/>
          <a:sy n="79" d="100"/>
        </p:scale>
        <p:origin x="3640" y="2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fr-FR"/>
              <a:t>Cliquez et modifiez le titre</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fr-FR"/>
              <a:t>Cliquez pour modifier le style des sous-titres du masque</a:t>
            </a:r>
            <a:endParaRPr lang="en-US" dirty="0"/>
          </a:p>
        </p:txBody>
      </p:sp>
      <p:sp>
        <p:nvSpPr>
          <p:cNvPr id="4" name="Date Placeholder 3"/>
          <p:cNvSpPr>
            <a:spLocks noGrp="1"/>
          </p:cNvSpPr>
          <p:nvPr>
            <p:ph type="dt" sz="half" idx="10"/>
          </p:nvPr>
        </p:nvSpPr>
        <p:spPr/>
        <p:txBody>
          <a:bodyPr/>
          <a:lstStyle/>
          <a:p>
            <a:fld id="{AD7C72E4-A089-3444-8B8A-445B4667A86D}" type="datetimeFigureOut">
              <a:rPr lang="fr-FR" smtClean="0"/>
              <a:t>01/08/2022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09ED535-F1FE-B64C-8BC1-40704EDD873C}"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D7C72E4-A089-3444-8B8A-445B4667A86D}" type="datetimeFigureOut">
              <a:rPr lang="fr-FR" smtClean="0"/>
              <a:t>01/08/2022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09ED535-F1FE-B64C-8BC1-40704EDD873C}"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fr-FR"/>
              <a:t>Cliquez et modifiez le titre</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D7C72E4-A089-3444-8B8A-445B4667A86D}" type="datetimeFigureOut">
              <a:rPr lang="fr-FR" smtClean="0"/>
              <a:t>01/08/2022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09ED535-F1FE-B64C-8BC1-40704EDD873C}"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D7C72E4-A089-3444-8B8A-445B4667A86D}" type="datetimeFigureOut">
              <a:rPr lang="fr-FR" smtClean="0"/>
              <a:t>01/08/2022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09ED535-F1FE-B64C-8BC1-40704EDD873C}"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fr-FR"/>
              <a:t>Cliquez et modifiez le titre</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AD7C72E4-A089-3444-8B8A-445B4667A86D}" type="datetimeFigureOut">
              <a:rPr lang="fr-FR" smtClean="0"/>
              <a:t>01/08/2022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09ED535-F1FE-B64C-8BC1-40704EDD873C}"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AD7C72E4-A089-3444-8B8A-445B4667A86D}" type="datetimeFigureOut">
              <a:rPr lang="fr-FR" smtClean="0"/>
              <a:t>01/08/2022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109ED535-F1FE-B64C-8BC1-40704EDD873C}"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fr-FR"/>
              <a:t>Cliquez et modifiez le titre</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Cliquez pour modifier les styles du texte du masque</a:t>
            </a:r>
          </a:p>
        </p:txBody>
      </p:sp>
      <p:sp>
        <p:nvSpPr>
          <p:cNvPr id="4" name="Content Placeholder 3"/>
          <p:cNvSpPr>
            <a:spLocks noGrp="1"/>
          </p:cNvSpPr>
          <p:nvPr>
            <p:ph sz="half" idx="2"/>
          </p:nvPr>
        </p:nvSpPr>
        <p:spPr>
          <a:xfrm>
            <a:off x="520713" y="3905482"/>
            <a:ext cx="3198096" cy="57443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Cliquez pour modifier les styles du texte du masque</a:t>
            </a:r>
          </a:p>
        </p:txBody>
      </p:sp>
      <p:sp>
        <p:nvSpPr>
          <p:cNvPr id="6" name="Content Placeholder 5"/>
          <p:cNvSpPr>
            <a:spLocks noGrp="1"/>
          </p:cNvSpPr>
          <p:nvPr>
            <p:ph sz="quarter" idx="4"/>
          </p:nvPr>
        </p:nvSpPr>
        <p:spPr>
          <a:xfrm>
            <a:off x="3827086" y="3905482"/>
            <a:ext cx="3213847" cy="57443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AD7C72E4-A089-3444-8B8A-445B4667A86D}" type="datetimeFigureOut">
              <a:rPr lang="fr-FR" smtClean="0"/>
              <a:t>01/08/2022</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109ED535-F1FE-B64C-8BC1-40704EDD873C}"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Date Placeholder 2"/>
          <p:cNvSpPr>
            <a:spLocks noGrp="1"/>
          </p:cNvSpPr>
          <p:nvPr>
            <p:ph type="dt" sz="half" idx="10"/>
          </p:nvPr>
        </p:nvSpPr>
        <p:spPr/>
        <p:txBody>
          <a:bodyPr/>
          <a:lstStyle/>
          <a:p>
            <a:fld id="{AD7C72E4-A089-3444-8B8A-445B4667A86D}" type="datetimeFigureOut">
              <a:rPr lang="fr-FR" smtClean="0"/>
              <a:t>01/08/2022</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109ED535-F1FE-B64C-8BC1-40704EDD873C}"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7C72E4-A089-3444-8B8A-445B4667A86D}" type="datetimeFigureOut">
              <a:rPr lang="fr-FR" smtClean="0"/>
              <a:t>01/08/2022</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109ED535-F1FE-B64C-8BC1-40704EDD873C}"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Cliquez et modifiez le titre</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AD7C72E4-A089-3444-8B8A-445B4667A86D}" type="datetimeFigureOut">
              <a:rPr lang="fr-FR" smtClean="0"/>
              <a:t>01/08/2022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109ED535-F1FE-B64C-8BC1-40704EDD873C}"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Cliquez et modifiez le titre</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fr-FR"/>
              <a:t>Faire glisser l'image vers l'espace réservé ou cliquer sur l'icône pour l'ajouter</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AD7C72E4-A089-3444-8B8A-445B4667A86D}" type="datetimeFigureOut">
              <a:rPr lang="fr-FR" smtClean="0"/>
              <a:t>01/08/2022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109ED535-F1FE-B64C-8BC1-40704EDD873C}"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fr-FR"/>
              <a:t>Cliquez et modifiez le titre</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AD7C72E4-A089-3444-8B8A-445B4667A86D}" type="datetimeFigureOut">
              <a:rPr lang="fr-FR" smtClean="0"/>
              <a:t>01/08/2022</a:t>
            </a:fld>
            <a:endParaRPr lang="fr-FR"/>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109ED535-F1FE-B64C-8BC1-40704EDD873C}" type="slidenum">
              <a:rPr lang="fr-FR" smtClean="0"/>
              <a:t>‹N°›</a:t>
            </a:fld>
            <a:endParaRPr lang="fr-FR"/>
          </a:p>
        </p:txBody>
      </p:sp>
    </p:spTree>
    <p:extLst>
      <p:ext uri="{BB962C8B-B14F-4D97-AF65-F5344CB8AC3E}">
        <p14:creationId xmlns:p14="http://schemas.microsoft.com/office/powerpoint/2010/main" val="105366041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s://www.creeruncv.com/lettre-de-motivation/?utm_source=Document&amp;utm_medium=Link&amp;utm_campaign=Doc_CV_PTT" TargetMode="External"/><Relationship Id="rId3" Type="http://schemas.openxmlformats.org/officeDocument/2006/relationships/hyperlink" Target="https://www.creeruncv.com/conseils/lexperience-profesionnelle-sur-le-cv/?utm_source=Document&amp;utm_medium=Link&amp;utm_campaign=Doc_CV_PTT" TargetMode="External"/><Relationship Id="rId7" Type="http://schemas.openxmlformats.org/officeDocument/2006/relationships/hyperlink" Target="https://www.creeruncv.com/conseils/recrutement/?utm_source=Document&amp;utm_medium=Link&amp;utm_campaign=Doc_CV_PTT" TargetMode="External"/><Relationship Id="rId2" Type="http://schemas.openxmlformats.org/officeDocument/2006/relationships/hyperlink" Target="https://www.creeruncv.com/conseils/le-titre-du-cv/?utm_source=Document&amp;utm_medium=Link&amp;utm_campaign=Doc_CV_PTT" TargetMode="External"/><Relationship Id="rId1" Type="http://schemas.openxmlformats.org/officeDocument/2006/relationships/slideLayout" Target="../slideLayouts/slideLayout2.xml"/><Relationship Id="rId6" Type="http://schemas.openxmlformats.org/officeDocument/2006/relationships/hyperlink" Target="https://www.creeruncv.com/conseils/icones-pour-cv/?utm_source=Document&amp;utm_medium=Link&amp;utm_campaign=Doc_CV_PTT" TargetMode="External"/><Relationship Id="rId11" Type="http://schemas.openxmlformats.org/officeDocument/2006/relationships/hyperlink" Target="https://www.creeruncv.com/conseils/lettre-de-motivation/?utm_source=Document&amp;utm_medium=Link&amp;utm_campaign=Doc_CV_PTT" TargetMode="External"/><Relationship Id="rId5" Type="http://schemas.openxmlformats.org/officeDocument/2006/relationships/hyperlink" Target="https://www.creeruncv.com/conseils/faire-un-cv-conseils-pratiques/?utm_source=Document&amp;utm_medium=Link&amp;utm_campaign=Doc_CV_PTT" TargetMode="External"/><Relationship Id="rId10" Type="http://schemas.openxmlformats.org/officeDocument/2006/relationships/hyperlink" Target="https://www.creeruncv.com/modele-de-lettre/?utm_source=Document&amp;utm_medium=Link&amp;utm_campaign=Doc_CV_PTT" TargetMode="External"/><Relationship Id="rId4" Type="http://schemas.openxmlformats.org/officeDocument/2006/relationships/hyperlink" Target="https://www.creeruncv.com/conseils/laccroche-du-cv/?utm_source=Document&amp;utm_medium=Link&amp;utm_campaign=Doc_CV_PTT" TargetMode="External"/><Relationship Id="rId9" Type="http://schemas.openxmlformats.org/officeDocument/2006/relationships/hyperlink" Target="https://www.creeruncv.com/modele-de-lettr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alpha val="55465"/>
          </a:schemeClr>
        </a:solidFill>
        <a:effectLst/>
      </p:bgPr>
    </p:bg>
    <p:spTree>
      <p:nvGrpSpPr>
        <p:cNvPr id="1" name=""/>
        <p:cNvGrpSpPr/>
        <p:nvPr/>
      </p:nvGrpSpPr>
      <p:grpSpPr>
        <a:xfrm>
          <a:off x="0" y="0"/>
          <a:ext cx="0" cy="0"/>
          <a:chOff x="0" y="0"/>
          <a:chExt cx="0" cy="0"/>
        </a:xfrm>
      </p:grpSpPr>
      <p:sp>
        <p:nvSpPr>
          <p:cNvPr id="37" name="Parallélogramme 36"/>
          <p:cNvSpPr/>
          <p:nvPr/>
        </p:nvSpPr>
        <p:spPr>
          <a:xfrm>
            <a:off x="3422047" y="9304"/>
            <a:ext cx="3931240" cy="10682509"/>
          </a:xfrm>
          <a:prstGeom prst="parallelogram">
            <a:avLst>
              <a:gd name="adj" fmla="val 62259"/>
            </a:avLst>
          </a:prstGeom>
          <a:solidFill>
            <a:schemeClr val="accent6">
              <a:lumMod val="60000"/>
              <a:lumOff val="40000"/>
              <a:alpha val="5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6" name="Parallélogramme 35"/>
          <p:cNvSpPr/>
          <p:nvPr/>
        </p:nvSpPr>
        <p:spPr>
          <a:xfrm>
            <a:off x="1449014" y="9304"/>
            <a:ext cx="3931240" cy="10682509"/>
          </a:xfrm>
          <a:prstGeom prst="parallelogram">
            <a:avLst>
              <a:gd name="adj" fmla="val 62259"/>
            </a:avLst>
          </a:prstGeom>
          <a:solidFill>
            <a:schemeClr val="accent1">
              <a:lumMod val="60000"/>
              <a:lumOff val="40000"/>
              <a:alpha val="5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Parallélogramme 3"/>
          <p:cNvSpPr/>
          <p:nvPr/>
        </p:nvSpPr>
        <p:spPr>
          <a:xfrm>
            <a:off x="-479489" y="9304"/>
            <a:ext cx="3931240" cy="10682509"/>
          </a:xfrm>
          <a:prstGeom prst="parallelogram">
            <a:avLst>
              <a:gd name="adj" fmla="val 62259"/>
            </a:avLst>
          </a:prstGeom>
          <a:solidFill>
            <a:schemeClr val="accent2">
              <a:alpha val="5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Rectangle 4"/>
          <p:cNvSpPr/>
          <p:nvPr/>
        </p:nvSpPr>
        <p:spPr>
          <a:xfrm>
            <a:off x="442242" y="494960"/>
            <a:ext cx="6685677" cy="9836595"/>
          </a:xfrm>
          <a:prstGeom prst="rect">
            <a:avLst/>
          </a:prstGeom>
          <a:solidFill>
            <a:schemeClr val="bg1">
              <a:alpha val="90000"/>
            </a:schemeClr>
          </a:solidFill>
          <a:ln w="12700" cmpd="sng">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dirty="0"/>
          </a:p>
        </p:txBody>
      </p:sp>
      <p:sp>
        <p:nvSpPr>
          <p:cNvPr id="40" name="Rectangle 39"/>
          <p:cNvSpPr/>
          <p:nvPr/>
        </p:nvSpPr>
        <p:spPr>
          <a:xfrm>
            <a:off x="78825" y="819918"/>
            <a:ext cx="4555092" cy="677431"/>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dirty="0">
              <a:solidFill>
                <a:schemeClr val="accent1"/>
              </a:solidFill>
            </a:endParaRPr>
          </a:p>
        </p:txBody>
      </p:sp>
      <p:sp>
        <p:nvSpPr>
          <p:cNvPr id="9" name="Title 1"/>
          <p:cNvSpPr txBox="1">
            <a:spLocks/>
          </p:cNvSpPr>
          <p:nvPr/>
        </p:nvSpPr>
        <p:spPr>
          <a:xfrm>
            <a:off x="2298558" y="950451"/>
            <a:ext cx="2483703" cy="631900"/>
          </a:xfrm>
          <a:prstGeom prst="rect">
            <a:avLst/>
          </a:prstGeom>
        </p:spPr>
        <p:txBody>
          <a:bodyPr vert="horz" lIns="98694" tIns="49347" rIns="98694" bIns="49347"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lnSpc>
                <a:spcPct val="90000"/>
              </a:lnSpc>
            </a:pPr>
            <a:r>
              <a:rPr lang="en-US" sz="2800" dirty="0">
                <a:solidFill>
                  <a:schemeClr val="bg1"/>
                </a:solidFill>
                <a:latin typeface="+mn-lt"/>
                <a:cs typeface="Proxima Nova Alt Bd"/>
              </a:rPr>
              <a:t>Ingrid LADERRIEROS</a:t>
            </a:r>
          </a:p>
          <a:p>
            <a:pPr algn="l">
              <a:lnSpc>
                <a:spcPct val="90000"/>
              </a:lnSpc>
            </a:pPr>
            <a:r>
              <a:rPr lang="en-US" sz="1511" dirty="0" err="1">
                <a:latin typeface="+mn-lt"/>
                <a:cs typeface="Proxima Nova Alt Bd"/>
              </a:rPr>
              <a:t>Titre</a:t>
            </a:r>
            <a:r>
              <a:rPr lang="en-US" sz="1511" dirty="0">
                <a:latin typeface="+mn-lt"/>
                <a:cs typeface="Proxima Nova Alt Bd"/>
              </a:rPr>
              <a:t> du poste recherché</a:t>
            </a:r>
          </a:p>
        </p:txBody>
      </p:sp>
      <p:sp>
        <p:nvSpPr>
          <p:cNvPr id="10" name="TextBox 9"/>
          <p:cNvSpPr txBox="1"/>
          <p:nvPr/>
        </p:nvSpPr>
        <p:spPr>
          <a:xfrm>
            <a:off x="809889" y="2314201"/>
            <a:ext cx="5890051" cy="769441"/>
          </a:xfrm>
          <a:prstGeom prst="rect">
            <a:avLst/>
          </a:prstGeom>
          <a:noFill/>
        </p:spPr>
        <p:txBody>
          <a:bodyPr wrap="square" lIns="0" tIns="0" rIns="0" bIns="0" rtlCol="0">
            <a:spAutoFit/>
          </a:bodyPr>
          <a:lstStyle/>
          <a:p>
            <a:pPr defTabSz="685800">
              <a:defRPr/>
            </a:pPr>
            <a:endParaRPr lang="fr-FR" sz="1000" dirty="0"/>
          </a:p>
          <a:p>
            <a:pPr defTabSz="685800">
              <a:defRPr/>
            </a:pPr>
            <a:r>
              <a:rPr lang="fr-FR" sz="1000" dirty="0"/>
              <a:t>Décrivez en quelques lignes vos compétences clés pour le poste et vos objectifs de carrière. Vous pouvez les mettre en forme à l’aide de puces ou les laisser sous forme de texte plein.  Cet espace peut servir de début d’introduction à votre lettre de motivation soyez précis, imaginatif et mettez en valeur votre potentiel professionnel.</a:t>
            </a:r>
          </a:p>
        </p:txBody>
      </p:sp>
      <p:sp>
        <p:nvSpPr>
          <p:cNvPr id="12" name="TextBox 11"/>
          <p:cNvSpPr txBox="1"/>
          <p:nvPr/>
        </p:nvSpPr>
        <p:spPr>
          <a:xfrm>
            <a:off x="818196" y="1963041"/>
            <a:ext cx="3305521" cy="298993"/>
          </a:xfrm>
          <a:prstGeom prst="rect">
            <a:avLst/>
          </a:prstGeom>
          <a:noFill/>
        </p:spPr>
        <p:txBody>
          <a:bodyPr wrap="square" lIns="0" tIns="0" rIns="0" bIns="0" rtlCol="0">
            <a:spAutoFit/>
          </a:bodyPr>
          <a:lstStyle/>
          <a:p>
            <a:r>
              <a:rPr lang="en-US" sz="1943" dirty="0" err="1">
                <a:cs typeface="Proxima Nova Alt Bd"/>
              </a:rPr>
              <a:t>Mes</a:t>
            </a:r>
            <a:r>
              <a:rPr lang="en-US" sz="1943" dirty="0">
                <a:cs typeface="Proxima Nova Alt Bd"/>
              </a:rPr>
              <a:t> </a:t>
            </a:r>
            <a:r>
              <a:rPr lang="en-US" sz="1943" dirty="0" err="1">
                <a:cs typeface="Proxima Nova Alt Bd"/>
              </a:rPr>
              <a:t>objectifs</a:t>
            </a:r>
            <a:endParaRPr lang="en-US" sz="1943" dirty="0">
              <a:cs typeface="Proxima Nova Alt Bd"/>
            </a:endParaRPr>
          </a:p>
        </p:txBody>
      </p:sp>
      <p:sp>
        <p:nvSpPr>
          <p:cNvPr id="3" name="Rectangle 2"/>
          <p:cNvSpPr/>
          <p:nvPr/>
        </p:nvSpPr>
        <p:spPr>
          <a:xfrm>
            <a:off x="5154736" y="948005"/>
            <a:ext cx="2296151" cy="1078638"/>
          </a:xfrm>
          <a:prstGeom prst="rect">
            <a:avLst/>
          </a:prstGeom>
          <a:solidFill>
            <a:srgbClr val="943734">
              <a:alpha val="44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dirty="0"/>
          </a:p>
        </p:txBody>
      </p:sp>
      <p:sp>
        <p:nvSpPr>
          <p:cNvPr id="46" name="TextBox 45"/>
          <p:cNvSpPr txBox="1"/>
          <p:nvPr/>
        </p:nvSpPr>
        <p:spPr>
          <a:xfrm>
            <a:off x="3590148" y="3455288"/>
            <a:ext cx="3109792" cy="265778"/>
          </a:xfrm>
          <a:prstGeom prst="rect">
            <a:avLst/>
          </a:prstGeom>
          <a:noFill/>
        </p:spPr>
        <p:txBody>
          <a:bodyPr wrap="square" lIns="0" tIns="0" rIns="0" bIns="0" rtlCol="0">
            <a:spAutoFit/>
          </a:bodyPr>
          <a:lstStyle/>
          <a:p>
            <a:r>
              <a:rPr lang="de-DE" sz="1727" dirty="0" err="1">
                <a:cs typeface="Proxima Nova Alt Bd"/>
              </a:rPr>
              <a:t>Expérience</a:t>
            </a:r>
            <a:r>
              <a:rPr lang="de-DE" sz="1727" dirty="0">
                <a:cs typeface="Proxima Nova Alt Bd"/>
              </a:rPr>
              <a:t> </a:t>
            </a:r>
            <a:r>
              <a:rPr lang="de-DE" sz="1727" dirty="0" err="1">
                <a:cs typeface="Proxima Nova Alt Bd"/>
              </a:rPr>
              <a:t>professionnelle</a:t>
            </a:r>
            <a:endParaRPr lang="en-US" sz="1727" dirty="0">
              <a:cs typeface="Proxima Nova Alt Bd"/>
            </a:endParaRPr>
          </a:p>
        </p:txBody>
      </p:sp>
      <p:cxnSp>
        <p:nvCxnSpPr>
          <p:cNvPr id="52" name="Straight Connector 51"/>
          <p:cNvCxnSpPr/>
          <p:nvPr/>
        </p:nvCxnSpPr>
        <p:spPr>
          <a:xfrm>
            <a:off x="576177" y="3350092"/>
            <a:ext cx="6311577" cy="0"/>
          </a:xfrm>
          <a:prstGeom prst="line">
            <a:avLst/>
          </a:prstGeom>
          <a:ln w="12700" cmpd="sng">
            <a:solidFill>
              <a:schemeClr val="accent6"/>
            </a:solidFill>
            <a:prstDash val="solid"/>
          </a:ln>
          <a:effectLst/>
        </p:spPr>
        <p:style>
          <a:lnRef idx="2">
            <a:schemeClr val="accent1"/>
          </a:lnRef>
          <a:fillRef idx="0">
            <a:schemeClr val="accent1"/>
          </a:fillRef>
          <a:effectRef idx="1">
            <a:schemeClr val="accent1"/>
          </a:effectRef>
          <a:fontRef idx="minor">
            <a:schemeClr val="tx1"/>
          </a:fontRef>
        </p:style>
      </p:cxnSp>
      <p:sp>
        <p:nvSpPr>
          <p:cNvPr id="30" name="TextBox 29"/>
          <p:cNvSpPr txBox="1"/>
          <p:nvPr/>
        </p:nvSpPr>
        <p:spPr>
          <a:xfrm>
            <a:off x="818197" y="3455288"/>
            <a:ext cx="1158566" cy="265778"/>
          </a:xfrm>
          <a:prstGeom prst="rect">
            <a:avLst/>
          </a:prstGeom>
          <a:noFill/>
        </p:spPr>
        <p:txBody>
          <a:bodyPr wrap="square" lIns="0" tIns="0" rIns="0" bIns="0" rtlCol="0">
            <a:spAutoFit/>
          </a:bodyPr>
          <a:lstStyle/>
          <a:p>
            <a:r>
              <a:rPr lang="de-DE" sz="1727" dirty="0">
                <a:cs typeface="Proxima Nova Alt Bd"/>
              </a:rPr>
              <a:t>Formation</a:t>
            </a:r>
            <a:endParaRPr lang="en-US" sz="1727" dirty="0">
              <a:cs typeface="Proxima Nova Alt Bd"/>
            </a:endParaRPr>
          </a:p>
        </p:txBody>
      </p:sp>
      <p:sp>
        <p:nvSpPr>
          <p:cNvPr id="63" name="Isosceles Triangle 62"/>
          <p:cNvSpPr/>
          <p:nvPr/>
        </p:nvSpPr>
        <p:spPr>
          <a:xfrm rot="5400000">
            <a:off x="596511" y="3546051"/>
            <a:ext cx="125916" cy="108549"/>
          </a:xfrm>
          <a:prstGeom prst="triangl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a:solidFill>
                <a:schemeClr val="tx1"/>
              </a:solidFill>
            </a:endParaRPr>
          </a:p>
        </p:txBody>
      </p:sp>
      <p:sp>
        <p:nvSpPr>
          <p:cNvPr id="69" name="Isosceles Triangle 68"/>
          <p:cNvSpPr/>
          <p:nvPr/>
        </p:nvSpPr>
        <p:spPr>
          <a:xfrm rot="5400000">
            <a:off x="3428833" y="3546052"/>
            <a:ext cx="125916" cy="108549"/>
          </a:xfrm>
          <a:prstGeom prst="triangl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a:solidFill>
                <a:schemeClr val="tx1"/>
              </a:solidFill>
            </a:endParaRPr>
          </a:p>
        </p:txBody>
      </p:sp>
      <p:sp>
        <p:nvSpPr>
          <p:cNvPr id="6" name="Rectangle 5"/>
          <p:cNvSpPr/>
          <p:nvPr/>
        </p:nvSpPr>
        <p:spPr>
          <a:xfrm>
            <a:off x="5247206" y="1041630"/>
            <a:ext cx="2128322" cy="938719"/>
          </a:xfrm>
          <a:prstGeom prst="rect">
            <a:avLst/>
          </a:prstGeom>
        </p:spPr>
        <p:txBody>
          <a:bodyPr wrap="square">
            <a:spAutoFit/>
          </a:bodyPr>
          <a:lstStyle/>
          <a:p>
            <a:pPr>
              <a:lnSpc>
                <a:spcPts val="1100"/>
              </a:lnSpc>
            </a:pPr>
            <a:r>
              <a:rPr lang="fr-FR" sz="900" b="1" dirty="0">
                <a:solidFill>
                  <a:schemeClr val="bg1"/>
                </a:solidFill>
                <a:cs typeface="Proxima Nova Rg"/>
              </a:rPr>
              <a:t>Adresse :</a:t>
            </a:r>
            <a:r>
              <a:rPr lang="fr-FR" sz="900" dirty="0">
                <a:solidFill>
                  <a:schemeClr val="bg1"/>
                </a:solidFill>
                <a:cs typeface="Proxima Nova Rg"/>
              </a:rPr>
              <a:t>17 rue de la Réussite</a:t>
            </a:r>
          </a:p>
          <a:p>
            <a:pPr>
              <a:lnSpc>
                <a:spcPts val="1100"/>
              </a:lnSpc>
            </a:pPr>
            <a:r>
              <a:rPr lang="fr-FR" sz="900" dirty="0">
                <a:solidFill>
                  <a:schemeClr val="bg1"/>
                </a:solidFill>
                <a:cs typeface="Proxima Nova Rg"/>
              </a:rPr>
              <a:t>75012 Paris</a:t>
            </a:r>
            <a:br>
              <a:rPr lang="fr-FR" sz="900" dirty="0">
                <a:solidFill>
                  <a:schemeClr val="bg1"/>
                </a:solidFill>
                <a:cs typeface="Proxima Nova Rg"/>
              </a:rPr>
            </a:br>
            <a:endParaRPr lang="fr-FR" sz="900" dirty="0">
              <a:solidFill>
                <a:schemeClr val="bg1"/>
              </a:solidFill>
              <a:cs typeface="Proxima Nova Rg"/>
            </a:endParaRPr>
          </a:p>
          <a:p>
            <a:pPr>
              <a:lnSpc>
                <a:spcPts val="1100"/>
              </a:lnSpc>
            </a:pPr>
            <a:r>
              <a:rPr lang="fr-FR" sz="900" b="1" dirty="0">
                <a:solidFill>
                  <a:schemeClr val="bg1"/>
                </a:solidFill>
                <a:cs typeface="Proxima Nova Rg"/>
              </a:rPr>
              <a:t>Mail : </a:t>
            </a:r>
            <a:r>
              <a:rPr lang="fr-FR" sz="900" dirty="0">
                <a:solidFill>
                  <a:schemeClr val="bg1"/>
                </a:solidFill>
                <a:cs typeface="Proxima Nova Rg"/>
              </a:rPr>
              <a:t>mail@mail.com</a:t>
            </a:r>
          </a:p>
          <a:p>
            <a:pPr>
              <a:lnSpc>
                <a:spcPts val="1100"/>
              </a:lnSpc>
            </a:pPr>
            <a:endParaRPr lang="fr-FR" sz="900" dirty="0">
              <a:solidFill>
                <a:schemeClr val="bg1"/>
              </a:solidFill>
              <a:cs typeface="Proxima Nova Rg"/>
            </a:endParaRPr>
          </a:p>
          <a:p>
            <a:pPr>
              <a:lnSpc>
                <a:spcPts val="1100"/>
              </a:lnSpc>
            </a:pPr>
            <a:r>
              <a:rPr lang="fr-FR" sz="900" b="1" dirty="0">
                <a:solidFill>
                  <a:schemeClr val="bg1"/>
                </a:solidFill>
                <a:cs typeface="Proxima Nova Rg"/>
              </a:rPr>
              <a:t>Tel : </a:t>
            </a:r>
            <a:r>
              <a:rPr lang="fr-FR" sz="900" dirty="0">
                <a:solidFill>
                  <a:schemeClr val="bg1"/>
                </a:solidFill>
                <a:cs typeface="Proxima Nova Rg"/>
              </a:rPr>
              <a:t>0102030405 / 0601020304</a:t>
            </a:r>
          </a:p>
        </p:txBody>
      </p:sp>
      <p:sp>
        <p:nvSpPr>
          <p:cNvPr id="39" name="object 40"/>
          <p:cNvSpPr txBox="1"/>
          <p:nvPr/>
        </p:nvSpPr>
        <p:spPr>
          <a:xfrm>
            <a:off x="3590148" y="3979547"/>
            <a:ext cx="3235390" cy="2616101"/>
          </a:xfrm>
          <a:prstGeom prst="rect">
            <a:avLst/>
          </a:prstGeom>
        </p:spPr>
        <p:txBody>
          <a:bodyPr vert="horz" wrap="square" lIns="0" tIns="0" rIns="0" bIns="0" rtlCol="0">
            <a:spAutoFit/>
          </a:bodyPr>
          <a:lstStyle/>
          <a:p>
            <a:pPr defTabSz="685800">
              <a:defRPr/>
            </a:pPr>
            <a:r>
              <a:rPr lang="fr-FR" sz="1000" b="1" dirty="0"/>
              <a:t>2010- 2015 | TITRE DU POSTE  | SOCIÉTÉ</a:t>
            </a:r>
          </a:p>
          <a:p>
            <a:pPr defTabSz="685800">
              <a:defRPr/>
            </a:pPr>
            <a:r>
              <a:rPr lang="fr-FR" sz="1000" dirty="0"/>
              <a:t>Décrivez ici les fonctions que vous avez occupées. Décrivez également vos missions, le nombre de personnes que vous avez encadré et si vous le pouvez, essayez d’inscrire les résultats que vous avez obtenus, n’hésitez pas à les quantifier.</a:t>
            </a:r>
          </a:p>
          <a:p>
            <a:pPr defTabSz="685800">
              <a:defRPr/>
            </a:pPr>
            <a:endParaRPr lang="fr-FR" sz="1000" dirty="0"/>
          </a:p>
          <a:p>
            <a:pPr defTabSz="685800">
              <a:defRPr/>
            </a:pPr>
            <a:r>
              <a:rPr lang="fr-FR" sz="1000" b="1" dirty="0"/>
              <a:t>2010- 2015 | TITRE DU POSTE  | SOCIÉTÉ</a:t>
            </a:r>
          </a:p>
          <a:p>
            <a:pPr defTabSz="685800">
              <a:defRPr/>
            </a:pPr>
            <a:r>
              <a:rPr lang="fr-FR" sz="1000" dirty="0"/>
              <a:t>Décrivez ici les fonctions que vous avez occupées. Décrivez également vos missions, le nombre de personnes que vous avez encadré et si vous le pouvez, essayez d’inscrire les résultats que vous avez obtenus, n’hésitez pas à les quantifier.</a:t>
            </a:r>
          </a:p>
          <a:p>
            <a:pPr defTabSz="685800">
              <a:defRPr/>
            </a:pPr>
            <a:endParaRPr lang="fr-FR" sz="1000" dirty="0"/>
          </a:p>
          <a:p>
            <a:pPr defTabSz="685800">
              <a:defRPr/>
            </a:pPr>
            <a:r>
              <a:rPr lang="fr-FR" sz="1000" b="1" dirty="0"/>
              <a:t>2010- 2015 | TITRE DU POSTE  | SOCIÉTÉ</a:t>
            </a:r>
          </a:p>
          <a:p>
            <a:pPr defTabSz="685800">
              <a:defRPr/>
            </a:pPr>
            <a:r>
              <a:rPr lang="fr-FR" sz="1000" dirty="0"/>
              <a:t>Décrivez ici les fonctions que vous avez occupées. Décrivez également vos missions, le nombre de personnes que vous avez encadré et si vous </a:t>
            </a:r>
            <a:r>
              <a:rPr lang="fr-FR" sz="1000"/>
              <a:t>le pouvez, essayez d’inscrire </a:t>
            </a:r>
            <a:r>
              <a:rPr lang="fr-FR" sz="1000" dirty="0"/>
              <a:t>les résultats que vous avez obtenus, n’hésitez pas à les quantifier.</a:t>
            </a:r>
          </a:p>
        </p:txBody>
      </p:sp>
      <p:sp>
        <p:nvSpPr>
          <p:cNvPr id="41" name="object 108"/>
          <p:cNvSpPr txBox="1"/>
          <p:nvPr/>
        </p:nvSpPr>
        <p:spPr>
          <a:xfrm>
            <a:off x="850105" y="3922773"/>
            <a:ext cx="2061771" cy="1692771"/>
          </a:xfrm>
          <a:prstGeom prst="rect">
            <a:avLst/>
          </a:prstGeom>
        </p:spPr>
        <p:txBody>
          <a:bodyPr vert="horz" wrap="square" lIns="0" tIns="0" rIns="0" bIns="0" rtlCol="0">
            <a:spAutoFit/>
          </a:bodyPr>
          <a:lstStyle/>
          <a:p>
            <a:pPr defTabSz="685800">
              <a:defRPr/>
            </a:pPr>
            <a:r>
              <a:rPr lang="fr-FR" sz="1000" b="1" dirty="0"/>
              <a:t>2012 </a:t>
            </a:r>
            <a:r>
              <a:rPr lang="mr-IN" sz="1000" b="1" dirty="0"/>
              <a:t>–</a:t>
            </a:r>
            <a:r>
              <a:rPr lang="fr-FR" sz="1000" b="1" dirty="0"/>
              <a:t> DIPLÔME – UNIVERSITÉ</a:t>
            </a:r>
          </a:p>
          <a:p>
            <a:pPr defTabSz="685800">
              <a:defRPr/>
            </a:pPr>
            <a:r>
              <a:rPr lang="fr-FR" sz="1000" dirty="0"/>
              <a:t>Décrivez en une ligne les objectifs et les spécialités de cette formation.</a:t>
            </a:r>
            <a:br>
              <a:rPr lang="fr-FR" sz="1000" dirty="0"/>
            </a:br>
            <a:endParaRPr lang="fr-FR" sz="1000" dirty="0"/>
          </a:p>
          <a:p>
            <a:pPr defTabSz="685800">
              <a:defRPr/>
            </a:pPr>
            <a:r>
              <a:rPr lang="fr-FR" sz="1000" b="1" dirty="0"/>
              <a:t>2012 </a:t>
            </a:r>
            <a:r>
              <a:rPr lang="mr-IN" sz="1000" b="1" dirty="0"/>
              <a:t>–</a:t>
            </a:r>
            <a:r>
              <a:rPr lang="fr-FR" sz="1000" b="1" dirty="0"/>
              <a:t> DIPLÔME – UNIVERSITÉ</a:t>
            </a:r>
          </a:p>
          <a:p>
            <a:pPr defTabSz="685800">
              <a:defRPr/>
            </a:pPr>
            <a:r>
              <a:rPr lang="fr-FR" sz="1000" dirty="0"/>
              <a:t>Décrivez en une ligne les objectifs et les spécialités de cette formation.</a:t>
            </a:r>
          </a:p>
          <a:p>
            <a:pPr defTabSz="685800">
              <a:defRPr/>
            </a:pPr>
            <a:endParaRPr lang="fr-FR" sz="1000" dirty="0">
              <a:cs typeface="Proxima Nova Lt"/>
            </a:endParaRPr>
          </a:p>
          <a:p>
            <a:pPr defTabSz="685800">
              <a:defRPr/>
            </a:pPr>
            <a:r>
              <a:rPr lang="fr-FR" sz="1000" b="1" dirty="0"/>
              <a:t>2012 </a:t>
            </a:r>
            <a:r>
              <a:rPr lang="mr-IN" sz="1000" b="1" dirty="0"/>
              <a:t>–</a:t>
            </a:r>
            <a:r>
              <a:rPr lang="fr-FR" sz="1000" b="1" dirty="0"/>
              <a:t> DIPLÔME – UNIVERSITÉ</a:t>
            </a:r>
          </a:p>
          <a:p>
            <a:pPr defTabSz="685800">
              <a:defRPr/>
            </a:pPr>
            <a:r>
              <a:rPr lang="fr-FR" sz="1000" dirty="0"/>
              <a:t>Décrivez en une ligne les objectifs et les spécialités de cette formation.</a:t>
            </a:r>
            <a:endParaRPr sz="1000" dirty="0">
              <a:cs typeface="Proxima Nova Lt"/>
            </a:endParaRPr>
          </a:p>
        </p:txBody>
      </p:sp>
      <p:sp>
        <p:nvSpPr>
          <p:cNvPr id="42" name="object 5"/>
          <p:cNvSpPr/>
          <p:nvPr/>
        </p:nvSpPr>
        <p:spPr>
          <a:xfrm>
            <a:off x="5828906" y="7596020"/>
            <a:ext cx="97141" cy="97141"/>
          </a:xfrm>
          <a:custGeom>
            <a:avLst/>
            <a:gdLst/>
            <a:ahLst/>
            <a:cxnLst/>
            <a:rect l="l" t="t" r="r" b="b"/>
            <a:pathLst>
              <a:path w="97155" h="97154">
                <a:moveTo>
                  <a:pt x="48272" y="0"/>
                </a:moveTo>
                <a:lnTo>
                  <a:pt x="0" y="48272"/>
                </a:lnTo>
                <a:lnTo>
                  <a:pt x="48272" y="96545"/>
                </a:lnTo>
                <a:lnTo>
                  <a:pt x="96545" y="48272"/>
                </a:lnTo>
                <a:lnTo>
                  <a:pt x="48272" y="0"/>
                </a:lnTo>
                <a:close/>
              </a:path>
            </a:pathLst>
          </a:custGeom>
          <a:solidFill>
            <a:srgbClr val="F2A566"/>
          </a:solidFill>
        </p:spPr>
        <p:txBody>
          <a:bodyPr wrap="square" lIns="0" tIns="0" rIns="0" bIns="0" rtlCol="0"/>
          <a:lstStyle/>
          <a:p>
            <a:endParaRPr/>
          </a:p>
        </p:txBody>
      </p:sp>
      <p:sp>
        <p:nvSpPr>
          <p:cNvPr id="48" name="object 6"/>
          <p:cNvSpPr/>
          <p:nvPr/>
        </p:nvSpPr>
        <p:spPr>
          <a:xfrm>
            <a:off x="5956414" y="7596020"/>
            <a:ext cx="97141" cy="97141"/>
          </a:xfrm>
          <a:custGeom>
            <a:avLst/>
            <a:gdLst/>
            <a:ahLst/>
            <a:cxnLst/>
            <a:rect l="l" t="t" r="r" b="b"/>
            <a:pathLst>
              <a:path w="97155" h="97154">
                <a:moveTo>
                  <a:pt x="48272" y="0"/>
                </a:moveTo>
                <a:lnTo>
                  <a:pt x="0" y="48272"/>
                </a:lnTo>
                <a:lnTo>
                  <a:pt x="48272" y="96545"/>
                </a:lnTo>
                <a:lnTo>
                  <a:pt x="96545" y="48272"/>
                </a:lnTo>
                <a:lnTo>
                  <a:pt x="48272" y="0"/>
                </a:lnTo>
                <a:close/>
              </a:path>
            </a:pathLst>
          </a:custGeom>
          <a:solidFill>
            <a:srgbClr val="F2A566"/>
          </a:solidFill>
        </p:spPr>
        <p:txBody>
          <a:bodyPr wrap="square" lIns="0" tIns="0" rIns="0" bIns="0" rtlCol="0"/>
          <a:lstStyle/>
          <a:p>
            <a:endParaRPr/>
          </a:p>
        </p:txBody>
      </p:sp>
      <p:sp>
        <p:nvSpPr>
          <p:cNvPr id="49" name="object 7"/>
          <p:cNvSpPr/>
          <p:nvPr/>
        </p:nvSpPr>
        <p:spPr>
          <a:xfrm>
            <a:off x="6082868" y="7596020"/>
            <a:ext cx="97141" cy="97141"/>
          </a:xfrm>
          <a:custGeom>
            <a:avLst/>
            <a:gdLst/>
            <a:ahLst/>
            <a:cxnLst/>
            <a:rect l="l" t="t" r="r" b="b"/>
            <a:pathLst>
              <a:path w="97155" h="97154">
                <a:moveTo>
                  <a:pt x="48272" y="0"/>
                </a:moveTo>
                <a:lnTo>
                  <a:pt x="0" y="48272"/>
                </a:lnTo>
                <a:lnTo>
                  <a:pt x="48272" y="96545"/>
                </a:lnTo>
                <a:lnTo>
                  <a:pt x="96545" y="48272"/>
                </a:lnTo>
                <a:lnTo>
                  <a:pt x="48272" y="0"/>
                </a:lnTo>
                <a:close/>
              </a:path>
            </a:pathLst>
          </a:custGeom>
          <a:solidFill>
            <a:srgbClr val="F2A566"/>
          </a:solidFill>
        </p:spPr>
        <p:txBody>
          <a:bodyPr wrap="square" lIns="0" tIns="0" rIns="0" bIns="0" rtlCol="0"/>
          <a:lstStyle/>
          <a:p>
            <a:endParaRPr/>
          </a:p>
        </p:txBody>
      </p:sp>
      <p:sp>
        <p:nvSpPr>
          <p:cNvPr id="50" name="object 8"/>
          <p:cNvSpPr/>
          <p:nvPr/>
        </p:nvSpPr>
        <p:spPr>
          <a:xfrm>
            <a:off x="6210376" y="7596020"/>
            <a:ext cx="97141" cy="97141"/>
          </a:xfrm>
          <a:custGeom>
            <a:avLst/>
            <a:gdLst/>
            <a:ahLst/>
            <a:cxnLst/>
            <a:rect l="l" t="t" r="r" b="b"/>
            <a:pathLst>
              <a:path w="97154" h="97154">
                <a:moveTo>
                  <a:pt x="48272" y="0"/>
                </a:moveTo>
                <a:lnTo>
                  <a:pt x="0" y="48272"/>
                </a:lnTo>
                <a:lnTo>
                  <a:pt x="48272" y="96545"/>
                </a:lnTo>
                <a:lnTo>
                  <a:pt x="96545" y="48272"/>
                </a:lnTo>
                <a:lnTo>
                  <a:pt x="48272" y="0"/>
                </a:lnTo>
                <a:close/>
              </a:path>
            </a:pathLst>
          </a:custGeom>
          <a:solidFill>
            <a:srgbClr val="F2A566"/>
          </a:solidFill>
        </p:spPr>
        <p:txBody>
          <a:bodyPr wrap="square" lIns="0" tIns="0" rIns="0" bIns="0" rtlCol="0"/>
          <a:lstStyle/>
          <a:p>
            <a:endParaRPr/>
          </a:p>
        </p:txBody>
      </p:sp>
      <p:sp>
        <p:nvSpPr>
          <p:cNvPr id="53" name="object 9"/>
          <p:cNvSpPr/>
          <p:nvPr/>
        </p:nvSpPr>
        <p:spPr>
          <a:xfrm>
            <a:off x="6336830" y="7596020"/>
            <a:ext cx="97141" cy="97141"/>
          </a:xfrm>
          <a:custGeom>
            <a:avLst/>
            <a:gdLst/>
            <a:ahLst/>
            <a:cxnLst/>
            <a:rect l="l" t="t" r="r" b="b"/>
            <a:pathLst>
              <a:path w="97154" h="97154">
                <a:moveTo>
                  <a:pt x="48272" y="96545"/>
                </a:moveTo>
                <a:lnTo>
                  <a:pt x="0" y="48272"/>
                </a:lnTo>
                <a:lnTo>
                  <a:pt x="48272" y="0"/>
                </a:lnTo>
                <a:lnTo>
                  <a:pt x="96545" y="48272"/>
                </a:lnTo>
                <a:lnTo>
                  <a:pt x="48272" y="96545"/>
                </a:lnTo>
                <a:close/>
              </a:path>
            </a:pathLst>
          </a:custGeom>
          <a:ln w="6350">
            <a:solidFill>
              <a:srgbClr val="F2A566"/>
            </a:solidFill>
          </a:ln>
        </p:spPr>
        <p:txBody>
          <a:bodyPr wrap="square" lIns="0" tIns="0" rIns="0" bIns="0" rtlCol="0"/>
          <a:lstStyle/>
          <a:p>
            <a:endParaRPr/>
          </a:p>
        </p:txBody>
      </p:sp>
      <p:sp>
        <p:nvSpPr>
          <p:cNvPr id="54" name="object 10"/>
          <p:cNvSpPr/>
          <p:nvPr/>
        </p:nvSpPr>
        <p:spPr>
          <a:xfrm>
            <a:off x="5828906" y="7875379"/>
            <a:ext cx="97141" cy="97141"/>
          </a:xfrm>
          <a:custGeom>
            <a:avLst/>
            <a:gdLst/>
            <a:ahLst/>
            <a:cxnLst/>
            <a:rect l="l" t="t" r="r" b="b"/>
            <a:pathLst>
              <a:path w="97155" h="97154">
                <a:moveTo>
                  <a:pt x="48272" y="0"/>
                </a:moveTo>
                <a:lnTo>
                  <a:pt x="0" y="48272"/>
                </a:lnTo>
                <a:lnTo>
                  <a:pt x="48272" y="96545"/>
                </a:lnTo>
                <a:lnTo>
                  <a:pt x="96545" y="48272"/>
                </a:lnTo>
                <a:lnTo>
                  <a:pt x="48272" y="0"/>
                </a:lnTo>
                <a:close/>
              </a:path>
            </a:pathLst>
          </a:custGeom>
          <a:solidFill>
            <a:srgbClr val="F2A566"/>
          </a:solidFill>
        </p:spPr>
        <p:txBody>
          <a:bodyPr wrap="square" lIns="0" tIns="0" rIns="0" bIns="0" rtlCol="0"/>
          <a:lstStyle/>
          <a:p>
            <a:endParaRPr/>
          </a:p>
        </p:txBody>
      </p:sp>
      <p:sp>
        <p:nvSpPr>
          <p:cNvPr id="55" name="object 11"/>
          <p:cNvSpPr/>
          <p:nvPr/>
        </p:nvSpPr>
        <p:spPr>
          <a:xfrm>
            <a:off x="5956414" y="7875379"/>
            <a:ext cx="97141" cy="97141"/>
          </a:xfrm>
          <a:custGeom>
            <a:avLst/>
            <a:gdLst/>
            <a:ahLst/>
            <a:cxnLst/>
            <a:rect l="l" t="t" r="r" b="b"/>
            <a:pathLst>
              <a:path w="97155" h="97154">
                <a:moveTo>
                  <a:pt x="48272" y="0"/>
                </a:moveTo>
                <a:lnTo>
                  <a:pt x="0" y="48272"/>
                </a:lnTo>
                <a:lnTo>
                  <a:pt x="48272" y="96545"/>
                </a:lnTo>
                <a:lnTo>
                  <a:pt x="96545" y="48272"/>
                </a:lnTo>
                <a:lnTo>
                  <a:pt x="48272" y="0"/>
                </a:lnTo>
                <a:close/>
              </a:path>
            </a:pathLst>
          </a:custGeom>
          <a:solidFill>
            <a:srgbClr val="F2A566"/>
          </a:solidFill>
        </p:spPr>
        <p:txBody>
          <a:bodyPr wrap="square" lIns="0" tIns="0" rIns="0" bIns="0" rtlCol="0"/>
          <a:lstStyle/>
          <a:p>
            <a:endParaRPr/>
          </a:p>
        </p:txBody>
      </p:sp>
      <p:sp>
        <p:nvSpPr>
          <p:cNvPr id="56" name="object 12"/>
          <p:cNvSpPr/>
          <p:nvPr/>
        </p:nvSpPr>
        <p:spPr>
          <a:xfrm>
            <a:off x="6082868" y="7875379"/>
            <a:ext cx="97141" cy="97141"/>
          </a:xfrm>
          <a:custGeom>
            <a:avLst/>
            <a:gdLst/>
            <a:ahLst/>
            <a:cxnLst/>
            <a:rect l="l" t="t" r="r" b="b"/>
            <a:pathLst>
              <a:path w="97155" h="97154">
                <a:moveTo>
                  <a:pt x="48272" y="0"/>
                </a:moveTo>
                <a:lnTo>
                  <a:pt x="0" y="48272"/>
                </a:lnTo>
                <a:lnTo>
                  <a:pt x="48272" y="96545"/>
                </a:lnTo>
                <a:lnTo>
                  <a:pt x="96545" y="48272"/>
                </a:lnTo>
                <a:lnTo>
                  <a:pt x="48272" y="0"/>
                </a:lnTo>
                <a:close/>
              </a:path>
            </a:pathLst>
          </a:custGeom>
          <a:solidFill>
            <a:srgbClr val="F2A566"/>
          </a:solidFill>
        </p:spPr>
        <p:txBody>
          <a:bodyPr wrap="square" lIns="0" tIns="0" rIns="0" bIns="0" rtlCol="0"/>
          <a:lstStyle/>
          <a:p>
            <a:endParaRPr/>
          </a:p>
        </p:txBody>
      </p:sp>
      <p:sp>
        <p:nvSpPr>
          <p:cNvPr id="57" name="object 13"/>
          <p:cNvSpPr/>
          <p:nvPr/>
        </p:nvSpPr>
        <p:spPr>
          <a:xfrm>
            <a:off x="6210376" y="7875379"/>
            <a:ext cx="97141" cy="97141"/>
          </a:xfrm>
          <a:custGeom>
            <a:avLst/>
            <a:gdLst/>
            <a:ahLst/>
            <a:cxnLst/>
            <a:rect l="l" t="t" r="r" b="b"/>
            <a:pathLst>
              <a:path w="97154" h="97154">
                <a:moveTo>
                  <a:pt x="48272" y="0"/>
                </a:moveTo>
                <a:lnTo>
                  <a:pt x="0" y="48272"/>
                </a:lnTo>
                <a:lnTo>
                  <a:pt x="48272" y="96545"/>
                </a:lnTo>
                <a:lnTo>
                  <a:pt x="96545" y="48272"/>
                </a:lnTo>
                <a:lnTo>
                  <a:pt x="48272" y="0"/>
                </a:lnTo>
                <a:close/>
              </a:path>
            </a:pathLst>
          </a:custGeom>
          <a:solidFill>
            <a:srgbClr val="F2A566"/>
          </a:solidFill>
        </p:spPr>
        <p:txBody>
          <a:bodyPr wrap="square" lIns="0" tIns="0" rIns="0" bIns="0" rtlCol="0"/>
          <a:lstStyle/>
          <a:p>
            <a:endParaRPr/>
          </a:p>
        </p:txBody>
      </p:sp>
      <p:sp>
        <p:nvSpPr>
          <p:cNvPr id="62" name="object 14"/>
          <p:cNvSpPr/>
          <p:nvPr/>
        </p:nvSpPr>
        <p:spPr>
          <a:xfrm>
            <a:off x="6336830" y="7875379"/>
            <a:ext cx="97141" cy="97141"/>
          </a:xfrm>
          <a:custGeom>
            <a:avLst/>
            <a:gdLst/>
            <a:ahLst/>
            <a:cxnLst/>
            <a:rect l="l" t="t" r="r" b="b"/>
            <a:pathLst>
              <a:path w="97154" h="97154">
                <a:moveTo>
                  <a:pt x="48272" y="96545"/>
                </a:moveTo>
                <a:lnTo>
                  <a:pt x="0" y="48272"/>
                </a:lnTo>
                <a:lnTo>
                  <a:pt x="48272" y="0"/>
                </a:lnTo>
                <a:lnTo>
                  <a:pt x="96545" y="48272"/>
                </a:lnTo>
                <a:lnTo>
                  <a:pt x="48272" y="96545"/>
                </a:lnTo>
                <a:close/>
              </a:path>
            </a:pathLst>
          </a:custGeom>
          <a:ln w="6350">
            <a:solidFill>
              <a:srgbClr val="F2A566"/>
            </a:solidFill>
          </a:ln>
        </p:spPr>
        <p:txBody>
          <a:bodyPr wrap="square" lIns="0" tIns="0" rIns="0" bIns="0" rtlCol="0"/>
          <a:lstStyle/>
          <a:p>
            <a:endParaRPr/>
          </a:p>
        </p:txBody>
      </p:sp>
      <p:sp>
        <p:nvSpPr>
          <p:cNvPr id="65" name="object 15"/>
          <p:cNvSpPr/>
          <p:nvPr/>
        </p:nvSpPr>
        <p:spPr>
          <a:xfrm>
            <a:off x="5831089" y="8154737"/>
            <a:ext cx="97141" cy="97141"/>
          </a:xfrm>
          <a:custGeom>
            <a:avLst/>
            <a:gdLst/>
            <a:ahLst/>
            <a:cxnLst/>
            <a:rect l="l" t="t" r="r" b="b"/>
            <a:pathLst>
              <a:path w="97155" h="97154">
                <a:moveTo>
                  <a:pt x="48272" y="0"/>
                </a:moveTo>
                <a:lnTo>
                  <a:pt x="0" y="48272"/>
                </a:lnTo>
                <a:lnTo>
                  <a:pt x="48272" y="96545"/>
                </a:lnTo>
                <a:lnTo>
                  <a:pt x="96545" y="48272"/>
                </a:lnTo>
                <a:lnTo>
                  <a:pt x="48272" y="0"/>
                </a:lnTo>
                <a:close/>
              </a:path>
            </a:pathLst>
          </a:custGeom>
          <a:solidFill>
            <a:srgbClr val="F2A566"/>
          </a:solidFill>
        </p:spPr>
        <p:txBody>
          <a:bodyPr wrap="square" lIns="0" tIns="0" rIns="0" bIns="0" rtlCol="0"/>
          <a:lstStyle/>
          <a:p>
            <a:endParaRPr/>
          </a:p>
        </p:txBody>
      </p:sp>
      <p:sp>
        <p:nvSpPr>
          <p:cNvPr id="67" name="object 16"/>
          <p:cNvSpPr/>
          <p:nvPr/>
        </p:nvSpPr>
        <p:spPr>
          <a:xfrm>
            <a:off x="5958597" y="8154737"/>
            <a:ext cx="97141" cy="97141"/>
          </a:xfrm>
          <a:custGeom>
            <a:avLst/>
            <a:gdLst/>
            <a:ahLst/>
            <a:cxnLst/>
            <a:rect l="l" t="t" r="r" b="b"/>
            <a:pathLst>
              <a:path w="97155" h="97154">
                <a:moveTo>
                  <a:pt x="48272" y="0"/>
                </a:moveTo>
                <a:lnTo>
                  <a:pt x="0" y="48272"/>
                </a:lnTo>
                <a:lnTo>
                  <a:pt x="48272" y="96545"/>
                </a:lnTo>
                <a:lnTo>
                  <a:pt x="96545" y="48272"/>
                </a:lnTo>
                <a:lnTo>
                  <a:pt x="48272" y="0"/>
                </a:lnTo>
                <a:close/>
              </a:path>
            </a:pathLst>
          </a:custGeom>
          <a:solidFill>
            <a:srgbClr val="F2A566"/>
          </a:solidFill>
        </p:spPr>
        <p:txBody>
          <a:bodyPr wrap="square" lIns="0" tIns="0" rIns="0" bIns="0" rtlCol="0"/>
          <a:lstStyle/>
          <a:p>
            <a:endParaRPr/>
          </a:p>
        </p:txBody>
      </p:sp>
      <p:sp>
        <p:nvSpPr>
          <p:cNvPr id="68" name="object 17"/>
          <p:cNvSpPr/>
          <p:nvPr/>
        </p:nvSpPr>
        <p:spPr>
          <a:xfrm>
            <a:off x="6085051" y="8154737"/>
            <a:ext cx="97141" cy="97141"/>
          </a:xfrm>
          <a:custGeom>
            <a:avLst/>
            <a:gdLst/>
            <a:ahLst/>
            <a:cxnLst/>
            <a:rect l="l" t="t" r="r" b="b"/>
            <a:pathLst>
              <a:path w="97155" h="97154">
                <a:moveTo>
                  <a:pt x="48272" y="0"/>
                </a:moveTo>
                <a:lnTo>
                  <a:pt x="0" y="48272"/>
                </a:lnTo>
                <a:lnTo>
                  <a:pt x="48272" y="96545"/>
                </a:lnTo>
                <a:lnTo>
                  <a:pt x="96545" y="48272"/>
                </a:lnTo>
                <a:lnTo>
                  <a:pt x="48272" y="0"/>
                </a:lnTo>
                <a:close/>
              </a:path>
            </a:pathLst>
          </a:custGeom>
          <a:solidFill>
            <a:srgbClr val="F2A566"/>
          </a:solidFill>
        </p:spPr>
        <p:txBody>
          <a:bodyPr wrap="square" lIns="0" tIns="0" rIns="0" bIns="0" rtlCol="0"/>
          <a:lstStyle/>
          <a:p>
            <a:endParaRPr/>
          </a:p>
        </p:txBody>
      </p:sp>
      <p:sp>
        <p:nvSpPr>
          <p:cNvPr id="72" name="object 18"/>
          <p:cNvSpPr/>
          <p:nvPr/>
        </p:nvSpPr>
        <p:spPr>
          <a:xfrm>
            <a:off x="6212559" y="8154737"/>
            <a:ext cx="97141" cy="97141"/>
          </a:xfrm>
          <a:custGeom>
            <a:avLst/>
            <a:gdLst/>
            <a:ahLst/>
            <a:cxnLst/>
            <a:rect l="l" t="t" r="r" b="b"/>
            <a:pathLst>
              <a:path w="97154" h="97154">
                <a:moveTo>
                  <a:pt x="48272" y="0"/>
                </a:moveTo>
                <a:lnTo>
                  <a:pt x="0" y="48272"/>
                </a:lnTo>
                <a:lnTo>
                  <a:pt x="48272" y="96545"/>
                </a:lnTo>
                <a:lnTo>
                  <a:pt x="96545" y="48272"/>
                </a:lnTo>
                <a:lnTo>
                  <a:pt x="48272" y="0"/>
                </a:lnTo>
                <a:close/>
              </a:path>
            </a:pathLst>
          </a:custGeom>
          <a:solidFill>
            <a:srgbClr val="F2A566"/>
          </a:solidFill>
        </p:spPr>
        <p:txBody>
          <a:bodyPr wrap="square" lIns="0" tIns="0" rIns="0" bIns="0" rtlCol="0"/>
          <a:lstStyle/>
          <a:p>
            <a:endParaRPr/>
          </a:p>
        </p:txBody>
      </p:sp>
      <p:sp>
        <p:nvSpPr>
          <p:cNvPr id="73" name="object 19"/>
          <p:cNvSpPr/>
          <p:nvPr/>
        </p:nvSpPr>
        <p:spPr>
          <a:xfrm>
            <a:off x="6339013" y="8154737"/>
            <a:ext cx="97141" cy="97141"/>
          </a:xfrm>
          <a:custGeom>
            <a:avLst/>
            <a:gdLst/>
            <a:ahLst/>
            <a:cxnLst/>
            <a:rect l="l" t="t" r="r" b="b"/>
            <a:pathLst>
              <a:path w="97154" h="97154">
                <a:moveTo>
                  <a:pt x="48272" y="96545"/>
                </a:moveTo>
                <a:lnTo>
                  <a:pt x="0" y="48272"/>
                </a:lnTo>
                <a:lnTo>
                  <a:pt x="48272" y="0"/>
                </a:lnTo>
                <a:lnTo>
                  <a:pt x="96545" y="48272"/>
                </a:lnTo>
                <a:lnTo>
                  <a:pt x="48272" y="96545"/>
                </a:lnTo>
                <a:close/>
              </a:path>
            </a:pathLst>
          </a:custGeom>
          <a:ln w="6350">
            <a:solidFill>
              <a:srgbClr val="F2A566"/>
            </a:solidFill>
          </a:ln>
        </p:spPr>
        <p:txBody>
          <a:bodyPr wrap="square" lIns="0" tIns="0" rIns="0" bIns="0" rtlCol="0"/>
          <a:lstStyle/>
          <a:p>
            <a:endParaRPr/>
          </a:p>
        </p:txBody>
      </p:sp>
      <p:sp>
        <p:nvSpPr>
          <p:cNvPr id="74" name="object 20"/>
          <p:cNvSpPr/>
          <p:nvPr/>
        </p:nvSpPr>
        <p:spPr>
          <a:xfrm>
            <a:off x="4374873" y="7596020"/>
            <a:ext cx="97141" cy="97141"/>
          </a:xfrm>
          <a:custGeom>
            <a:avLst/>
            <a:gdLst/>
            <a:ahLst/>
            <a:cxnLst/>
            <a:rect l="l" t="t" r="r" b="b"/>
            <a:pathLst>
              <a:path w="97155" h="97154">
                <a:moveTo>
                  <a:pt x="48272" y="0"/>
                </a:moveTo>
                <a:lnTo>
                  <a:pt x="0" y="48272"/>
                </a:lnTo>
                <a:lnTo>
                  <a:pt x="48272" y="96545"/>
                </a:lnTo>
                <a:lnTo>
                  <a:pt x="96545" y="48272"/>
                </a:lnTo>
                <a:lnTo>
                  <a:pt x="48272" y="0"/>
                </a:lnTo>
                <a:close/>
              </a:path>
            </a:pathLst>
          </a:custGeom>
          <a:solidFill>
            <a:srgbClr val="F2A566"/>
          </a:solidFill>
        </p:spPr>
        <p:txBody>
          <a:bodyPr wrap="square" lIns="0" tIns="0" rIns="0" bIns="0" rtlCol="0"/>
          <a:lstStyle/>
          <a:p>
            <a:endParaRPr/>
          </a:p>
        </p:txBody>
      </p:sp>
      <p:sp>
        <p:nvSpPr>
          <p:cNvPr id="75" name="object 21"/>
          <p:cNvSpPr/>
          <p:nvPr/>
        </p:nvSpPr>
        <p:spPr>
          <a:xfrm>
            <a:off x="4502381" y="7596020"/>
            <a:ext cx="97141" cy="97141"/>
          </a:xfrm>
          <a:custGeom>
            <a:avLst/>
            <a:gdLst/>
            <a:ahLst/>
            <a:cxnLst/>
            <a:rect l="l" t="t" r="r" b="b"/>
            <a:pathLst>
              <a:path w="97155" h="97154">
                <a:moveTo>
                  <a:pt x="48272" y="0"/>
                </a:moveTo>
                <a:lnTo>
                  <a:pt x="0" y="48272"/>
                </a:lnTo>
                <a:lnTo>
                  <a:pt x="48272" y="96545"/>
                </a:lnTo>
                <a:lnTo>
                  <a:pt x="96545" y="48272"/>
                </a:lnTo>
                <a:lnTo>
                  <a:pt x="48272" y="0"/>
                </a:lnTo>
                <a:close/>
              </a:path>
            </a:pathLst>
          </a:custGeom>
          <a:solidFill>
            <a:srgbClr val="F2A566"/>
          </a:solidFill>
        </p:spPr>
        <p:txBody>
          <a:bodyPr wrap="square" lIns="0" tIns="0" rIns="0" bIns="0" rtlCol="0"/>
          <a:lstStyle/>
          <a:p>
            <a:endParaRPr/>
          </a:p>
        </p:txBody>
      </p:sp>
      <p:sp>
        <p:nvSpPr>
          <p:cNvPr id="76" name="object 22"/>
          <p:cNvSpPr/>
          <p:nvPr/>
        </p:nvSpPr>
        <p:spPr>
          <a:xfrm>
            <a:off x="4628835" y="7596020"/>
            <a:ext cx="97141" cy="97141"/>
          </a:xfrm>
          <a:custGeom>
            <a:avLst/>
            <a:gdLst/>
            <a:ahLst/>
            <a:cxnLst/>
            <a:rect l="l" t="t" r="r" b="b"/>
            <a:pathLst>
              <a:path w="97155" h="97154">
                <a:moveTo>
                  <a:pt x="48272" y="0"/>
                </a:moveTo>
                <a:lnTo>
                  <a:pt x="0" y="48272"/>
                </a:lnTo>
                <a:lnTo>
                  <a:pt x="48272" y="96545"/>
                </a:lnTo>
                <a:lnTo>
                  <a:pt x="96545" y="48272"/>
                </a:lnTo>
                <a:lnTo>
                  <a:pt x="48272" y="0"/>
                </a:lnTo>
                <a:close/>
              </a:path>
            </a:pathLst>
          </a:custGeom>
          <a:solidFill>
            <a:srgbClr val="F2A566"/>
          </a:solidFill>
        </p:spPr>
        <p:txBody>
          <a:bodyPr wrap="square" lIns="0" tIns="0" rIns="0" bIns="0" rtlCol="0"/>
          <a:lstStyle/>
          <a:p>
            <a:endParaRPr/>
          </a:p>
        </p:txBody>
      </p:sp>
      <p:sp>
        <p:nvSpPr>
          <p:cNvPr id="77" name="object 23"/>
          <p:cNvSpPr/>
          <p:nvPr/>
        </p:nvSpPr>
        <p:spPr>
          <a:xfrm>
            <a:off x="4756343" y="7596020"/>
            <a:ext cx="97141" cy="97141"/>
          </a:xfrm>
          <a:custGeom>
            <a:avLst/>
            <a:gdLst/>
            <a:ahLst/>
            <a:cxnLst/>
            <a:rect l="l" t="t" r="r" b="b"/>
            <a:pathLst>
              <a:path w="97155" h="97154">
                <a:moveTo>
                  <a:pt x="48272" y="0"/>
                </a:moveTo>
                <a:lnTo>
                  <a:pt x="0" y="48272"/>
                </a:lnTo>
                <a:lnTo>
                  <a:pt x="48272" y="96545"/>
                </a:lnTo>
                <a:lnTo>
                  <a:pt x="96545" y="48272"/>
                </a:lnTo>
                <a:lnTo>
                  <a:pt x="48272" y="0"/>
                </a:lnTo>
                <a:close/>
              </a:path>
            </a:pathLst>
          </a:custGeom>
          <a:solidFill>
            <a:srgbClr val="F2A566"/>
          </a:solidFill>
        </p:spPr>
        <p:txBody>
          <a:bodyPr wrap="square" lIns="0" tIns="0" rIns="0" bIns="0" rtlCol="0"/>
          <a:lstStyle/>
          <a:p>
            <a:endParaRPr/>
          </a:p>
        </p:txBody>
      </p:sp>
      <p:sp>
        <p:nvSpPr>
          <p:cNvPr id="78" name="object 24"/>
          <p:cNvSpPr/>
          <p:nvPr/>
        </p:nvSpPr>
        <p:spPr>
          <a:xfrm>
            <a:off x="4882797" y="7596020"/>
            <a:ext cx="97141" cy="97141"/>
          </a:xfrm>
          <a:custGeom>
            <a:avLst/>
            <a:gdLst/>
            <a:ahLst/>
            <a:cxnLst/>
            <a:rect l="l" t="t" r="r" b="b"/>
            <a:pathLst>
              <a:path w="97155" h="97154">
                <a:moveTo>
                  <a:pt x="48272" y="0"/>
                </a:moveTo>
                <a:lnTo>
                  <a:pt x="0" y="48272"/>
                </a:lnTo>
                <a:lnTo>
                  <a:pt x="48272" y="96545"/>
                </a:lnTo>
                <a:lnTo>
                  <a:pt x="96545" y="48272"/>
                </a:lnTo>
                <a:lnTo>
                  <a:pt x="48272" y="0"/>
                </a:lnTo>
                <a:close/>
              </a:path>
            </a:pathLst>
          </a:custGeom>
          <a:solidFill>
            <a:srgbClr val="F2A566"/>
          </a:solidFill>
        </p:spPr>
        <p:txBody>
          <a:bodyPr wrap="square" lIns="0" tIns="0" rIns="0" bIns="0" rtlCol="0"/>
          <a:lstStyle/>
          <a:p>
            <a:endParaRPr/>
          </a:p>
        </p:txBody>
      </p:sp>
      <p:sp>
        <p:nvSpPr>
          <p:cNvPr id="79" name="object 25"/>
          <p:cNvSpPr/>
          <p:nvPr/>
        </p:nvSpPr>
        <p:spPr>
          <a:xfrm>
            <a:off x="4374873" y="7875379"/>
            <a:ext cx="97141" cy="97141"/>
          </a:xfrm>
          <a:custGeom>
            <a:avLst/>
            <a:gdLst/>
            <a:ahLst/>
            <a:cxnLst/>
            <a:rect l="l" t="t" r="r" b="b"/>
            <a:pathLst>
              <a:path w="97155" h="97154">
                <a:moveTo>
                  <a:pt x="48272" y="0"/>
                </a:moveTo>
                <a:lnTo>
                  <a:pt x="0" y="48272"/>
                </a:lnTo>
                <a:lnTo>
                  <a:pt x="48272" y="96545"/>
                </a:lnTo>
                <a:lnTo>
                  <a:pt x="96545" y="48272"/>
                </a:lnTo>
                <a:lnTo>
                  <a:pt x="48272" y="0"/>
                </a:lnTo>
                <a:close/>
              </a:path>
            </a:pathLst>
          </a:custGeom>
          <a:solidFill>
            <a:srgbClr val="F2A566"/>
          </a:solidFill>
        </p:spPr>
        <p:txBody>
          <a:bodyPr wrap="square" lIns="0" tIns="0" rIns="0" bIns="0" rtlCol="0"/>
          <a:lstStyle/>
          <a:p>
            <a:endParaRPr/>
          </a:p>
        </p:txBody>
      </p:sp>
      <p:sp>
        <p:nvSpPr>
          <p:cNvPr id="80" name="object 26"/>
          <p:cNvSpPr/>
          <p:nvPr/>
        </p:nvSpPr>
        <p:spPr>
          <a:xfrm>
            <a:off x="4502381" y="7875379"/>
            <a:ext cx="97141" cy="97141"/>
          </a:xfrm>
          <a:custGeom>
            <a:avLst/>
            <a:gdLst/>
            <a:ahLst/>
            <a:cxnLst/>
            <a:rect l="l" t="t" r="r" b="b"/>
            <a:pathLst>
              <a:path w="97155" h="97154">
                <a:moveTo>
                  <a:pt x="48272" y="0"/>
                </a:moveTo>
                <a:lnTo>
                  <a:pt x="0" y="48272"/>
                </a:lnTo>
                <a:lnTo>
                  <a:pt x="48272" y="96545"/>
                </a:lnTo>
                <a:lnTo>
                  <a:pt x="96545" y="48272"/>
                </a:lnTo>
                <a:lnTo>
                  <a:pt x="48272" y="0"/>
                </a:lnTo>
                <a:close/>
              </a:path>
            </a:pathLst>
          </a:custGeom>
          <a:solidFill>
            <a:srgbClr val="F2A566"/>
          </a:solidFill>
        </p:spPr>
        <p:txBody>
          <a:bodyPr wrap="square" lIns="0" tIns="0" rIns="0" bIns="0" rtlCol="0"/>
          <a:lstStyle/>
          <a:p>
            <a:endParaRPr/>
          </a:p>
        </p:txBody>
      </p:sp>
      <p:sp>
        <p:nvSpPr>
          <p:cNvPr id="81" name="object 27"/>
          <p:cNvSpPr/>
          <p:nvPr/>
        </p:nvSpPr>
        <p:spPr>
          <a:xfrm>
            <a:off x="4628835" y="7875379"/>
            <a:ext cx="97141" cy="97141"/>
          </a:xfrm>
          <a:custGeom>
            <a:avLst/>
            <a:gdLst/>
            <a:ahLst/>
            <a:cxnLst/>
            <a:rect l="l" t="t" r="r" b="b"/>
            <a:pathLst>
              <a:path w="97155" h="97154">
                <a:moveTo>
                  <a:pt x="48272" y="0"/>
                </a:moveTo>
                <a:lnTo>
                  <a:pt x="0" y="48272"/>
                </a:lnTo>
                <a:lnTo>
                  <a:pt x="48272" y="96545"/>
                </a:lnTo>
                <a:lnTo>
                  <a:pt x="96545" y="48272"/>
                </a:lnTo>
                <a:lnTo>
                  <a:pt x="48272" y="0"/>
                </a:lnTo>
                <a:close/>
              </a:path>
            </a:pathLst>
          </a:custGeom>
          <a:solidFill>
            <a:srgbClr val="F2A566"/>
          </a:solidFill>
        </p:spPr>
        <p:txBody>
          <a:bodyPr wrap="square" lIns="0" tIns="0" rIns="0" bIns="0" rtlCol="0"/>
          <a:lstStyle/>
          <a:p>
            <a:endParaRPr/>
          </a:p>
        </p:txBody>
      </p:sp>
      <p:sp>
        <p:nvSpPr>
          <p:cNvPr id="82" name="object 28"/>
          <p:cNvSpPr/>
          <p:nvPr/>
        </p:nvSpPr>
        <p:spPr>
          <a:xfrm>
            <a:off x="4756343" y="7875379"/>
            <a:ext cx="97141" cy="97141"/>
          </a:xfrm>
          <a:custGeom>
            <a:avLst/>
            <a:gdLst/>
            <a:ahLst/>
            <a:cxnLst/>
            <a:rect l="l" t="t" r="r" b="b"/>
            <a:pathLst>
              <a:path w="97155" h="97154">
                <a:moveTo>
                  <a:pt x="48272" y="96545"/>
                </a:moveTo>
                <a:lnTo>
                  <a:pt x="0" y="48272"/>
                </a:lnTo>
                <a:lnTo>
                  <a:pt x="48272" y="0"/>
                </a:lnTo>
                <a:lnTo>
                  <a:pt x="96545" y="48272"/>
                </a:lnTo>
                <a:lnTo>
                  <a:pt x="48272" y="96545"/>
                </a:lnTo>
                <a:close/>
              </a:path>
            </a:pathLst>
          </a:custGeom>
          <a:ln w="6350">
            <a:solidFill>
              <a:srgbClr val="F2A566"/>
            </a:solidFill>
          </a:ln>
        </p:spPr>
        <p:txBody>
          <a:bodyPr wrap="square" lIns="0" tIns="0" rIns="0" bIns="0" rtlCol="0"/>
          <a:lstStyle/>
          <a:p>
            <a:endParaRPr/>
          </a:p>
        </p:txBody>
      </p:sp>
      <p:sp>
        <p:nvSpPr>
          <p:cNvPr id="83" name="object 29"/>
          <p:cNvSpPr/>
          <p:nvPr/>
        </p:nvSpPr>
        <p:spPr>
          <a:xfrm>
            <a:off x="4882797" y="7875379"/>
            <a:ext cx="97141" cy="97141"/>
          </a:xfrm>
          <a:custGeom>
            <a:avLst/>
            <a:gdLst/>
            <a:ahLst/>
            <a:cxnLst/>
            <a:rect l="l" t="t" r="r" b="b"/>
            <a:pathLst>
              <a:path w="97155" h="97154">
                <a:moveTo>
                  <a:pt x="48272" y="96545"/>
                </a:moveTo>
                <a:lnTo>
                  <a:pt x="0" y="48272"/>
                </a:lnTo>
                <a:lnTo>
                  <a:pt x="48272" y="0"/>
                </a:lnTo>
                <a:lnTo>
                  <a:pt x="96545" y="48272"/>
                </a:lnTo>
                <a:lnTo>
                  <a:pt x="48272" y="96545"/>
                </a:lnTo>
                <a:close/>
              </a:path>
            </a:pathLst>
          </a:custGeom>
          <a:ln w="6350">
            <a:solidFill>
              <a:srgbClr val="F2A566"/>
            </a:solidFill>
          </a:ln>
        </p:spPr>
        <p:txBody>
          <a:bodyPr wrap="square" lIns="0" tIns="0" rIns="0" bIns="0" rtlCol="0"/>
          <a:lstStyle/>
          <a:p>
            <a:endParaRPr/>
          </a:p>
        </p:txBody>
      </p:sp>
      <p:sp>
        <p:nvSpPr>
          <p:cNvPr id="84" name="object 30"/>
          <p:cNvSpPr/>
          <p:nvPr/>
        </p:nvSpPr>
        <p:spPr>
          <a:xfrm>
            <a:off x="4377055" y="8154737"/>
            <a:ext cx="97141" cy="97141"/>
          </a:xfrm>
          <a:custGeom>
            <a:avLst/>
            <a:gdLst/>
            <a:ahLst/>
            <a:cxnLst/>
            <a:rect l="l" t="t" r="r" b="b"/>
            <a:pathLst>
              <a:path w="97155" h="97154">
                <a:moveTo>
                  <a:pt x="48272" y="0"/>
                </a:moveTo>
                <a:lnTo>
                  <a:pt x="0" y="48272"/>
                </a:lnTo>
                <a:lnTo>
                  <a:pt x="48272" y="96545"/>
                </a:lnTo>
                <a:lnTo>
                  <a:pt x="96545" y="48272"/>
                </a:lnTo>
                <a:lnTo>
                  <a:pt x="48272" y="0"/>
                </a:lnTo>
                <a:close/>
              </a:path>
            </a:pathLst>
          </a:custGeom>
          <a:solidFill>
            <a:srgbClr val="F2A566"/>
          </a:solidFill>
        </p:spPr>
        <p:txBody>
          <a:bodyPr wrap="square" lIns="0" tIns="0" rIns="0" bIns="0" rtlCol="0"/>
          <a:lstStyle/>
          <a:p>
            <a:endParaRPr/>
          </a:p>
        </p:txBody>
      </p:sp>
      <p:sp>
        <p:nvSpPr>
          <p:cNvPr id="85" name="object 31"/>
          <p:cNvSpPr/>
          <p:nvPr/>
        </p:nvSpPr>
        <p:spPr>
          <a:xfrm>
            <a:off x="4504564" y="8154737"/>
            <a:ext cx="97141" cy="97141"/>
          </a:xfrm>
          <a:custGeom>
            <a:avLst/>
            <a:gdLst/>
            <a:ahLst/>
            <a:cxnLst/>
            <a:rect l="l" t="t" r="r" b="b"/>
            <a:pathLst>
              <a:path w="97155" h="97154">
                <a:moveTo>
                  <a:pt x="48272" y="0"/>
                </a:moveTo>
                <a:lnTo>
                  <a:pt x="0" y="48272"/>
                </a:lnTo>
                <a:lnTo>
                  <a:pt x="48272" y="96545"/>
                </a:lnTo>
                <a:lnTo>
                  <a:pt x="96545" y="48272"/>
                </a:lnTo>
                <a:lnTo>
                  <a:pt x="48272" y="0"/>
                </a:lnTo>
                <a:close/>
              </a:path>
            </a:pathLst>
          </a:custGeom>
          <a:solidFill>
            <a:srgbClr val="F2A566"/>
          </a:solidFill>
        </p:spPr>
        <p:txBody>
          <a:bodyPr wrap="square" lIns="0" tIns="0" rIns="0" bIns="0" rtlCol="0"/>
          <a:lstStyle/>
          <a:p>
            <a:endParaRPr/>
          </a:p>
        </p:txBody>
      </p:sp>
      <p:sp>
        <p:nvSpPr>
          <p:cNvPr id="86" name="object 32"/>
          <p:cNvSpPr/>
          <p:nvPr/>
        </p:nvSpPr>
        <p:spPr>
          <a:xfrm>
            <a:off x="4631018" y="8154737"/>
            <a:ext cx="97141" cy="97141"/>
          </a:xfrm>
          <a:custGeom>
            <a:avLst/>
            <a:gdLst/>
            <a:ahLst/>
            <a:cxnLst/>
            <a:rect l="l" t="t" r="r" b="b"/>
            <a:pathLst>
              <a:path w="97155" h="97154">
                <a:moveTo>
                  <a:pt x="48272" y="0"/>
                </a:moveTo>
                <a:lnTo>
                  <a:pt x="0" y="48272"/>
                </a:lnTo>
                <a:lnTo>
                  <a:pt x="48272" y="96545"/>
                </a:lnTo>
                <a:lnTo>
                  <a:pt x="96545" y="48272"/>
                </a:lnTo>
                <a:lnTo>
                  <a:pt x="48272" y="0"/>
                </a:lnTo>
                <a:close/>
              </a:path>
            </a:pathLst>
          </a:custGeom>
          <a:solidFill>
            <a:srgbClr val="F2A566"/>
          </a:solidFill>
        </p:spPr>
        <p:txBody>
          <a:bodyPr wrap="square" lIns="0" tIns="0" rIns="0" bIns="0" rtlCol="0"/>
          <a:lstStyle/>
          <a:p>
            <a:endParaRPr/>
          </a:p>
        </p:txBody>
      </p:sp>
      <p:sp>
        <p:nvSpPr>
          <p:cNvPr id="87" name="object 33"/>
          <p:cNvSpPr/>
          <p:nvPr/>
        </p:nvSpPr>
        <p:spPr>
          <a:xfrm>
            <a:off x="4758526" y="8154737"/>
            <a:ext cx="97141" cy="97141"/>
          </a:xfrm>
          <a:custGeom>
            <a:avLst/>
            <a:gdLst/>
            <a:ahLst/>
            <a:cxnLst/>
            <a:rect l="l" t="t" r="r" b="b"/>
            <a:pathLst>
              <a:path w="97155" h="97154">
                <a:moveTo>
                  <a:pt x="48272" y="96545"/>
                </a:moveTo>
                <a:lnTo>
                  <a:pt x="0" y="48272"/>
                </a:lnTo>
                <a:lnTo>
                  <a:pt x="48272" y="0"/>
                </a:lnTo>
                <a:lnTo>
                  <a:pt x="96545" y="48272"/>
                </a:lnTo>
                <a:lnTo>
                  <a:pt x="48272" y="96545"/>
                </a:lnTo>
                <a:close/>
              </a:path>
            </a:pathLst>
          </a:custGeom>
          <a:ln w="6350">
            <a:solidFill>
              <a:srgbClr val="F2A566"/>
            </a:solidFill>
          </a:ln>
        </p:spPr>
        <p:txBody>
          <a:bodyPr wrap="square" lIns="0" tIns="0" rIns="0" bIns="0" rtlCol="0"/>
          <a:lstStyle/>
          <a:p>
            <a:endParaRPr/>
          </a:p>
        </p:txBody>
      </p:sp>
      <p:sp>
        <p:nvSpPr>
          <p:cNvPr id="88" name="object 34"/>
          <p:cNvSpPr/>
          <p:nvPr/>
        </p:nvSpPr>
        <p:spPr>
          <a:xfrm>
            <a:off x="4884980" y="8154737"/>
            <a:ext cx="97141" cy="97141"/>
          </a:xfrm>
          <a:custGeom>
            <a:avLst/>
            <a:gdLst/>
            <a:ahLst/>
            <a:cxnLst/>
            <a:rect l="l" t="t" r="r" b="b"/>
            <a:pathLst>
              <a:path w="97155" h="97154">
                <a:moveTo>
                  <a:pt x="48272" y="96545"/>
                </a:moveTo>
                <a:lnTo>
                  <a:pt x="0" y="48272"/>
                </a:lnTo>
                <a:lnTo>
                  <a:pt x="48272" y="0"/>
                </a:lnTo>
                <a:lnTo>
                  <a:pt x="96545" y="48272"/>
                </a:lnTo>
                <a:lnTo>
                  <a:pt x="48272" y="96545"/>
                </a:lnTo>
                <a:close/>
              </a:path>
            </a:pathLst>
          </a:custGeom>
          <a:ln w="6350">
            <a:solidFill>
              <a:srgbClr val="F2A566"/>
            </a:solidFill>
          </a:ln>
        </p:spPr>
        <p:txBody>
          <a:bodyPr wrap="square" lIns="0" tIns="0" rIns="0" bIns="0" rtlCol="0"/>
          <a:lstStyle/>
          <a:p>
            <a:endParaRPr/>
          </a:p>
        </p:txBody>
      </p:sp>
      <p:sp>
        <p:nvSpPr>
          <p:cNvPr id="89" name="object 65"/>
          <p:cNvSpPr txBox="1"/>
          <p:nvPr/>
        </p:nvSpPr>
        <p:spPr>
          <a:xfrm>
            <a:off x="3617088" y="7559568"/>
            <a:ext cx="633828" cy="718145"/>
          </a:xfrm>
          <a:prstGeom prst="rect">
            <a:avLst/>
          </a:prstGeom>
        </p:spPr>
        <p:txBody>
          <a:bodyPr vert="horz" wrap="square" lIns="0" tIns="0" rIns="0" bIns="0" rtlCol="0">
            <a:spAutoFit/>
          </a:bodyPr>
          <a:lstStyle/>
          <a:p>
            <a:pPr marL="12699" algn="r"/>
            <a:r>
              <a:rPr lang="fr-FR" sz="1000" dirty="0">
                <a:cs typeface="Lato Semibold"/>
              </a:rPr>
              <a:t>Photoshop</a:t>
            </a:r>
            <a:endParaRPr sz="1000" dirty="0">
              <a:cs typeface="Lato Semibold"/>
            </a:endParaRPr>
          </a:p>
          <a:p>
            <a:pPr marL="12699" algn="r">
              <a:spcBef>
                <a:spcPts val="1000"/>
              </a:spcBef>
            </a:pPr>
            <a:r>
              <a:rPr lang="fr-FR" sz="1000" dirty="0">
                <a:cs typeface="Lato Semibold"/>
              </a:rPr>
              <a:t>Google </a:t>
            </a:r>
            <a:r>
              <a:rPr lang="fr-FR" sz="1000" dirty="0" err="1">
                <a:cs typeface="Lato Semibold"/>
              </a:rPr>
              <a:t>Ads</a:t>
            </a:r>
            <a:endParaRPr sz="1000" dirty="0">
              <a:cs typeface="Lato Semibold"/>
            </a:endParaRPr>
          </a:p>
          <a:p>
            <a:pPr marL="12699" algn="r">
              <a:spcBef>
                <a:spcPts val="1000"/>
              </a:spcBef>
            </a:pPr>
            <a:r>
              <a:rPr lang="fr-FR" sz="1000" spc="-5" dirty="0">
                <a:cs typeface="Lato Semibold"/>
              </a:rPr>
              <a:t>Ms Word</a:t>
            </a:r>
            <a:endParaRPr sz="1000" dirty="0">
              <a:cs typeface="Lato Semibold"/>
            </a:endParaRPr>
          </a:p>
        </p:txBody>
      </p:sp>
      <p:sp>
        <p:nvSpPr>
          <p:cNvPr id="90" name="object 66"/>
          <p:cNvSpPr txBox="1"/>
          <p:nvPr/>
        </p:nvSpPr>
        <p:spPr>
          <a:xfrm>
            <a:off x="5032056" y="7550806"/>
            <a:ext cx="672793" cy="718145"/>
          </a:xfrm>
          <a:prstGeom prst="rect">
            <a:avLst/>
          </a:prstGeom>
        </p:spPr>
        <p:txBody>
          <a:bodyPr vert="horz" wrap="square" lIns="0" tIns="0" rIns="0" bIns="0" rtlCol="0">
            <a:spAutoFit/>
          </a:bodyPr>
          <a:lstStyle/>
          <a:p>
            <a:pPr marL="12699" algn="r"/>
            <a:r>
              <a:rPr lang="fr-FR" sz="1000" dirty="0">
                <a:cs typeface="Lato Semibold"/>
              </a:rPr>
              <a:t>Ms Excel</a:t>
            </a:r>
            <a:endParaRPr sz="1000" dirty="0">
              <a:cs typeface="Lato Semibold"/>
            </a:endParaRPr>
          </a:p>
          <a:p>
            <a:pPr marL="12699" algn="r">
              <a:spcBef>
                <a:spcPts val="1000"/>
              </a:spcBef>
            </a:pPr>
            <a:r>
              <a:rPr lang="fr-FR" sz="1000" spc="-5" dirty="0">
                <a:cs typeface="Lato Semibold"/>
              </a:rPr>
              <a:t>Ruby On Rail</a:t>
            </a:r>
            <a:endParaRPr sz="1000" dirty="0">
              <a:cs typeface="Lato Semibold"/>
            </a:endParaRPr>
          </a:p>
          <a:p>
            <a:pPr marL="12699" algn="r">
              <a:spcBef>
                <a:spcPts val="1000"/>
              </a:spcBef>
            </a:pPr>
            <a:r>
              <a:rPr lang="fr-FR" sz="1000" dirty="0">
                <a:cs typeface="Lato Semibold"/>
              </a:rPr>
              <a:t>PHP/SQL</a:t>
            </a:r>
            <a:endParaRPr sz="1000" dirty="0">
              <a:cs typeface="Lato Semibold"/>
            </a:endParaRPr>
          </a:p>
        </p:txBody>
      </p:sp>
      <p:cxnSp>
        <p:nvCxnSpPr>
          <p:cNvPr id="93" name="Straight Connector 51"/>
          <p:cNvCxnSpPr/>
          <p:nvPr/>
        </p:nvCxnSpPr>
        <p:spPr>
          <a:xfrm>
            <a:off x="3590148" y="6861642"/>
            <a:ext cx="3435173" cy="0"/>
          </a:xfrm>
          <a:prstGeom prst="line">
            <a:avLst/>
          </a:prstGeom>
          <a:ln w="12700" cmpd="sng">
            <a:solidFill>
              <a:srgbClr val="FFFFFF"/>
            </a:solidFill>
            <a:prstDash val="solid"/>
          </a:ln>
          <a:effectLst/>
        </p:spPr>
        <p:style>
          <a:lnRef idx="2">
            <a:schemeClr val="accent1"/>
          </a:lnRef>
          <a:fillRef idx="0">
            <a:schemeClr val="accent1"/>
          </a:fillRef>
          <a:effectRef idx="1">
            <a:schemeClr val="accent1"/>
          </a:effectRef>
          <a:fontRef idx="minor">
            <a:schemeClr val="tx1"/>
          </a:fontRef>
        </p:style>
      </p:cxnSp>
      <p:sp>
        <p:nvSpPr>
          <p:cNvPr id="94" name="TextBox 45"/>
          <p:cNvSpPr txBox="1"/>
          <p:nvPr/>
        </p:nvSpPr>
        <p:spPr>
          <a:xfrm>
            <a:off x="3738630" y="7050729"/>
            <a:ext cx="3109792" cy="265778"/>
          </a:xfrm>
          <a:prstGeom prst="rect">
            <a:avLst/>
          </a:prstGeom>
          <a:noFill/>
        </p:spPr>
        <p:txBody>
          <a:bodyPr wrap="square" lIns="0" tIns="0" rIns="0" bIns="0" rtlCol="0">
            <a:spAutoFit/>
          </a:bodyPr>
          <a:lstStyle/>
          <a:p>
            <a:r>
              <a:rPr lang="de-DE" sz="1727" dirty="0" err="1">
                <a:cs typeface="Proxima Nova Alt Bd"/>
              </a:rPr>
              <a:t>Compétences</a:t>
            </a:r>
            <a:endParaRPr lang="en-US" sz="1727" dirty="0">
              <a:cs typeface="Proxima Nova Alt Bd"/>
            </a:endParaRPr>
          </a:p>
        </p:txBody>
      </p:sp>
      <p:sp>
        <p:nvSpPr>
          <p:cNvPr id="95" name="Isosceles Triangle 68"/>
          <p:cNvSpPr/>
          <p:nvPr/>
        </p:nvSpPr>
        <p:spPr>
          <a:xfrm rot="5400000">
            <a:off x="3530995" y="7134624"/>
            <a:ext cx="125916" cy="108549"/>
          </a:xfrm>
          <a:prstGeom prst="triangl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943" dirty="0">
                <a:solidFill>
                  <a:schemeClr val="tx1"/>
                </a:solidFill>
              </a:rPr>
              <a:t>      </a:t>
            </a:r>
          </a:p>
        </p:txBody>
      </p:sp>
      <p:sp>
        <p:nvSpPr>
          <p:cNvPr id="97" name="object 48"/>
          <p:cNvSpPr/>
          <p:nvPr/>
        </p:nvSpPr>
        <p:spPr>
          <a:xfrm>
            <a:off x="3809266" y="9110982"/>
            <a:ext cx="391737" cy="646334"/>
          </a:xfrm>
          <a:custGeom>
            <a:avLst/>
            <a:gdLst/>
            <a:ahLst/>
            <a:cxnLst/>
            <a:rect l="l" t="t" r="r" b="b"/>
            <a:pathLst>
              <a:path w="391794" h="646429">
                <a:moveTo>
                  <a:pt x="93929" y="646163"/>
                </a:moveTo>
                <a:lnTo>
                  <a:pt x="66638" y="610290"/>
                </a:lnTo>
                <a:lnTo>
                  <a:pt x="43550" y="571349"/>
                </a:lnTo>
                <a:lnTo>
                  <a:pt x="25004" y="529680"/>
                </a:lnTo>
                <a:lnTo>
                  <a:pt x="11338" y="485620"/>
                </a:lnTo>
                <a:lnTo>
                  <a:pt x="2891" y="439507"/>
                </a:lnTo>
                <a:lnTo>
                  <a:pt x="0" y="391680"/>
                </a:lnTo>
                <a:lnTo>
                  <a:pt x="3051" y="342549"/>
                </a:lnTo>
                <a:lnTo>
                  <a:pt x="11962" y="295238"/>
                </a:lnTo>
                <a:lnTo>
                  <a:pt x="26364" y="250116"/>
                </a:lnTo>
                <a:lnTo>
                  <a:pt x="45890" y="207549"/>
                </a:lnTo>
                <a:lnTo>
                  <a:pt x="70174" y="167905"/>
                </a:lnTo>
                <a:lnTo>
                  <a:pt x="98848" y="131550"/>
                </a:lnTo>
                <a:lnTo>
                  <a:pt x="131546" y="98851"/>
                </a:lnTo>
                <a:lnTo>
                  <a:pt x="167899" y="70176"/>
                </a:lnTo>
                <a:lnTo>
                  <a:pt x="207541" y="45891"/>
                </a:lnTo>
                <a:lnTo>
                  <a:pt x="250105" y="26364"/>
                </a:lnTo>
                <a:lnTo>
                  <a:pt x="295223" y="11962"/>
                </a:lnTo>
                <a:lnTo>
                  <a:pt x="342529" y="3051"/>
                </a:lnTo>
                <a:lnTo>
                  <a:pt x="391655" y="0"/>
                </a:lnTo>
              </a:path>
            </a:pathLst>
          </a:custGeom>
          <a:solidFill>
            <a:schemeClr val="accent6">
              <a:lumMod val="60000"/>
              <a:lumOff val="40000"/>
            </a:schemeClr>
          </a:solidFill>
          <a:ln w="76200">
            <a:solidFill>
              <a:srgbClr val="414042"/>
            </a:solidFill>
          </a:ln>
        </p:spPr>
        <p:txBody>
          <a:bodyPr wrap="square" lIns="0" tIns="0" rIns="0" bIns="0" rtlCol="0"/>
          <a:lstStyle/>
          <a:p>
            <a:endParaRPr/>
          </a:p>
        </p:txBody>
      </p:sp>
      <p:sp>
        <p:nvSpPr>
          <p:cNvPr id="98" name="object 49"/>
          <p:cNvSpPr/>
          <p:nvPr/>
        </p:nvSpPr>
        <p:spPr>
          <a:xfrm>
            <a:off x="3903187" y="9110982"/>
            <a:ext cx="689508" cy="783474"/>
          </a:xfrm>
          <a:custGeom>
            <a:avLst/>
            <a:gdLst/>
            <a:ahLst/>
            <a:cxnLst/>
            <a:rect l="l" t="t" r="r" b="b"/>
            <a:pathLst>
              <a:path w="689610" h="783590">
                <a:moveTo>
                  <a:pt x="297726" y="0"/>
                </a:moveTo>
                <a:lnTo>
                  <a:pt x="346857" y="3051"/>
                </a:lnTo>
                <a:lnTo>
                  <a:pt x="394168" y="11962"/>
                </a:lnTo>
                <a:lnTo>
                  <a:pt x="439291" y="26364"/>
                </a:lnTo>
                <a:lnTo>
                  <a:pt x="481859" y="45891"/>
                </a:lnTo>
                <a:lnTo>
                  <a:pt x="521505" y="70176"/>
                </a:lnTo>
                <a:lnTo>
                  <a:pt x="557862" y="98851"/>
                </a:lnTo>
                <a:lnTo>
                  <a:pt x="590562" y="131550"/>
                </a:lnTo>
                <a:lnTo>
                  <a:pt x="619239" y="167905"/>
                </a:lnTo>
                <a:lnTo>
                  <a:pt x="643525" y="207549"/>
                </a:lnTo>
                <a:lnTo>
                  <a:pt x="663053" y="250116"/>
                </a:lnTo>
                <a:lnTo>
                  <a:pt x="677456" y="295238"/>
                </a:lnTo>
                <a:lnTo>
                  <a:pt x="686367" y="342549"/>
                </a:lnTo>
                <a:lnTo>
                  <a:pt x="689419" y="391680"/>
                </a:lnTo>
                <a:lnTo>
                  <a:pt x="686367" y="440809"/>
                </a:lnTo>
                <a:lnTo>
                  <a:pt x="677456" y="488117"/>
                </a:lnTo>
                <a:lnTo>
                  <a:pt x="663053" y="533237"/>
                </a:lnTo>
                <a:lnTo>
                  <a:pt x="643525" y="575803"/>
                </a:lnTo>
                <a:lnTo>
                  <a:pt x="619239" y="615446"/>
                </a:lnTo>
                <a:lnTo>
                  <a:pt x="590562" y="651800"/>
                </a:lnTo>
                <a:lnTo>
                  <a:pt x="557862" y="684498"/>
                </a:lnTo>
                <a:lnTo>
                  <a:pt x="521505" y="713173"/>
                </a:lnTo>
                <a:lnTo>
                  <a:pt x="481859" y="737457"/>
                </a:lnTo>
                <a:lnTo>
                  <a:pt x="439291" y="756984"/>
                </a:lnTo>
                <a:lnTo>
                  <a:pt x="394168" y="771386"/>
                </a:lnTo>
                <a:lnTo>
                  <a:pt x="346857" y="780296"/>
                </a:lnTo>
                <a:lnTo>
                  <a:pt x="297726" y="783348"/>
                </a:lnTo>
                <a:lnTo>
                  <a:pt x="247482" y="780156"/>
                </a:lnTo>
                <a:lnTo>
                  <a:pt x="199154" y="770840"/>
                </a:lnTo>
                <a:lnTo>
                  <a:pt x="153134" y="755794"/>
                </a:lnTo>
                <a:lnTo>
                  <a:pt x="109816" y="735411"/>
                </a:lnTo>
                <a:lnTo>
                  <a:pt x="69592" y="710083"/>
                </a:lnTo>
                <a:lnTo>
                  <a:pt x="32856" y="680202"/>
                </a:lnTo>
                <a:lnTo>
                  <a:pt x="0" y="646163"/>
                </a:lnTo>
              </a:path>
            </a:pathLst>
          </a:custGeom>
          <a:solidFill>
            <a:schemeClr val="accent6">
              <a:lumMod val="60000"/>
              <a:lumOff val="40000"/>
            </a:schemeClr>
          </a:solidFill>
          <a:ln w="76200">
            <a:solidFill>
              <a:srgbClr val="BBBDBF"/>
            </a:solidFill>
          </a:ln>
        </p:spPr>
        <p:txBody>
          <a:bodyPr wrap="square" lIns="0" tIns="0" rIns="0" bIns="0" rtlCol="0"/>
          <a:lstStyle/>
          <a:p>
            <a:endParaRPr/>
          </a:p>
        </p:txBody>
      </p:sp>
      <p:sp>
        <p:nvSpPr>
          <p:cNvPr id="99" name="object 50"/>
          <p:cNvSpPr/>
          <p:nvPr/>
        </p:nvSpPr>
        <p:spPr>
          <a:xfrm>
            <a:off x="4961031" y="9110988"/>
            <a:ext cx="293961" cy="132695"/>
          </a:xfrm>
          <a:custGeom>
            <a:avLst/>
            <a:gdLst/>
            <a:ahLst/>
            <a:cxnLst/>
            <a:rect l="l" t="t" r="r" b="b"/>
            <a:pathLst>
              <a:path w="294005" h="132715">
                <a:moveTo>
                  <a:pt x="0" y="132600"/>
                </a:moveTo>
                <a:lnTo>
                  <a:pt x="32725" y="99650"/>
                </a:lnTo>
                <a:lnTo>
                  <a:pt x="69150" y="70750"/>
                </a:lnTo>
                <a:lnTo>
                  <a:pt x="108902" y="46271"/>
                </a:lnTo>
                <a:lnTo>
                  <a:pt x="151609" y="26585"/>
                </a:lnTo>
                <a:lnTo>
                  <a:pt x="196899" y="12063"/>
                </a:lnTo>
                <a:lnTo>
                  <a:pt x="244399" y="3077"/>
                </a:lnTo>
                <a:lnTo>
                  <a:pt x="293738" y="0"/>
                </a:lnTo>
              </a:path>
            </a:pathLst>
          </a:custGeom>
          <a:solidFill>
            <a:schemeClr val="accent6">
              <a:lumMod val="60000"/>
              <a:lumOff val="40000"/>
            </a:schemeClr>
          </a:solidFill>
          <a:ln w="76200">
            <a:solidFill>
              <a:srgbClr val="414042"/>
            </a:solidFill>
          </a:ln>
        </p:spPr>
        <p:txBody>
          <a:bodyPr wrap="square" lIns="0" tIns="0" rIns="0" bIns="0" rtlCol="0"/>
          <a:lstStyle/>
          <a:p>
            <a:endParaRPr/>
          </a:p>
        </p:txBody>
      </p:sp>
      <p:sp>
        <p:nvSpPr>
          <p:cNvPr id="100" name="object 51"/>
          <p:cNvSpPr/>
          <p:nvPr/>
        </p:nvSpPr>
        <p:spPr>
          <a:xfrm>
            <a:off x="4863114" y="9110982"/>
            <a:ext cx="783474" cy="783474"/>
          </a:xfrm>
          <a:custGeom>
            <a:avLst/>
            <a:gdLst/>
            <a:ahLst/>
            <a:cxnLst/>
            <a:rect l="l" t="t" r="r" b="b"/>
            <a:pathLst>
              <a:path w="783589" h="783590">
                <a:moveTo>
                  <a:pt x="391668" y="0"/>
                </a:moveTo>
                <a:lnTo>
                  <a:pt x="440799" y="3051"/>
                </a:lnTo>
                <a:lnTo>
                  <a:pt x="488110" y="11962"/>
                </a:lnTo>
                <a:lnTo>
                  <a:pt x="533233" y="26364"/>
                </a:lnTo>
                <a:lnTo>
                  <a:pt x="575801" y="45891"/>
                </a:lnTo>
                <a:lnTo>
                  <a:pt x="615447" y="70176"/>
                </a:lnTo>
                <a:lnTo>
                  <a:pt x="651804" y="98851"/>
                </a:lnTo>
                <a:lnTo>
                  <a:pt x="684504" y="131550"/>
                </a:lnTo>
                <a:lnTo>
                  <a:pt x="713181" y="167905"/>
                </a:lnTo>
                <a:lnTo>
                  <a:pt x="737466" y="207549"/>
                </a:lnTo>
                <a:lnTo>
                  <a:pt x="756995" y="250116"/>
                </a:lnTo>
                <a:lnTo>
                  <a:pt x="771398" y="295238"/>
                </a:lnTo>
                <a:lnTo>
                  <a:pt x="780309" y="342549"/>
                </a:lnTo>
                <a:lnTo>
                  <a:pt x="783361" y="391680"/>
                </a:lnTo>
                <a:lnTo>
                  <a:pt x="780309" y="440809"/>
                </a:lnTo>
                <a:lnTo>
                  <a:pt x="771398" y="488117"/>
                </a:lnTo>
                <a:lnTo>
                  <a:pt x="756995" y="533237"/>
                </a:lnTo>
                <a:lnTo>
                  <a:pt x="737466" y="575803"/>
                </a:lnTo>
                <a:lnTo>
                  <a:pt x="713181" y="615446"/>
                </a:lnTo>
                <a:lnTo>
                  <a:pt x="684504" y="651800"/>
                </a:lnTo>
                <a:lnTo>
                  <a:pt x="651804" y="684498"/>
                </a:lnTo>
                <a:lnTo>
                  <a:pt x="615447" y="713173"/>
                </a:lnTo>
                <a:lnTo>
                  <a:pt x="575801" y="737457"/>
                </a:lnTo>
                <a:lnTo>
                  <a:pt x="533233" y="756984"/>
                </a:lnTo>
                <a:lnTo>
                  <a:pt x="488110" y="771386"/>
                </a:lnTo>
                <a:lnTo>
                  <a:pt x="440799" y="780296"/>
                </a:lnTo>
                <a:lnTo>
                  <a:pt x="391668" y="783348"/>
                </a:lnTo>
                <a:lnTo>
                  <a:pt x="342541" y="780296"/>
                </a:lnTo>
                <a:lnTo>
                  <a:pt x="295235" y="771386"/>
                </a:lnTo>
                <a:lnTo>
                  <a:pt x="250116" y="756984"/>
                </a:lnTo>
                <a:lnTo>
                  <a:pt x="207551" y="737457"/>
                </a:lnTo>
                <a:lnTo>
                  <a:pt x="167907" y="713173"/>
                </a:lnTo>
                <a:lnTo>
                  <a:pt x="131553" y="684498"/>
                </a:lnTo>
                <a:lnTo>
                  <a:pt x="98854" y="651800"/>
                </a:lnTo>
                <a:lnTo>
                  <a:pt x="70178" y="615446"/>
                </a:lnTo>
                <a:lnTo>
                  <a:pt x="45893" y="575803"/>
                </a:lnTo>
                <a:lnTo>
                  <a:pt x="26365" y="533237"/>
                </a:lnTo>
                <a:lnTo>
                  <a:pt x="11963" y="488117"/>
                </a:lnTo>
                <a:lnTo>
                  <a:pt x="3051" y="440809"/>
                </a:lnTo>
                <a:lnTo>
                  <a:pt x="0" y="391680"/>
                </a:lnTo>
                <a:lnTo>
                  <a:pt x="3021" y="342796"/>
                </a:lnTo>
                <a:lnTo>
                  <a:pt x="11845" y="295711"/>
                </a:lnTo>
                <a:lnTo>
                  <a:pt x="26109" y="250786"/>
                </a:lnTo>
                <a:lnTo>
                  <a:pt x="45452" y="208385"/>
                </a:lnTo>
                <a:lnTo>
                  <a:pt x="69513" y="168869"/>
                </a:lnTo>
                <a:lnTo>
                  <a:pt x="97929" y="132600"/>
                </a:lnTo>
              </a:path>
            </a:pathLst>
          </a:custGeom>
          <a:solidFill>
            <a:schemeClr val="accent6">
              <a:lumMod val="60000"/>
              <a:lumOff val="40000"/>
            </a:schemeClr>
          </a:solidFill>
          <a:ln w="76200">
            <a:solidFill>
              <a:srgbClr val="BBBDBF"/>
            </a:solidFill>
          </a:ln>
        </p:spPr>
        <p:txBody>
          <a:bodyPr wrap="square" lIns="0" tIns="0" rIns="0" bIns="0" rtlCol="0"/>
          <a:lstStyle/>
          <a:p>
            <a:endParaRPr/>
          </a:p>
        </p:txBody>
      </p:sp>
      <p:sp>
        <p:nvSpPr>
          <p:cNvPr id="101" name="object 52"/>
          <p:cNvSpPr/>
          <p:nvPr/>
        </p:nvSpPr>
        <p:spPr>
          <a:xfrm>
            <a:off x="5916920" y="9110979"/>
            <a:ext cx="783474" cy="783474"/>
          </a:xfrm>
          <a:custGeom>
            <a:avLst/>
            <a:gdLst/>
            <a:ahLst/>
            <a:cxnLst/>
            <a:rect l="l" t="t" r="r" b="b"/>
            <a:pathLst>
              <a:path w="783589" h="783590">
                <a:moveTo>
                  <a:pt x="783361" y="391680"/>
                </a:moveTo>
                <a:lnTo>
                  <a:pt x="780309" y="440809"/>
                </a:lnTo>
                <a:lnTo>
                  <a:pt x="771398" y="488117"/>
                </a:lnTo>
                <a:lnTo>
                  <a:pt x="756995" y="533237"/>
                </a:lnTo>
                <a:lnTo>
                  <a:pt x="737466" y="575803"/>
                </a:lnTo>
                <a:lnTo>
                  <a:pt x="713181" y="615446"/>
                </a:lnTo>
                <a:lnTo>
                  <a:pt x="684504" y="651800"/>
                </a:lnTo>
                <a:lnTo>
                  <a:pt x="651804" y="684498"/>
                </a:lnTo>
                <a:lnTo>
                  <a:pt x="615447" y="713173"/>
                </a:lnTo>
                <a:lnTo>
                  <a:pt x="575801" y="737457"/>
                </a:lnTo>
                <a:lnTo>
                  <a:pt x="533233" y="756984"/>
                </a:lnTo>
                <a:lnTo>
                  <a:pt x="488110" y="771386"/>
                </a:lnTo>
                <a:lnTo>
                  <a:pt x="440799" y="780296"/>
                </a:lnTo>
                <a:lnTo>
                  <a:pt x="391668" y="783348"/>
                </a:lnTo>
                <a:lnTo>
                  <a:pt x="342541" y="780296"/>
                </a:lnTo>
                <a:lnTo>
                  <a:pt x="295235" y="771386"/>
                </a:lnTo>
                <a:lnTo>
                  <a:pt x="250116" y="756984"/>
                </a:lnTo>
                <a:lnTo>
                  <a:pt x="207551" y="737457"/>
                </a:lnTo>
                <a:lnTo>
                  <a:pt x="167907" y="713173"/>
                </a:lnTo>
                <a:lnTo>
                  <a:pt x="131553" y="684498"/>
                </a:lnTo>
                <a:lnTo>
                  <a:pt x="98854" y="651800"/>
                </a:lnTo>
                <a:lnTo>
                  <a:pt x="70178" y="615446"/>
                </a:lnTo>
                <a:lnTo>
                  <a:pt x="45893" y="575803"/>
                </a:lnTo>
                <a:lnTo>
                  <a:pt x="26365" y="533237"/>
                </a:lnTo>
                <a:lnTo>
                  <a:pt x="11963" y="488117"/>
                </a:lnTo>
                <a:lnTo>
                  <a:pt x="3051" y="440809"/>
                </a:lnTo>
                <a:lnTo>
                  <a:pt x="0" y="391680"/>
                </a:lnTo>
                <a:lnTo>
                  <a:pt x="3051" y="342549"/>
                </a:lnTo>
                <a:lnTo>
                  <a:pt x="11963" y="295238"/>
                </a:lnTo>
                <a:lnTo>
                  <a:pt x="26365" y="250116"/>
                </a:lnTo>
                <a:lnTo>
                  <a:pt x="45893" y="207549"/>
                </a:lnTo>
                <a:lnTo>
                  <a:pt x="70178" y="167905"/>
                </a:lnTo>
                <a:lnTo>
                  <a:pt x="98854" y="131550"/>
                </a:lnTo>
                <a:lnTo>
                  <a:pt x="131553" y="98851"/>
                </a:lnTo>
                <a:lnTo>
                  <a:pt x="167907" y="70176"/>
                </a:lnTo>
                <a:lnTo>
                  <a:pt x="207551" y="45891"/>
                </a:lnTo>
                <a:lnTo>
                  <a:pt x="250116" y="26364"/>
                </a:lnTo>
                <a:lnTo>
                  <a:pt x="295235" y="11962"/>
                </a:lnTo>
                <a:lnTo>
                  <a:pt x="342541" y="3051"/>
                </a:lnTo>
                <a:lnTo>
                  <a:pt x="391668" y="0"/>
                </a:lnTo>
                <a:lnTo>
                  <a:pt x="440799" y="3051"/>
                </a:lnTo>
                <a:lnTo>
                  <a:pt x="488110" y="11962"/>
                </a:lnTo>
                <a:lnTo>
                  <a:pt x="533233" y="26364"/>
                </a:lnTo>
                <a:lnTo>
                  <a:pt x="575801" y="45891"/>
                </a:lnTo>
                <a:lnTo>
                  <a:pt x="615447" y="70176"/>
                </a:lnTo>
                <a:lnTo>
                  <a:pt x="651804" y="98851"/>
                </a:lnTo>
                <a:lnTo>
                  <a:pt x="684504" y="131550"/>
                </a:lnTo>
                <a:lnTo>
                  <a:pt x="713181" y="167905"/>
                </a:lnTo>
                <a:lnTo>
                  <a:pt x="737466" y="207549"/>
                </a:lnTo>
                <a:lnTo>
                  <a:pt x="756995" y="250116"/>
                </a:lnTo>
                <a:lnTo>
                  <a:pt x="771398" y="295238"/>
                </a:lnTo>
                <a:lnTo>
                  <a:pt x="780309" y="342549"/>
                </a:lnTo>
                <a:lnTo>
                  <a:pt x="783361" y="391680"/>
                </a:lnTo>
                <a:close/>
              </a:path>
            </a:pathLst>
          </a:custGeom>
          <a:solidFill>
            <a:schemeClr val="accent6">
              <a:lumMod val="60000"/>
              <a:lumOff val="40000"/>
            </a:schemeClr>
          </a:solidFill>
          <a:ln w="76200">
            <a:solidFill>
              <a:srgbClr val="414042"/>
            </a:solidFill>
          </a:ln>
        </p:spPr>
        <p:txBody>
          <a:bodyPr wrap="square" lIns="0" tIns="0" rIns="0" bIns="0" rtlCol="0"/>
          <a:lstStyle/>
          <a:p>
            <a:endParaRPr/>
          </a:p>
        </p:txBody>
      </p:sp>
      <p:sp>
        <p:nvSpPr>
          <p:cNvPr id="102" name="object 69"/>
          <p:cNvSpPr txBox="1"/>
          <p:nvPr/>
        </p:nvSpPr>
        <p:spPr>
          <a:xfrm>
            <a:off x="3943705" y="9404194"/>
            <a:ext cx="514908" cy="169252"/>
          </a:xfrm>
          <a:prstGeom prst="rect">
            <a:avLst/>
          </a:prstGeom>
        </p:spPr>
        <p:txBody>
          <a:bodyPr vert="horz" wrap="square" lIns="0" tIns="0" rIns="0" bIns="0" rtlCol="0">
            <a:spAutoFit/>
          </a:bodyPr>
          <a:lstStyle/>
          <a:p>
            <a:pPr marL="12699"/>
            <a:r>
              <a:rPr lang="fr-FR" sz="1100" dirty="0">
                <a:cs typeface="Lato Light"/>
              </a:rPr>
              <a:t>Anglais</a:t>
            </a:r>
            <a:endParaRPr sz="1100" dirty="0">
              <a:cs typeface="Lato Light"/>
            </a:endParaRPr>
          </a:p>
        </p:txBody>
      </p:sp>
      <p:sp>
        <p:nvSpPr>
          <p:cNvPr id="103" name="object 70"/>
          <p:cNvSpPr txBox="1"/>
          <p:nvPr/>
        </p:nvSpPr>
        <p:spPr>
          <a:xfrm>
            <a:off x="4997585" y="9404194"/>
            <a:ext cx="626858" cy="169277"/>
          </a:xfrm>
          <a:prstGeom prst="rect">
            <a:avLst/>
          </a:prstGeom>
        </p:spPr>
        <p:txBody>
          <a:bodyPr vert="horz" wrap="square" lIns="0" tIns="0" rIns="0" bIns="0" rtlCol="0">
            <a:spAutoFit/>
          </a:bodyPr>
          <a:lstStyle/>
          <a:p>
            <a:pPr marL="12699"/>
            <a:r>
              <a:rPr lang="fr-FR" sz="1100" dirty="0">
                <a:cs typeface="Lato Light"/>
              </a:rPr>
              <a:t>Allemand</a:t>
            </a:r>
            <a:endParaRPr sz="1100" dirty="0">
              <a:cs typeface="Lato Light"/>
            </a:endParaRPr>
          </a:p>
        </p:txBody>
      </p:sp>
      <p:sp>
        <p:nvSpPr>
          <p:cNvPr id="104" name="object 71"/>
          <p:cNvSpPr txBox="1"/>
          <p:nvPr/>
        </p:nvSpPr>
        <p:spPr>
          <a:xfrm>
            <a:off x="6051465" y="9404194"/>
            <a:ext cx="514908" cy="169252"/>
          </a:xfrm>
          <a:prstGeom prst="rect">
            <a:avLst/>
          </a:prstGeom>
        </p:spPr>
        <p:txBody>
          <a:bodyPr vert="horz" wrap="square" lIns="0" tIns="0" rIns="0" bIns="0" rtlCol="0">
            <a:spAutoFit/>
          </a:bodyPr>
          <a:lstStyle/>
          <a:p>
            <a:pPr marL="12699"/>
            <a:r>
              <a:rPr lang="fr-FR" sz="1100" dirty="0">
                <a:cs typeface="Lato Light"/>
              </a:rPr>
              <a:t>Chinois</a:t>
            </a:r>
            <a:endParaRPr sz="1100" dirty="0">
              <a:cs typeface="Lato Light"/>
            </a:endParaRPr>
          </a:p>
        </p:txBody>
      </p:sp>
      <p:sp>
        <p:nvSpPr>
          <p:cNvPr id="105" name="TextBox 45"/>
          <p:cNvSpPr txBox="1"/>
          <p:nvPr/>
        </p:nvSpPr>
        <p:spPr>
          <a:xfrm>
            <a:off x="3731965" y="8530465"/>
            <a:ext cx="3109792" cy="265778"/>
          </a:xfrm>
          <a:prstGeom prst="rect">
            <a:avLst/>
          </a:prstGeom>
          <a:noFill/>
        </p:spPr>
        <p:txBody>
          <a:bodyPr wrap="square" lIns="0" tIns="0" rIns="0" bIns="0" rtlCol="0">
            <a:spAutoFit/>
          </a:bodyPr>
          <a:lstStyle/>
          <a:p>
            <a:r>
              <a:rPr lang="de-DE" sz="1727" dirty="0">
                <a:cs typeface="Proxima Nova Alt Bd"/>
              </a:rPr>
              <a:t>Langues</a:t>
            </a:r>
            <a:endParaRPr lang="en-US" sz="1727" dirty="0">
              <a:cs typeface="Proxima Nova Alt Bd"/>
            </a:endParaRPr>
          </a:p>
        </p:txBody>
      </p:sp>
      <p:sp>
        <p:nvSpPr>
          <p:cNvPr id="106" name="Isosceles Triangle 68"/>
          <p:cNvSpPr/>
          <p:nvPr/>
        </p:nvSpPr>
        <p:spPr>
          <a:xfrm rot="5400000">
            <a:off x="3539737" y="8618515"/>
            <a:ext cx="125916" cy="108549"/>
          </a:xfrm>
          <a:prstGeom prst="triangl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943">
              <a:solidFill>
                <a:schemeClr val="tx1"/>
              </a:solidFill>
            </a:endParaRPr>
          </a:p>
        </p:txBody>
      </p:sp>
      <p:sp>
        <p:nvSpPr>
          <p:cNvPr id="107" name="TextBox 45"/>
          <p:cNvSpPr txBox="1"/>
          <p:nvPr/>
        </p:nvSpPr>
        <p:spPr>
          <a:xfrm>
            <a:off x="912486" y="6199459"/>
            <a:ext cx="3109792" cy="265778"/>
          </a:xfrm>
          <a:prstGeom prst="rect">
            <a:avLst/>
          </a:prstGeom>
          <a:noFill/>
        </p:spPr>
        <p:txBody>
          <a:bodyPr wrap="square" lIns="0" tIns="0" rIns="0" bIns="0" rtlCol="0">
            <a:spAutoFit/>
          </a:bodyPr>
          <a:lstStyle/>
          <a:p>
            <a:r>
              <a:rPr lang="de-DE" sz="1727" dirty="0" err="1">
                <a:cs typeface="Proxima Nova Alt Bd"/>
              </a:rPr>
              <a:t>Personnalité</a:t>
            </a:r>
            <a:endParaRPr lang="en-US" sz="1727" dirty="0">
              <a:cs typeface="Proxima Nova Alt Bd"/>
            </a:endParaRPr>
          </a:p>
        </p:txBody>
      </p:sp>
      <p:sp>
        <p:nvSpPr>
          <p:cNvPr id="108" name="Isosceles Triangle 68"/>
          <p:cNvSpPr/>
          <p:nvPr/>
        </p:nvSpPr>
        <p:spPr>
          <a:xfrm rot="5400000">
            <a:off x="704851" y="6283354"/>
            <a:ext cx="125916" cy="108549"/>
          </a:xfrm>
          <a:prstGeom prst="triangl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943" dirty="0">
                <a:solidFill>
                  <a:schemeClr val="tx1"/>
                </a:solidFill>
              </a:rPr>
              <a:t>      </a:t>
            </a:r>
          </a:p>
        </p:txBody>
      </p:sp>
      <p:sp>
        <p:nvSpPr>
          <p:cNvPr id="109" name="Rectangle 108"/>
          <p:cNvSpPr/>
          <p:nvPr/>
        </p:nvSpPr>
        <p:spPr>
          <a:xfrm>
            <a:off x="932958" y="6750498"/>
            <a:ext cx="353539" cy="1124881"/>
          </a:xfrm>
          <a:prstGeom prst="rect">
            <a:avLst/>
          </a:prstGeom>
          <a:solidFill>
            <a:srgbClr val="FFC0C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solidFill>
                <a:schemeClr val="tx1"/>
              </a:solidFill>
            </a:endParaRPr>
          </a:p>
        </p:txBody>
      </p:sp>
      <p:sp>
        <p:nvSpPr>
          <p:cNvPr id="110" name="Rectangle 109"/>
          <p:cNvSpPr/>
          <p:nvPr/>
        </p:nvSpPr>
        <p:spPr>
          <a:xfrm>
            <a:off x="1308007" y="6877500"/>
            <a:ext cx="353539" cy="997879"/>
          </a:xfrm>
          <a:prstGeom prst="rect">
            <a:avLst/>
          </a:prstGeom>
          <a:solidFill>
            <a:srgbClr val="DC234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solidFill>
                <a:schemeClr val="tx1"/>
              </a:solidFill>
            </a:endParaRPr>
          </a:p>
        </p:txBody>
      </p:sp>
      <p:sp>
        <p:nvSpPr>
          <p:cNvPr id="111" name="Rectangle 110"/>
          <p:cNvSpPr/>
          <p:nvPr/>
        </p:nvSpPr>
        <p:spPr>
          <a:xfrm>
            <a:off x="1678639" y="6641638"/>
            <a:ext cx="353539" cy="1233741"/>
          </a:xfrm>
          <a:prstGeom prst="rect">
            <a:avLst/>
          </a:prstGeom>
          <a:solidFill>
            <a:srgbClr val="90235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solidFill>
                <a:schemeClr val="tx1"/>
              </a:solidFill>
            </a:endParaRPr>
          </a:p>
        </p:txBody>
      </p:sp>
      <p:sp>
        <p:nvSpPr>
          <p:cNvPr id="112" name="Rectangle 111"/>
          <p:cNvSpPr/>
          <p:nvPr/>
        </p:nvSpPr>
        <p:spPr>
          <a:xfrm>
            <a:off x="959652" y="8113879"/>
            <a:ext cx="110638" cy="108859"/>
          </a:xfrm>
          <a:prstGeom prst="rect">
            <a:avLst/>
          </a:prstGeom>
          <a:solidFill>
            <a:srgbClr val="FFC0C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solidFill>
                <a:schemeClr val="tx1"/>
              </a:solidFill>
            </a:endParaRPr>
          </a:p>
        </p:txBody>
      </p:sp>
      <p:sp>
        <p:nvSpPr>
          <p:cNvPr id="113" name="Rectangle 112"/>
          <p:cNvSpPr/>
          <p:nvPr/>
        </p:nvSpPr>
        <p:spPr>
          <a:xfrm>
            <a:off x="959652" y="8375138"/>
            <a:ext cx="110638" cy="108859"/>
          </a:xfrm>
          <a:prstGeom prst="rect">
            <a:avLst/>
          </a:prstGeom>
          <a:solidFill>
            <a:srgbClr val="DC234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solidFill>
                <a:schemeClr val="tx1"/>
              </a:solidFill>
            </a:endParaRPr>
          </a:p>
        </p:txBody>
      </p:sp>
      <p:sp>
        <p:nvSpPr>
          <p:cNvPr id="114" name="Rectangle 113"/>
          <p:cNvSpPr/>
          <p:nvPr/>
        </p:nvSpPr>
        <p:spPr>
          <a:xfrm>
            <a:off x="959866" y="8636397"/>
            <a:ext cx="110638" cy="108859"/>
          </a:xfrm>
          <a:prstGeom prst="rect">
            <a:avLst/>
          </a:prstGeom>
          <a:solidFill>
            <a:srgbClr val="90235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solidFill>
                <a:schemeClr val="tx1"/>
              </a:solidFill>
            </a:endParaRPr>
          </a:p>
        </p:txBody>
      </p:sp>
      <p:sp>
        <p:nvSpPr>
          <p:cNvPr id="115" name="ZoneTexte 114"/>
          <p:cNvSpPr txBox="1"/>
          <p:nvPr/>
        </p:nvSpPr>
        <p:spPr>
          <a:xfrm>
            <a:off x="1160465" y="8020736"/>
            <a:ext cx="789324" cy="276999"/>
          </a:xfrm>
          <a:prstGeom prst="rect">
            <a:avLst/>
          </a:prstGeom>
          <a:noFill/>
        </p:spPr>
        <p:txBody>
          <a:bodyPr wrap="none" rtlCol="0">
            <a:spAutoFit/>
          </a:bodyPr>
          <a:lstStyle/>
          <a:p>
            <a:r>
              <a:rPr lang="fr-FR" sz="1200" dirty="0"/>
              <a:t>Créativité</a:t>
            </a:r>
          </a:p>
        </p:txBody>
      </p:sp>
      <p:sp>
        <p:nvSpPr>
          <p:cNvPr id="116" name="ZoneTexte 115"/>
          <p:cNvSpPr txBox="1"/>
          <p:nvPr/>
        </p:nvSpPr>
        <p:spPr>
          <a:xfrm>
            <a:off x="1160465" y="8279856"/>
            <a:ext cx="1177275" cy="276999"/>
          </a:xfrm>
          <a:prstGeom prst="rect">
            <a:avLst/>
          </a:prstGeom>
          <a:noFill/>
        </p:spPr>
        <p:txBody>
          <a:bodyPr wrap="none" rtlCol="0">
            <a:spAutoFit/>
          </a:bodyPr>
          <a:lstStyle/>
          <a:p>
            <a:r>
              <a:rPr lang="fr-FR" sz="1200" dirty="0"/>
              <a:t>Communication</a:t>
            </a:r>
          </a:p>
        </p:txBody>
      </p:sp>
      <p:sp>
        <p:nvSpPr>
          <p:cNvPr id="117" name="ZoneTexte 116"/>
          <p:cNvSpPr txBox="1"/>
          <p:nvPr/>
        </p:nvSpPr>
        <p:spPr>
          <a:xfrm>
            <a:off x="1154930" y="8539661"/>
            <a:ext cx="646331" cy="276999"/>
          </a:xfrm>
          <a:prstGeom prst="rect">
            <a:avLst/>
          </a:prstGeom>
          <a:noFill/>
        </p:spPr>
        <p:txBody>
          <a:bodyPr wrap="none" rtlCol="0">
            <a:spAutoFit/>
          </a:bodyPr>
          <a:lstStyle/>
          <a:p>
            <a:r>
              <a:rPr lang="fr-FR" sz="1200" dirty="0"/>
              <a:t>Sérieux</a:t>
            </a:r>
          </a:p>
        </p:txBody>
      </p:sp>
      <p:pic>
        <p:nvPicPr>
          <p:cNvPr id="8" name="Image 7"/>
          <p:cNvPicPr>
            <a:picLocks noChangeAspect="1"/>
          </p:cNvPicPr>
          <p:nvPr/>
        </p:nvPicPr>
        <p:blipFill rotWithShape="1">
          <a:blip r:embed="rId2">
            <a:extLst>
              <a:ext uri="{28A0092B-C50C-407E-A947-70E740481C1C}">
                <a14:useLocalDpi xmlns:a14="http://schemas.microsoft.com/office/drawing/2010/main" val="0"/>
              </a:ext>
            </a:extLst>
          </a:blip>
          <a:srcRect l="19371" r="14671"/>
          <a:stretch/>
        </p:blipFill>
        <p:spPr>
          <a:xfrm>
            <a:off x="866290" y="553571"/>
            <a:ext cx="1371861" cy="1388216"/>
          </a:xfrm>
          <a:prstGeom prst="parallelogram">
            <a:avLst/>
          </a:prstGeom>
        </p:spPr>
      </p:pic>
    </p:spTree>
    <p:extLst>
      <p:ext uri="{BB962C8B-B14F-4D97-AF65-F5344CB8AC3E}">
        <p14:creationId xmlns:p14="http://schemas.microsoft.com/office/powerpoint/2010/main" val="17199549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743409A-4799-FA42-9F31-505AABB8CCA0}"/>
              </a:ext>
            </a:extLst>
          </p:cNvPr>
          <p:cNvSpPr>
            <a:spLocks noGrp="1"/>
          </p:cNvSpPr>
          <p:nvPr>
            <p:ph idx="1"/>
          </p:nvPr>
        </p:nvSpPr>
        <p:spPr>
          <a:xfrm>
            <a:off x="448927" y="645966"/>
            <a:ext cx="6661822" cy="9360267"/>
          </a:xfrm>
        </p:spPr>
        <p:txBody>
          <a:bodyPr>
            <a:normAutofit fontScale="47500" lnSpcReduction="20000"/>
          </a:bodyPr>
          <a:lstStyle/>
          <a:p>
            <a:pPr marL="0" indent="0">
              <a:buNone/>
            </a:pPr>
            <a:r>
              <a:rPr lang="fr-FR" b="1" dirty="0"/>
              <a:t>Cher(e) Candidat(e)</a:t>
            </a:r>
          </a:p>
          <a:p>
            <a:pPr marL="0" indent="0">
              <a:buNone/>
            </a:pPr>
            <a:endParaRPr lang="fr-FR" b="1" dirty="0"/>
          </a:p>
          <a:p>
            <a:pPr marL="0" indent="0">
              <a:buNone/>
            </a:pPr>
            <a:r>
              <a:rPr lang="fr-FR" b="1" dirty="0"/>
              <a:t>Merci d'avoir téléchargé ce modèle sur notre site. Nous espérons qu'il vous aidera à mettre en valeur votre CV.</a:t>
            </a:r>
          </a:p>
          <a:p>
            <a:pPr marL="0" indent="0">
              <a:buNone/>
            </a:pPr>
            <a:endParaRPr lang="fr-FR" b="1" dirty="0"/>
          </a:p>
          <a:p>
            <a:pPr marL="0" indent="0">
              <a:buNone/>
            </a:pPr>
            <a:r>
              <a:rPr lang="fr-FR" dirty="0"/>
              <a:t>---------------------------------------------------------------------------------------</a:t>
            </a:r>
          </a:p>
          <a:p>
            <a:pPr marL="0" indent="0">
              <a:buNone/>
            </a:pPr>
            <a:endParaRPr lang="fr-FR" dirty="0"/>
          </a:p>
          <a:p>
            <a:pPr marL="0" indent="0">
              <a:buNone/>
            </a:pPr>
            <a:r>
              <a:rPr lang="fr-FR" dirty="0"/>
              <a:t>Besoin de conseils pour rédiger votre CV ou vous préparer pour l’entretien d’embauche ? Consultez nos articles :</a:t>
            </a:r>
          </a:p>
          <a:p>
            <a:pPr marL="0" indent="0">
              <a:buNone/>
            </a:pPr>
            <a:endParaRPr lang="fr-FR" dirty="0"/>
          </a:p>
          <a:p>
            <a:pPr marL="0" indent="0">
              <a:buNone/>
            </a:pPr>
            <a:r>
              <a:rPr lang="fr-FR" dirty="0"/>
              <a:t>- </a:t>
            </a:r>
            <a:r>
              <a:rPr lang="fr-FR" dirty="0">
                <a:hlinkClick r:id="rId2"/>
              </a:rPr>
              <a:t>Le titre du CV : guide pratique + 30 exemples</a:t>
            </a:r>
            <a:endParaRPr lang="fr-FR" dirty="0"/>
          </a:p>
          <a:p>
            <a:pPr marL="0" indent="0">
              <a:buNone/>
            </a:pPr>
            <a:r>
              <a:rPr lang="fr-FR" dirty="0"/>
              <a:t>- </a:t>
            </a:r>
            <a:r>
              <a:rPr lang="fr-FR" dirty="0">
                <a:hlinkClick r:id="rId3"/>
              </a:rPr>
              <a:t>Comment mettre en valeur son expérience professionnelle ?</a:t>
            </a:r>
            <a:endParaRPr lang="fr-FR" dirty="0"/>
          </a:p>
          <a:p>
            <a:pPr marL="0" indent="0">
              <a:buNone/>
            </a:pPr>
            <a:r>
              <a:rPr lang="fr-FR" dirty="0"/>
              <a:t>- </a:t>
            </a:r>
            <a:r>
              <a:rPr lang="fr-FR" dirty="0">
                <a:hlinkClick r:id="rId4"/>
              </a:rPr>
              <a:t>Rédiger une accroche de CV percutante + 9 exemples</a:t>
            </a:r>
            <a:endParaRPr lang="fr-FR" dirty="0"/>
          </a:p>
          <a:p>
            <a:pPr marL="0" indent="0">
              <a:buNone/>
            </a:pPr>
            <a:r>
              <a:rPr lang="fr-FR" dirty="0"/>
              <a:t>- </a:t>
            </a:r>
            <a:r>
              <a:rPr lang="fr-FR" dirty="0">
                <a:hlinkClick r:id="rId5"/>
              </a:rPr>
              <a:t>Les 7 points clés d'un CV réussi</a:t>
            </a:r>
            <a:endParaRPr lang="fr-FR" dirty="0"/>
          </a:p>
          <a:p>
            <a:pPr marL="0" indent="0">
              <a:buNone/>
            </a:pPr>
            <a:r>
              <a:rPr lang="fr-FR" dirty="0"/>
              <a:t>- Personnalisez votre CV avec </a:t>
            </a:r>
            <a:r>
              <a:rPr lang="fr-FR" dirty="0">
                <a:hlinkClick r:id="rId6"/>
              </a:rPr>
              <a:t>des icônes gratuites</a:t>
            </a:r>
            <a:endParaRPr lang="fr-FR" dirty="0"/>
          </a:p>
          <a:p>
            <a:pPr marL="0" indent="0">
              <a:buNone/>
            </a:pPr>
            <a:r>
              <a:rPr lang="fr-FR" dirty="0"/>
              <a:t>- Bien </a:t>
            </a:r>
            <a:r>
              <a:rPr lang="fr-FR" dirty="0">
                <a:hlinkClick r:id="rId7"/>
              </a:rPr>
              <a:t>préparer son entretien </a:t>
            </a:r>
            <a:endParaRPr lang="fr-FR" dirty="0"/>
          </a:p>
          <a:p>
            <a:pPr marL="0" indent="0">
              <a:buNone/>
            </a:pPr>
            <a:endParaRPr lang="fr-FR" dirty="0"/>
          </a:p>
          <a:p>
            <a:pPr marL="0" indent="0">
              <a:buNone/>
            </a:pPr>
            <a:r>
              <a:rPr lang="fr-FR" dirty="0"/>
              <a:t>Nous proposons également plusieurs centaines d'exemples de lettres de motivation classées par métier et des modèles pour les mettre en forme.</a:t>
            </a:r>
          </a:p>
          <a:p>
            <a:pPr marL="0" indent="0">
              <a:buNone/>
            </a:pPr>
            <a:endParaRPr lang="fr-FR" dirty="0"/>
          </a:p>
          <a:p>
            <a:pPr marL="0" indent="0">
              <a:buNone/>
            </a:pPr>
            <a:r>
              <a:rPr lang="fr-FR" dirty="0"/>
              <a:t>- </a:t>
            </a:r>
            <a:r>
              <a:rPr lang="fr-FR" dirty="0">
                <a:hlinkClick r:id="rId8"/>
              </a:rPr>
              <a:t>1200 exemples de lettres de motivation </a:t>
            </a:r>
            <a:endParaRPr lang="fr-FR" dirty="0"/>
          </a:p>
          <a:p>
            <a:pPr marL="0" indent="0">
              <a:buNone/>
            </a:pPr>
            <a:r>
              <a:rPr lang="fr-FR" dirty="0"/>
              <a:t>- </a:t>
            </a:r>
            <a:r>
              <a:rPr lang="fr-FR" dirty="0">
                <a:hlinkClick r:id="rId9"/>
              </a:rPr>
              <a:t>Les modèles de </a:t>
            </a:r>
            <a:r>
              <a:rPr lang="fr-FR" dirty="0">
                <a:hlinkClick r:id="rId10"/>
              </a:rPr>
              <a:t>courrier</a:t>
            </a:r>
            <a:endParaRPr lang="fr-FR" dirty="0"/>
          </a:p>
          <a:p>
            <a:pPr marL="0" indent="0">
              <a:buNone/>
            </a:pPr>
            <a:r>
              <a:rPr lang="fr-FR" dirty="0"/>
              <a:t>- Tous nos conseils </a:t>
            </a:r>
            <a:r>
              <a:rPr lang="fr-FR" dirty="0">
                <a:hlinkClick r:id="rId11"/>
              </a:rPr>
              <a:t>pour rédiger une lettre efficace </a:t>
            </a:r>
            <a:endParaRPr lang="fr-FR" dirty="0"/>
          </a:p>
          <a:p>
            <a:pPr marL="0" indent="0">
              <a:buNone/>
            </a:pPr>
            <a:endParaRPr lang="fr-FR" dirty="0"/>
          </a:p>
          <a:p>
            <a:pPr marL="0" indent="0">
              <a:buNone/>
            </a:pPr>
            <a:endParaRPr lang="fr-FR" dirty="0"/>
          </a:p>
          <a:p>
            <a:pPr marL="0" indent="0">
              <a:buNone/>
            </a:pPr>
            <a:r>
              <a:rPr lang="fr-FR" dirty="0"/>
              <a:t>Nous vous souhaitons bonne chance dans vos recherches et vos entretiens </a:t>
            </a:r>
            <a:r>
              <a:rPr lang="fr-FR" dirty="0">
                <a:sym typeface="Wingdings" pitchFamily="2" charset="2"/>
              </a:rPr>
              <a:t> </a:t>
            </a:r>
            <a:endParaRPr lang="fr-FR" dirty="0"/>
          </a:p>
          <a:p>
            <a:pPr marL="0" indent="0">
              <a:buNone/>
            </a:pPr>
            <a:endParaRPr lang="fr-FR" dirty="0"/>
          </a:p>
          <a:p>
            <a:pPr marL="0" indent="0">
              <a:buNone/>
            </a:pPr>
            <a:endParaRPr lang="fr-FR" dirty="0"/>
          </a:p>
          <a:p>
            <a:pPr marL="0" indent="0">
              <a:buNone/>
            </a:pPr>
            <a:r>
              <a:rPr lang="fr-FR" dirty="0"/>
              <a:t>Enfin, rappelez-vous qu'une bonne candidature est une candidature personnalisée ! Prenez donc le temps de la rédiger avec soin car elle décrit votre parcours professionnel et votre personnalité. </a:t>
            </a:r>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lgn="ctr">
              <a:buNone/>
            </a:pPr>
            <a:r>
              <a:rPr lang="fr-FR" dirty="0">
                <a:solidFill>
                  <a:schemeClr val="tx1">
                    <a:lumMod val="50000"/>
                    <a:lumOff val="50000"/>
                  </a:schemeClr>
                </a:solidFill>
              </a:rPr>
              <a:t>----------------</a:t>
            </a:r>
          </a:p>
          <a:p>
            <a:pPr marL="0" indent="0">
              <a:buNone/>
            </a:pPr>
            <a:r>
              <a:rPr lang="fr-FR" sz="2100" dirty="0">
                <a:solidFill>
                  <a:schemeClr val="tx1">
                    <a:lumMod val="50000"/>
                    <a:lumOff val="50000"/>
                  </a:schemeClr>
                </a:solidFill>
              </a:rPr>
              <a:t>Copyright : Les contenus diffusés sur notre site (modèles de CV, modèles de lettre, articles ...) sont la propriété de creeruncv.com. Leur utilisation est limitée à un usage strictement personnel. Il est interdit de les diffuser ou redistribuer sans notre accord. Contenus déposés dans 180 pays devant huissier. Reproduction strictement interdite, même partielle. Limité à un usage strictement personnel. </a:t>
            </a:r>
            <a:br>
              <a:rPr lang="fr-FR" sz="2100" dirty="0">
                <a:solidFill>
                  <a:schemeClr val="tx1">
                    <a:lumMod val="50000"/>
                    <a:lumOff val="50000"/>
                  </a:schemeClr>
                </a:solidFill>
              </a:rPr>
            </a:br>
            <a:r>
              <a:rPr lang="fr-FR" sz="2100" dirty="0" err="1">
                <a:solidFill>
                  <a:schemeClr val="tx1">
                    <a:lumMod val="50000"/>
                    <a:lumOff val="50000"/>
                  </a:schemeClr>
                </a:solidFill>
              </a:rPr>
              <a:t>Disclaimer</a:t>
            </a:r>
            <a:r>
              <a:rPr lang="fr-FR" sz="2100" dirty="0">
                <a:solidFill>
                  <a:schemeClr val="tx1">
                    <a:lumMod val="50000"/>
                    <a:lumOff val="50000"/>
                  </a:schemeClr>
                </a:solidFill>
              </a:rPr>
              <a:t> : Les modèles disponibles sur notre site fournis "en l'état" et sans garantie.</a:t>
            </a:r>
          </a:p>
          <a:p>
            <a:pPr marL="0" indent="0">
              <a:buNone/>
            </a:pPr>
            <a:endParaRPr lang="fr-FR" sz="2447" dirty="0">
              <a:solidFill>
                <a:schemeClr val="tx1">
                  <a:lumMod val="50000"/>
                  <a:lumOff val="50000"/>
                </a:schemeClr>
              </a:solidFill>
            </a:endParaRPr>
          </a:p>
          <a:p>
            <a:pPr marL="0" indent="0" algn="ctr">
              <a:buNone/>
            </a:pPr>
            <a:r>
              <a:rPr lang="fr-FR" sz="2447" dirty="0" err="1"/>
              <a:t>Créeruncv.com</a:t>
            </a:r>
            <a:r>
              <a:rPr lang="fr-FR" sz="2447" dirty="0"/>
              <a:t> est un site gratuit. </a:t>
            </a:r>
          </a:p>
        </p:txBody>
      </p:sp>
    </p:spTree>
    <p:extLst>
      <p:ext uri="{BB962C8B-B14F-4D97-AF65-F5344CB8AC3E}">
        <p14:creationId xmlns:p14="http://schemas.microsoft.com/office/powerpoint/2010/main" val="1045660299"/>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39</TotalTime>
  <Words>606</Words>
  <Application>Microsoft Macintosh PowerPoint</Application>
  <PresentationFormat>Personnalisé</PresentationFormat>
  <Paragraphs>82</Paragraphs>
  <Slides>2</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2</vt:i4>
      </vt:variant>
    </vt:vector>
  </HeadingPairs>
  <TitlesOfParts>
    <vt:vector size="6" baseType="lpstr">
      <vt:lpstr>Arial</vt:lpstr>
      <vt:lpstr>Calibri</vt:lpstr>
      <vt:lpstr>Calibri Light</vt:lpstr>
      <vt:lpstr>Thème Office</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14</cp:revision>
  <dcterms:created xsi:type="dcterms:W3CDTF">2017-10-04T09:53:10Z</dcterms:created>
  <dcterms:modified xsi:type="dcterms:W3CDTF">2022-08-01T17:25:31Z</dcterms:modified>
</cp:coreProperties>
</file>