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256" r:id="rId2"/>
    <p:sldId id="259" r:id="rId3"/>
  </p:sldIdLst>
  <p:sldSz cx="7559675" cy="1069181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51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44"/>
    <p:restoredTop sz="94533"/>
  </p:normalViewPr>
  <p:slideViewPr>
    <p:cSldViewPr snapToGrid="0" snapToObjects="1">
      <p:cViewPr>
        <p:scale>
          <a:sx n="80" d="100"/>
          <a:sy n="80" d="100"/>
        </p:scale>
        <p:origin x="320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4A3CE4-00C2-7449-8A72-1333199F1BAE}" type="datetimeFigureOut">
              <a:rPr lang="fr-FR" smtClean="0"/>
              <a:t>29/07/2022</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6B396E-D8DB-1E4D-A374-B46E1DB3CAE5}" type="slidenum">
              <a:rPr lang="fr-FR" smtClean="0"/>
              <a:t>‹N°›</a:t>
            </a:fld>
            <a:endParaRPr lang="fr-FR"/>
          </a:p>
        </p:txBody>
      </p:sp>
    </p:spTree>
    <p:extLst>
      <p:ext uri="{BB962C8B-B14F-4D97-AF65-F5344CB8AC3E}">
        <p14:creationId xmlns:p14="http://schemas.microsoft.com/office/powerpoint/2010/main" val="1482514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B6B396E-D8DB-1E4D-A374-B46E1DB3CAE5}" type="slidenum">
              <a:rPr lang="fr-FR" smtClean="0"/>
              <a:t>1</a:t>
            </a:fld>
            <a:endParaRPr lang="fr-FR"/>
          </a:p>
        </p:txBody>
      </p:sp>
    </p:spTree>
    <p:extLst>
      <p:ext uri="{BB962C8B-B14F-4D97-AF65-F5344CB8AC3E}">
        <p14:creationId xmlns:p14="http://schemas.microsoft.com/office/powerpoint/2010/main" val="1507659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Cliquez et modifiez le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fld id="{25C18BF8-28C7-C648-ACE5-18D2EA3BA6A2}" type="datetimeFigureOut">
              <a:rPr lang="fr-FR" smtClean="0"/>
              <a:t>29/07/2022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5C18BF8-28C7-C648-ACE5-18D2EA3BA6A2}" type="datetimeFigureOut">
              <a:rPr lang="fr-FR" smtClean="0"/>
              <a:t>29/07/2022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Cliquez et modifiez le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5C18BF8-28C7-C648-ACE5-18D2EA3BA6A2}" type="datetimeFigureOut">
              <a:rPr lang="fr-FR" smtClean="0"/>
              <a:t>29/07/2022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5C18BF8-28C7-C648-ACE5-18D2EA3BA6A2}" type="datetimeFigureOut">
              <a:rPr lang="fr-FR" smtClean="0"/>
              <a:t>29/07/2022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Cliquez et modifiez le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5C18BF8-28C7-C648-ACE5-18D2EA3BA6A2}" type="datetimeFigureOut">
              <a:rPr lang="fr-FR" smtClean="0"/>
              <a:t>29/07/2022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5C18BF8-28C7-C648-ACE5-18D2EA3BA6A2}" type="datetimeFigureOut">
              <a:rPr lang="fr-FR" smtClean="0"/>
              <a:t>29/07/2022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Cliquez et modifiez le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5C18BF8-28C7-C648-ACE5-18D2EA3BA6A2}" type="datetimeFigureOut">
              <a:rPr lang="fr-FR" smtClean="0"/>
              <a:t>29/07/2022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Date Placeholder 2"/>
          <p:cNvSpPr>
            <a:spLocks noGrp="1"/>
          </p:cNvSpPr>
          <p:nvPr>
            <p:ph type="dt" sz="half" idx="10"/>
          </p:nvPr>
        </p:nvSpPr>
        <p:spPr/>
        <p:txBody>
          <a:bodyPr/>
          <a:lstStyle/>
          <a:p>
            <a:fld id="{25C18BF8-28C7-C648-ACE5-18D2EA3BA6A2}" type="datetimeFigureOut">
              <a:rPr lang="fr-FR" smtClean="0"/>
              <a:t>29/07/2022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C18BF8-28C7-C648-ACE5-18D2EA3BA6A2}" type="datetimeFigureOut">
              <a:rPr lang="fr-FR" smtClean="0"/>
              <a:t>29/07/2022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Cliquez et modifiez le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5C18BF8-28C7-C648-ACE5-18D2EA3BA6A2}" type="datetimeFigureOut">
              <a:rPr lang="fr-FR" smtClean="0"/>
              <a:t>29/07/2022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Cliquez et modifiez le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5C18BF8-28C7-C648-ACE5-18D2EA3BA6A2}" type="datetimeFigureOut">
              <a:rPr lang="fr-FR" smtClean="0"/>
              <a:t>29/07/2022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D5576ED-56CA-854F-BD90-8F163F8C39E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Cliquez et modifiez le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25C18BF8-28C7-C648-ACE5-18D2EA3BA6A2}" type="datetimeFigureOut">
              <a:rPr lang="fr-FR" smtClean="0"/>
              <a:t>29/07/2022</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BD5576ED-56CA-854F-BD90-8F163F8C39E9}" type="slidenum">
              <a:rPr lang="fr-FR" smtClean="0"/>
              <a:t>‹N°›</a:t>
            </a:fld>
            <a:endParaRPr lang="fr-FR"/>
          </a:p>
        </p:txBody>
      </p:sp>
    </p:spTree>
    <p:extLst>
      <p:ext uri="{BB962C8B-B14F-4D97-AF65-F5344CB8AC3E}">
        <p14:creationId xmlns:p14="http://schemas.microsoft.com/office/powerpoint/2010/main" val="12177862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8" Type="http://schemas.openxmlformats.org/officeDocument/2006/relationships/hyperlink" Target="https://www.creeruncv.com/lettre-de-motivation/?utm_source=Document&amp;utm_medium=Link&amp;utm_campaign=Doc_CV_PTT" TargetMode="External"/><Relationship Id="rId3" Type="http://schemas.openxmlformats.org/officeDocument/2006/relationships/hyperlink" Target="https://www.creeruncv.com/conseils/lexperience-profesionnelle-sur-le-cv/?utm_source=Document&amp;utm_medium=Link&amp;utm_campaign=Doc_CV_PTT" TargetMode="External"/><Relationship Id="rId7" Type="http://schemas.openxmlformats.org/officeDocument/2006/relationships/hyperlink" Target="https://www.creeruncv.com/conseils/recrutement/?utm_source=Document&amp;utm_medium=Link&amp;utm_campaign=Doc_CV_PTT" TargetMode="External"/><Relationship Id="rId2" Type="http://schemas.openxmlformats.org/officeDocument/2006/relationships/hyperlink" Target="https://www.creeruncv.com/conseils/le-titre-du-cv/?utm_source=Document&amp;utm_medium=Link&amp;utm_campaign=Doc_CV_PTT" TargetMode="External"/><Relationship Id="rId1" Type="http://schemas.openxmlformats.org/officeDocument/2006/relationships/slideLayout" Target="../slideLayouts/slideLayout2.xml"/><Relationship Id="rId6" Type="http://schemas.openxmlformats.org/officeDocument/2006/relationships/hyperlink" Target="https://www.creeruncv.com/conseils/icones-pour-cv/?utm_source=Document&amp;utm_medium=Link&amp;utm_campaign=Doc_CV_PTT" TargetMode="External"/><Relationship Id="rId11" Type="http://schemas.openxmlformats.org/officeDocument/2006/relationships/hyperlink" Target="https://www.creeruncv.com/conseils/lettre-de-motivation/?utm_source=Document&amp;utm_medium=Link&amp;utm_campaign=Doc_CV_PTT" TargetMode="External"/><Relationship Id="rId5" Type="http://schemas.openxmlformats.org/officeDocument/2006/relationships/hyperlink" Target="https://www.creeruncv.com/conseils/faire-un-cv-conseils-pratiques/?utm_source=Document&amp;utm_medium=Link&amp;utm_campaign=Doc_CV_PTT" TargetMode="External"/><Relationship Id="rId10" Type="http://schemas.openxmlformats.org/officeDocument/2006/relationships/hyperlink" Target="https://www.creeruncv.com/modele-de-lettre/?utm_source=Document&amp;utm_medium=Link&amp;utm_campaign=Doc_CV_PTT" TargetMode="External"/><Relationship Id="rId4" Type="http://schemas.openxmlformats.org/officeDocument/2006/relationships/hyperlink" Target="https://www.creeruncv.com/conseils/laccroche-du-cv/?utm_source=Document&amp;utm_medium=Link&amp;utm_campaign=Doc_CV_PTT" TargetMode="External"/><Relationship Id="rId9" Type="http://schemas.openxmlformats.org/officeDocument/2006/relationships/hyperlink" Target="https://www.creeruncv.com/modele-de-lett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23" y="4121315"/>
            <a:ext cx="7464340" cy="573837"/>
          </a:xfrm>
          <a:prstGeom prst="rect">
            <a:avLst/>
          </a:prstGeom>
        </p:spPr>
      </p:pic>
      <p:sp>
        <p:nvSpPr>
          <p:cNvPr id="67" name="Rectangle 66"/>
          <p:cNvSpPr/>
          <p:nvPr/>
        </p:nvSpPr>
        <p:spPr>
          <a:xfrm>
            <a:off x="0" y="1183848"/>
            <a:ext cx="7559675" cy="289122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p:cNvSpPr/>
          <p:nvPr/>
        </p:nvSpPr>
        <p:spPr>
          <a:xfrm>
            <a:off x="0" y="10289616"/>
            <a:ext cx="7559675" cy="402197"/>
          </a:xfrm>
          <a:prstGeom prst="rect">
            <a:avLst/>
          </a:prstGeom>
          <a:solidFill>
            <a:srgbClr val="CB51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212694" y="247572"/>
            <a:ext cx="4887821" cy="528350"/>
          </a:xfrm>
          <a:prstGeom prst="rect">
            <a:avLst/>
          </a:prstGeom>
          <a:noFill/>
        </p:spPr>
        <p:txBody>
          <a:bodyPr wrap="square" rtlCol="0">
            <a:spAutoFit/>
          </a:bodyPr>
          <a:lstStyle/>
          <a:p>
            <a:pPr>
              <a:lnSpc>
                <a:spcPts val="3440"/>
              </a:lnSpc>
            </a:pPr>
            <a:r>
              <a:rPr lang="fr-FR" sz="4800" dirty="0">
                <a:cs typeface="Arial Black"/>
              </a:rPr>
              <a:t>Nathalie VINCENT</a:t>
            </a:r>
          </a:p>
        </p:txBody>
      </p:sp>
      <p:sp>
        <p:nvSpPr>
          <p:cNvPr id="6" name="Rectangle 5"/>
          <p:cNvSpPr/>
          <p:nvPr/>
        </p:nvSpPr>
        <p:spPr>
          <a:xfrm>
            <a:off x="212695" y="588948"/>
            <a:ext cx="1489639" cy="480260"/>
          </a:xfrm>
          <a:prstGeom prst="rect">
            <a:avLst/>
          </a:prstGeom>
        </p:spPr>
        <p:txBody>
          <a:bodyPr wrap="none">
            <a:spAutoFit/>
          </a:bodyPr>
          <a:lstStyle/>
          <a:p>
            <a:pPr>
              <a:lnSpc>
                <a:spcPts val="3440"/>
              </a:lnSpc>
            </a:pPr>
            <a:r>
              <a:rPr lang="fr-FR" dirty="0">
                <a:solidFill>
                  <a:srgbClr val="CB51CA"/>
                </a:solidFill>
                <a:cs typeface="Arial Black"/>
              </a:rPr>
              <a:t>Titre du poste</a:t>
            </a:r>
          </a:p>
        </p:txBody>
      </p:sp>
      <p:sp>
        <p:nvSpPr>
          <p:cNvPr id="7" name="ZoneTexte 6"/>
          <p:cNvSpPr txBox="1"/>
          <p:nvPr/>
        </p:nvSpPr>
        <p:spPr>
          <a:xfrm>
            <a:off x="0" y="10343616"/>
            <a:ext cx="7659809" cy="276999"/>
          </a:xfrm>
          <a:prstGeom prst="rect">
            <a:avLst/>
          </a:prstGeom>
          <a:noFill/>
        </p:spPr>
        <p:txBody>
          <a:bodyPr wrap="square" rtlCol="0">
            <a:spAutoFit/>
          </a:bodyPr>
          <a:lstStyle/>
          <a:p>
            <a:pPr algn="ctr"/>
            <a:r>
              <a:rPr lang="fr-FR" sz="1200" dirty="0">
                <a:solidFill>
                  <a:schemeClr val="bg1"/>
                </a:solidFill>
              </a:rPr>
              <a:t>Tel : 0102030405- @: </a:t>
            </a:r>
            <a:r>
              <a:rPr lang="fr-FR" sz="1200" dirty="0" err="1">
                <a:solidFill>
                  <a:schemeClr val="bg1"/>
                </a:solidFill>
              </a:rPr>
              <a:t>mail@mail.com</a:t>
            </a:r>
            <a:r>
              <a:rPr lang="fr-FR" sz="1200" dirty="0">
                <a:solidFill>
                  <a:schemeClr val="bg1"/>
                </a:solidFill>
              </a:rPr>
              <a:t> - Adresse : 12 rue de la réussite 75012 Paris</a:t>
            </a:r>
          </a:p>
        </p:txBody>
      </p:sp>
      <p:sp>
        <p:nvSpPr>
          <p:cNvPr id="12" name="ZoneTexte 11"/>
          <p:cNvSpPr txBox="1"/>
          <p:nvPr/>
        </p:nvSpPr>
        <p:spPr>
          <a:xfrm>
            <a:off x="212695" y="1364257"/>
            <a:ext cx="1781257" cy="400110"/>
          </a:xfrm>
          <a:prstGeom prst="rect">
            <a:avLst/>
          </a:prstGeom>
          <a:noFill/>
        </p:spPr>
        <p:txBody>
          <a:bodyPr wrap="none" rtlCol="0">
            <a:spAutoFit/>
          </a:bodyPr>
          <a:lstStyle/>
          <a:p>
            <a:r>
              <a:rPr lang="fr-FR" sz="2000" dirty="0">
                <a:latin typeface="Avenir Book" charset="0"/>
                <a:ea typeface="Avenir Book" charset="0"/>
                <a:cs typeface="Avenir Book" charset="0"/>
              </a:rPr>
              <a:t>Compétences</a:t>
            </a:r>
          </a:p>
        </p:txBody>
      </p:sp>
      <p:cxnSp>
        <p:nvCxnSpPr>
          <p:cNvPr id="13" name="Connecteur droit 12"/>
          <p:cNvCxnSpPr/>
          <p:nvPr/>
        </p:nvCxnSpPr>
        <p:spPr>
          <a:xfrm>
            <a:off x="291432" y="1772711"/>
            <a:ext cx="6896769" cy="0"/>
          </a:xfrm>
          <a:prstGeom prst="line">
            <a:avLst/>
          </a:prstGeom>
          <a:ln w="28575">
            <a:solidFill>
              <a:srgbClr val="CB51CA"/>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12695" y="2166537"/>
            <a:ext cx="2517809" cy="2339102"/>
          </a:xfrm>
          <a:prstGeom prst="rect">
            <a:avLst/>
          </a:prstGeom>
        </p:spPr>
        <p:txBody>
          <a:bodyPr wrap="square">
            <a:spAutoFit/>
          </a:bodyPr>
          <a:lstStyle/>
          <a:p>
            <a:pPr marL="171450" indent="-171450">
              <a:buFont typeface="Arial" panose="020B0604020202020204" pitchFamily="34" charset="0"/>
              <a:buChar char="•"/>
            </a:pPr>
            <a:r>
              <a:rPr lang="fr-FR" sz="1100" dirty="0">
                <a:solidFill>
                  <a:schemeClr val="tx1">
                    <a:lumMod val="65000"/>
                    <a:lumOff val="35000"/>
                  </a:schemeClr>
                </a:solidFill>
                <a:latin typeface="Calibri" charset="0"/>
                <a:ea typeface="ＭＳ Ｐゴシック" charset="0"/>
              </a:rPr>
              <a:t>Listez et décrivez l’ensemble de vos compétences. N’hésitez pas à inclure vos résultats.</a:t>
            </a:r>
          </a:p>
          <a:p>
            <a:pPr marL="171450" indent="-171450">
              <a:buFont typeface="Arial" panose="020B0604020202020204" pitchFamily="34" charset="0"/>
              <a:buChar char="•"/>
            </a:pPr>
            <a:r>
              <a:rPr lang="fr-FR" sz="1100" dirty="0">
                <a:solidFill>
                  <a:schemeClr val="tx1">
                    <a:lumMod val="65000"/>
                    <a:lumOff val="35000"/>
                  </a:schemeClr>
                </a:solidFill>
                <a:latin typeface="Calibri" charset="0"/>
                <a:ea typeface="ＭＳ Ｐゴシック" charset="0"/>
              </a:rPr>
              <a:t>Listez et décrivez l’ensemble de vos compétences. N’hésitez pas à inclure vos résultats.</a:t>
            </a:r>
          </a:p>
          <a:p>
            <a:pPr marL="171450" indent="-171450">
              <a:buFont typeface="Arial" panose="020B0604020202020204" pitchFamily="34" charset="0"/>
              <a:buChar char="•"/>
            </a:pPr>
            <a:r>
              <a:rPr lang="fr-FR" sz="1100" dirty="0">
                <a:solidFill>
                  <a:schemeClr val="tx1">
                    <a:lumMod val="65000"/>
                    <a:lumOff val="35000"/>
                  </a:schemeClr>
                </a:solidFill>
                <a:latin typeface="Calibri" charset="0"/>
                <a:ea typeface="ＭＳ Ｐゴシック" charset="0"/>
              </a:rPr>
              <a:t>Listez et décrivez l’ensemble de vos compétences. N’hésitez pas à inclure vos résultats.</a:t>
            </a:r>
          </a:p>
          <a:p>
            <a:pPr marL="171450" indent="-171450">
              <a:buFont typeface="Arial" panose="020B0604020202020204" pitchFamily="34" charset="0"/>
              <a:buChar char="•"/>
            </a:pPr>
            <a:endParaRPr lang="fr-FR" sz="1100" dirty="0">
              <a:solidFill>
                <a:schemeClr val="tx1">
                  <a:lumMod val="65000"/>
                  <a:lumOff val="35000"/>
                </a:schemeClr>
              </a:solidFill>
              <a:latin typeface="Calibri" charset="0"/>
              <a:ea typeface="ＭＳ Ｐゴシック" charset="0"/>
            </a:endParaRPr>
          </a:p>
          <a:p>
            <a:pPr marL="171450" lvl="0" indent="-171450" fontAlgn="base">
              <a:spcBef>
                <a:spcPct val="0"/>
              </a:spcBef>
              <a:spcAft>
                <a:spcPct val="0"/>
              </a:spcAft>
              <a:buFont typeface="Arial" panose="020B0604020202020204" pitchFamily="34" charset="0"/>
              <a:buChar char="•"/>
            </a:pPr>
            <a:endParaRPr lang="fr-FR" sz="1200" dirty="0">
              <a:solidFill>
                <a:schemeClr val="tx1">
                  <a:lumMod val="65000"/>
                  <a:lumOff val="35000"/>
                </a:schemeClr>
              </a:solidFill>
              <a:latin typeface="Calibri" charset="0"/>
              <a:ea typeface="ＭＳ Ｐゴシック" charset="0"/>
            </a:endParaRPr>
          </a:p>
          <a:p>
            <a:pPr marL="171450" lvl="0" indent="-171450" fontAlgn="base">
              <a:spcBef>
                <a:spcPct val="0"/>
              </a:spcBef>
              <a:spcAft>
                <a:spcPct val="0"/>
              </a:spcAft>
              <a:buFont typeface="Arial" panose="020B0604020202020204" pitchFamily="34" charset="0"/>
              <a:buChar char="•"/>
            </a:pPr>
            <a:endParaRPr lang="fr-FR" sz="1200" dirty="0">
              <a:solidFill>
                <a:schemeClr val="tx1">
                  <a:lumMod val="65000"/>
                  <a:lumOff val="35000"/>
                </a:schemeClr>
              </a:solidFill>
              <a:latin typeface="Calibri" charset="0"/>
              <a:ea typeface="ＭＳ Ｐゴシック" charset="0"/>
            </a:endParaRPr>
          </a:p>
          <a:p>
            <a:pPr marL="171450" lvl="0" indent="-171450" fontAlgn="base">
              <a:spcBef>
                <a:spcPct val="0"/>
              </a:spcBef>
              <a:spcAft>
                <a:spcPct val="0"/>
              </a:spcAft>
              <a:buFont typeface="Arial" panose="020B0604020202020204" pitchFamily="34" charset="0"/>
              <a:buChar char="•"/>
            </a:pPr>
            <a:endParaRPr lang="fr-FR" sz="1200" dirty="0">
              <a:solidFill>
                <a:schemeClr val="tx1">
                  <a:lumMod val="65000"/>
                  <a:lumOff val="35000"/>
                </a:schemeClr>
              </a:solidFill>
              <a:latin typeface="Calibri" charset="0"/>
              <a:ea typeface="ＭＳ Ｐゴシック" charset="0"/>
            </a:endParaRPr>
          </a:p>
        </p:txBody>
      </p:sp>
      <p:sp>
        <p:nvSpPr>
          <p:cNvPr id="4" name="Rectangle 3"/>
          <p:cNvSpPr/>
          <p:nvPr/>
        </p:nvSpPr>
        <p:spPr>
          <a:xfrm>
            <a:off x="2804161" y="2166537"/>
            <a:ext cx="2285999" cy="1277273"/>
          </a:xfrm>
          <a:prstGeom prst="rect">
            <a:avLst/>
          </a:prstGeom>
        </p:spPr>
        <p:txBody>
          <a:bodyPr wrap="square">
            <a:spAutoFit/>
          </a:bodyPr>
          <a:lstStyle/>
          <a:p>
            <a:pPr marL="171450" indent="-171450">
              <a:buFont typeface="Arial" panose="020B0604020202020204" pitchFamily="34" charset="0"/>
              <a:buChar char="•"/>
            </a:pPr>
            <a:r>
              <a:rPr lang="fr-FR" sz="1100" dirty="0">
                <a:solidFill>
                  <a:schemeClr val="tx1">
                    <a:lumMod val="65000"/>
                    <a:lumOff val="35000"/>
                  </a:schemeClr>
                </a:solidFill>
                <a:latin typeface="Calibri" charset="0"/>
                <a:ea typeface="ＭＳ Ｐゴシック" charset="0"/>
              </a:rPr>
              <a:t>Listez et décrivez l’ensemble de vos compétences. N’hésitez pas à inclure vos résultats.</a:t>
            </a:r>
          </a:p>
          <a:p>
            <a:pPr marL="171450" indent="-171450">
              <a:buFont typeface="Arial" panose="020B0604020202020204" pitchFamily="34" charset="0"/>
              <a:buChar char="•"/>
            </a:pPr>
            <a:r>
              <a:rPr lang="fr-FR" sz="1100" dirty="0">
                <a:solidFill>
                  <a:schemeClr val="tx1">
                    <a:lumMod val="65000"/>
                    <a:lumOff val="35000"/>
                  </a:schemeClr>
                </a:solidFill>
                <a:latin typeface="Calibri" charset="0"/>
                <a:ea typeface="ＭＳ Ｐゴシック" charset="0"/>
              </a:rPr>
              <a:t>Listez et décrivez l’ensemble de vos compétences. N’hésitez pas à inclure vos résultats.</a:t>
            </a:r>
          </a:p>
          <a:p>
            <a:pPr marL="171450" indent="-171450">
              <a:buFont typeface="Arial" panose="020B0604020202020204" pitchFamily="34" charset="0"/>
              <a:buChar char="•"/>
            </a:pPr>
            <a:endParaRPr lang="fr-FR" sz="1100" dirty="0">
              <a:solidFill>
                <a:schemeClr val="tx1">
                  <a:lumMod val="65000"/>
                  <a:lumOff val="35000"/>
                </a:schemeClr>
              </a:solidFill>
              <a:latin typeface="Calibri" charset="0"/>
              <a:ea typeface="ＭＳ Ｐゴシック" charset="0"/>
            </a:endParaRPr>
          </a:p>
        </p:txBody>
      </p:sp>
      <p:sp>
        <p:nvSpPr>
          <p:cNvPr id="8" name="Rectangle 7"/>
          <p:cNvSpPr/>
          <p:nvPr/>
        </p:nvSpPr>
        <p:spPr>
          <a:xfrm>
            <a:off x="5102410" y="2182399"/>
            <a:ext cx="2243701" cy="1785104"/>
          </a:xfrm>
          <a:prstGeom prst="rect">
            <a:avLst/>
          </a:prstGeom>
        </p:spPr>
        <p:txBody>
          <a:bodyPr wrap="square">
            <a:spAutoFit/>
          </a:bodyPr>
          <a:lstStyle/>
          <a:p>
            <a:pPr marL="171450" indent="-171450">
              <a:buFont typeface="Arial" panose="020B0604020202020204" pitchFamily="34" charset="0"/>
              <a:buChar char="•"/>
            </a:pPr>
            <a:r>
              <a:rPr lang="fr-FR" sz="1100" dirty="0">
                <a:solidFill>
                  <a:schemeClr val="tx1">
                    <a:lumMod val="65000"/>
                    <a:lumOff val="35000"/>
                  </a:schemeClr>
                </a:solidFill>
                <a:latin typeface="Calibri" charset="0"/>
                <a:ea typeface="ＭＳ Ｐゴシック" charset="0"/>
              </a:rPr>
              <a:t>Listez et décrivez l’ensemble de vos compétences. N’hésitez pas à inclure vos résultats.</a:t>
            </a:r>
          </a:p>
          <a:p>
            <a:pPr marL="171450" indent="-171450" fontAlgn="base">
              <a:spcBef>
                <a:spcPct val="0"/>
              </a:spcBef>
              <a:spcAft>
                <a:spcPct val="0"/>
              </a:spcAft>
              <a:buFont typeface="Arial" panose="020B0604020202020204" pitchFamily="34" charset="0"/>
              <a:buChar char="•"/>
            </a:pPr>
            <a:r>
              <a:rPr lang="fr-FR" sz="1100" dirty="0">
                <a:solidFill>
                  <a:schemeClr val="tx1">
                    <a:lumMod val="65000"/>
                    <a:lumOff val="35000"/>
                  </a:schemeClr>
                </a:solidFill>
                <a:latin typeface="Calibri" charset="0"/>
                <a:ea typeface="ＭＳ Ｐゴシック" charset="0"/>
              </a:rPr>
              <a:t>Listez et décrivez l’ensemble de vos compétences. N’hésitez pas à inclure vos résultats.</a:t>
            </a:r>
          </a:p>
          <a:p>
            <a:pPr marL="171450" indent="-171450" fontAlgn="base">
              <a:spcBef>
                <a:spcPct val="0"/>
              </a:spcBef>
              <a:spcAft>
                <a:spcPct val="0"/>
              </a:spcAft>
              <a:buFont typeface="Arial" panose="020B0604020202020204" pitchFamily="34" charset="0"/>
              <a:buChar char="•"/>
            </a:pPr>
            <a:r>
              <a:rPr lang="fr-FR" sz="1100" dirty="0">
                <a:solidFill>
                  <a:schemeClr val="tx1">
                    <a:lumMod val="65000"/>
                    <a:lumOff val="35000"/>
                  </a:schemeClr>
                </a:solidFill>
                <a:latin typeface="Calibri" charset="0"/>
                <a:ea typeface="ＭＳ Ｐゴシック" charset="0"/>
              </a:rPr>
              <a:t>Listez et décrivez l’ensemble de vos compétences. N’hésitez pas à inclure vos résultats.</a:t>
            </a:r>
          </a:p>
          <a:p>
            <a:pPr marL="171450" indent="-171450" fontAlgn="base">
              <a:spcBef>
                <a:spcPct val="0"/>
              </a:spcBef>
              <a:spcAft>
                <a:spcPct val="0"/>
              </a:spcAft>
              <a:buFont typeface="Arial" panose="020B0604020202020204" pitchFamily="34" charset="0"/>
              <a:buChar char="•"/>
            </a:pPr>
            <a:endParaRPr lang="fr-FR" sz="1100" dirty="0">
              <a:solidFill>
                <a:schemeClr val="tx1">
                  <a:lumMod val="65000"/>
                  <a:lumOff val="35000"/>
                </a:schemeClr>
              </a:solidFill>
              <a:latin typeface="Calibri" charset="0"/>
              <a:ea typeface="ＭＳ Ｐゴシック" charset="0"/>
            </a:endParaRPr>
          </a:p>
        </p:txBody>
      </p:sp>
      <p:sp>
        <p:nvSpPr>
          <p:cNvPr id="15" name="Rectangle 14"/>
          <p:cNvSpPr/>
          <p:nvPr/>
        </p:nvSpPr>
        <p:spPr>
          <a:xfrm>
            <a:off x="291432" y="1845240"/>
            <a:ext cx="1249060" cy="307777"/>
          </a:xfrm>
          <a:prstGeom prst="rect">
            <a:avLst/>
          </a:prstGeom>
        </p:spPr>
        <p:txBody>
          <a:bodyPr wrap="none">
            <a:spAutoFit/>
          </a:bodyPr>
          <a:lstStyle/>
          <a:p>
            <a:r>
              <a:rPr lang="fr-FR" sz="1400" b="1" dirty="0">
                <a:solidFill>
                  <a:srgbClr val="CB51CA"/>
                </a:solidFill>
                <a:latin typeface="Avenir Book" charset="0"/>
                <a:ea typeface="Avenir Book" charset="0"/>
                <a:cs typeface="Avenir Book" charset="0"/>
              </a:rPr>
              <a:t>Management</a:t>
            </a:r>
            <a:endParaRPr lang="fr-FR" sz="1400" dirty="0">
              <a:solidFill>
                <a:srgbClr val="CB51CA"/>
              </a:solidFill>
              <a:latin typeface="Avenir Book" charset="0"/>
              <a:ea typeface="Avenir Book" charset="0"/>
              <a:cs typeface="Avenir Book" charset="0"/>
            </a:endParaRPr>
          </a:p>
        </p:txBody>
      </p:sp>
      <p:sp>
        <p:nvSpPr>
          <p:cNvPr id="17" name="Rectangle 16"/>
          <p:cNvSpPr/>
          <p:nvPr/>
        </p:nvSpPr>
        <p:spPr>
          <a:xfrm>
            <a:off x="2835190" y="1849644"/>
            <a:ext cx="1143262" cy="307777"/>
          </a:xfrm>
          <a:prstGeom prst="rect">
            <a:avLst/>
          </a:prstGeom>
        </p:spPr>
        <p:txBody>
          <a:bodyPr wrap="none">
            <a:spAutoFit/>
          </a:bodyPr>
          <a:lstStyle/>
          <a:p>
            <a:r>
              <a:rPr lang="fr-FR" sz="1400" b="1" dirty="0">
                <a:solidFill>
                  <a:srgbClr val="CB51CA"/>
                </a:solidFill>
                <a:latin typeface="Avenir Book" charset="0"/>
                <a:ea typeface="Avenir Book" charset="0"/>
                <a:cs typeface="Avenir Book" charset="0"/>
              </a:rPr>
              <a:t>Commercial</a:t>
            </a:r>
            <a:endParaRPr lang="fr-FR" sz="1400" dirty="0">
              <a:solidFill>
                <a:srgbClr val="CB51CA"/>
              </a:solidFill>
              <a:latin typeface="Avenir Book" charset="0"/>
              <a:ea typeface="Avenir Book" charset="0"/>
              <a:cs typeface="Avenir Book" charset="0"/>
            </a:endParaRPr>
          </a:p>
        </p:txBody>
      </p:sp>
      <p:sp>
        <p:nvSpPr>
          <p:cNvPr id="18" name="Rectangle 17"/>
          <p:cNvSpPr/>
          <p:nvPr/>
        </p:nvSpPr>
        <p:spPr>
          <a:xfrm>
            <a:off x="5090160" y="1849644"/>
            <a:ext cx="994183" cy="307777"/>
          </a:xfrm>
          <a:prstGeom prst="rect">
            <a:avLst/>
          </a:prstGeom>
        </p:spPr>
        <p:txBody>
          <a:bodyPr wrap="none">
            <a:spAutoFit/>
          </a:bodyPr>
          <a:lstStyle/>
          <a:p>
            <a:r>
              <a:rPr lang="fr-FR" sz="1400" b="1" dirty="0">
                <a:solidFill>
                  <a:srgbClr val="CB51CA"/>
                </a:solidFill>
                <a:latin typeface="Avenir Book" charset="0"/>
                <a:ea typeface="Avenir Book" charset="0"/>
                <a:cs typeface="Avenir Book" charset="0"/>
              </a:rPr>
              <a:t>Marketing</a:t>
            </a:r>
            <a:endParaRPr lang="fr-FR" sz="1400" dirty="0">
              <a:solidFill>
                <a:srgbClr val="CB51CA"/>
              </a:solidFill>
              <a:latin typeface="Avenir Book" charset="0"/>
              <a:ea typeface="Avenir Book" charset="0"/>
              <a:cs typeface="Avenir Book" charset="0"/>
            </a:endParaRPr>
          </a:p>
        </p:txBody>
      </p:sp>
      <p:cxnSp>
        <p:nvCxnSpPr>
          <p:cNvPr id="19" name="Connecteur droit 18"/>
          <p:cNvCxnSpPr/>
          <p:nvPr/>
        </p:nvCxnSpPr>
        <p:spPr>
          <a:xfrm>
            <a:off x="291432" y="5281928"/>
            <a:ext cx="4589850" cy="0"/>
          </a:xfrm>
          <a:prstGeom prst="line">
            <a:avLst/>
          </a:prstGeom>
          <a:ln w="28575">
            <a:solidFill>
              <a:srgbClr val="CB51CA"/>
            </a:solidFill>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212695" y="4854779"/>
            <a:ext cx="3477427" cy="400110"/>
          </a:xfrm>
          <a:prstGeom prst="rect">
            <a:avLst/>
          </a:prstGeom>
          <a:noFill/>
        </p:spPr>
        <p:txBody>
          <a:bodyPr wrap="none" rtlCol="0">
            <a:spAutoFit/>
          </a:bodyPr>
          <a:lstStyle/>
          <a:p>
            <a:r>
              <a:rPr lang="fr-FR" sz="2000" dirty="0">
                <a:latin typeface="Avenir Book" charset="0"/>
                <a:ea typeface="Avenir Book" charset="0"/>
                <a:cs typeface="Avenir Book" charset="0"/>
              </a:rPr>
              <a:t>Expériences professionnelles</a:t>
            </a:r>
          </a:p>
        </p:txBody>
      </p:sp>
      <p:pic>
        <p:nvPicPr>
          <p:cNvPr id="26" name="Image 25"/>
          <p:cNvPicPr>
            <a:picLocks noChangeAspect="1"/>
          </p:cNvPicPr>
          <p:nvPr/>
        </p:nvPicPr>
        <p:blipFill rotWithShape="1">
          <a:blip r:embed="rId4">
            <a:extLst>
              <a:ext uri="{28A0092B-C50C-407E-A947-70E740481C1C}">
                <a14:useLocalDpi xmlns:a14="http://schemas.microsoft.com/office/drawing/2010/main" val="0"/>
              </a:ext>
            </a:extLst>
          </a:blip>
          <a:srcRect l="19726" r="10958"/>
          <a:stretch/>
        </p:blipFill>
        <p:spPr>
          <a:xfrm>
            <a:off x="5504954" y="37492"/>
            <a:ext cx="1683247" cy="1620811"/>
          </a:xfrm>
          <a:prstGeom prst="ellipse">
            <a:avLst/>
          </a:prstGeom>
          <a:ln w="28575">
            <a:solidFill>
              <a:schemeClr val="bg1"/>
            </a:solidFill>
          </a:ln>
        </p:spPr>
      </p:pic>
      <p:cxnSp>
        <p:nvCxnSpPr>
          <p:cNvPr id="28" name="Connecteur droit 27"/>
          <p:cNvCxnSpPr/>
          <p:nvPr/>
        </p:nvCxnSpPr>
        <p:spPr>
          <a:xfrm>
            <a:off x="5102410" y="5281928"/>
            <a:ext cx="2284106" cy="0"/>
          </a:xfrm>
          <a:prstGeom prst="line">
            <a:avLst/>
          </a:prstGeom>
          <a:ln w="28575">
            <a:solidFill>
              <a:srgbClr val="CB51CA"/>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137380" y="4861808"/>
            <a:ext cx="1342996" cy="369332"/>
          </a:xfrm>
          <a:prstGeom prst="rect">
            <a:avLst/>
          </a:prstGeom>
        </p:spPr>
        <p:txBody>
          <a:bodyPr wrap="none">
            <a:spAutoFit/>
          </a:bodyPr>
          <a:lstStyle/>
          <a:p>
            <a:pPr algn="r"/>
            <a:r>
              <a:rPr lang="fr-FR" dirty="0">
                <a:latin typeface="Avenir Book" charset="0"/>
                <a:ea typeface="Avenir Book" charset="0"/>
                <a:cs typeface="Avenir Book" charset="0"/>
              </a:rPr>
              <a:t>Formations</a:t>
            </a:r>
            <a:endParaRPr lang="fr-FR" dirty="0"/>
          </a:p>
        </p:txBody>
      </p:sp>
      <p:sp>
        <p:nvSpPr>
          <p:cNvPr id="31" name="Rectangle 30"/>
          <p:cNvSpPr/>
          <p:nvPr/>
        </p:nvSpPr>
        <p:spPr>
          <a:xfrm>
            <a:off x="5076653" y="5339355"/>
            <a:ext cx="2243701" cy="1954381"/>
          </a:xfrm>
          <a:prstGeom prst="rect">
            <a:avLst/>
          </a:prstGeom>
        </p:spPr>
        <p:txBody>
          <a:bodyPr wrap="square">
            <a:spAutoFit/>
          </a:bodyPr>
          <a:lstStyle/>
          <a:p>
            <a:pPr marL="171450" indent="-171450" fontAlgn="base">
              <a:spcBef>
                <a:spcPct val="0"/>
              </a:spcBef>
              <a:spcAft>
                <a:spcPct val="0"/>
              </a:spcAft>
              <a:buFont typeface="Arial" panose="020B0604020202020204" pitchFamily="34" charset="0"/>
              <a:buChar char="•"/>
            </a:pPr>
            <a:r>
              <a:rPr lang="fr-FR" sz="1100" b="1" dirty="0">
                <a:latin typeface="Calibri" charset="0"/>
                <a:ea typeface="ＭＳ Ｐゴシック" charset="0"/>
              </a:rPr>
              <a:t>2004</a:t>
            </a:r>
            <a:r>
              <a:rPr lang="fr-FR" sz="1100" b="1" dirty="0">
                <a:solidFill>
                  <a:srgbClr val="7030A0"/>
                </a:solidFill>
                <a:latin typeface="Calibri" charset="0"/>
                <a:ea typeface="ＭＳ Ｐゴシック" charset="0"/>
              </a:rPr>
              <a:t> : </a:t>
            </a:r>
            <a:r>
              <a:rPr lang="fr-FR" sz="1100" b="1" dirty="0">
                <a:solidFill>
                  <a:srgbClr val="CB51CA"/>
                </a:solidFill>
                <a:latin typeface="Calibri" charset="0"/>
                <a:ea typeface="ＭＳ Ｐゴシック" charset="0"/>
              </a:rPr>
              <a:t>Ecole </a:t>
            </a:r>
            <a:r>
              <a:rPr lang="mr-IN" sz="1100" b="1" dirty="0">
                <a:solidFill>
                  <a:srgbClr val="CB51CA"/>
                </a:solidFill>
                <a:latin typeface="Calibri" charset="0"/>
                <a:ea typeface="ＭＳ Ｐゴシック" charset="0"/>
              </a:rPr>
              <a:t>–</a:t>
            </a:r>
            <a:r>
              <a:rPr lang="fr-FR" sz="1100" b="1" dirty="0">
                <a:solidFill>
                  <a:srgbClr val="CB51CA"/>
                </a:solidFill>
                <a:latin typeface="Calibri" charset="0"/>
                <a:ea typeface="ＭＳ Ｐゴシック" charset="0"/>
              </a:rPr>
              <a:t> Ville </a:t>
            </a:r>
            <a:r>
              <a:rPr lang="mr-IN" sz="1100" b="1" dirty="0">
                <a:solidFill>
                  <a:srgbClr val="CB51CA"/>
                </a:solidFill>
                <a:latin typeface="Calibri" charset="0"/>
                <a:ea typeface="ＭＳ Ｐゴシック" charset="0"/>
              </a:rPr>
              <a:t>–</a:t>
            </a:r>
            <a:r>
              <a:rPr lang="fr-FR" sz="1100" b="1" dirty="0">
                <a:solidFill>
                  <a:srgbClr val="CB51CA"/>
                </a:solidFill>
                <a:latin typeface="Calibri" charset="0"/>
                <a:ea typeface="ＭＳ Ｐゴシック" charset="0"/>
              </a:rPr>
              <a:t> Diplôme</a:t>
            </a:r>
            <a:r>
              <a:rPr lang="fr-FR" sz="1100" dirty="0">
                <a:solidFill>
                  <a:srgbClr val="CB51CA"/>
                </a:solidFill>
                <a:latin typeface="Calibri" charset="0"/>
                <a:ea typeface="ＭＳ Ｐゴシック" charset="0"/>
              </a:rPr>
              <a:t> </a:t>
            </a:r>
            <a:r>
              <a:rPr lang="fr-FR" sz="1100" dirty="0">
                <a:solidFill>
                  <a:schemeClr val="tx1">
                    <a:lumMod val="65000"/>
                    <a:lumOff val="35000"/>
                  </a:schemeClr>
                </a:solidFill>
                <a:latin typeface="Calibri" charset="0"/>
                <a:ea typeface="ＭＳ Ｐゴシック" charset="0"/>
              </a:rPr>
              <a:t>Décrivez en une ligne les objectifs et les spécialités de cette formation. </a:t>
            </a:r>
          </a:p>
          <a:p>
            <a:pPr marL="171450" indent="-171450" fontAlgn="base">
              <a:spcBef>
                <a:spcPct val="0"/>
              </a:spcBef>
              <a:spcAft>
                <a:spcPct val="0"/>
              </a:spcAft>
              <a:buFont typeface="Arial" panose="020B0604020202020204" pitchFamily="34" charset="0"/>
              <a:buChar char="•"/>
            </a:pPr>
            <a:endParaRPr lang="fr-FR" sz="1100" dirty="0"/>
          </a:p>
          <a:p>
            <a:pPr marL="171450" indent="-171450" fontAlgn="base">
              <a:spcBef>
                <a:spcPct val="0"/>
              </a:spcBef>
              <a:spcAft>
                <a:spcPct val="0"/>
              </a:spcAft>
              <a:buFont typeface="Arial" panose="020B0604020202020204" pitchFamily="34" charset="0"/>
              <a:buChar char="•"/>
            </a:pPr>
            <a:r>
              <a:rPr lang="fr-FR" sz="1100" b="1" dirty="0">
                <a:latin typeface="Calibri" charset="0"/>
                <a:ea typeface="ＭＳ Ｐゴシック" charset="0"/>
              </a:rPr>
              <a:t>2002</a:t>
            </a:r>
            <a:r>
              <a:rPr lang="fr-FR" sz="1100" dirty="0">
                <a:solidFill>
                  <a:schemeClr val="tx1">
                    <a:lumMod val="65000"/>
                    <a:lumOff val="35000"/>
                  </a:schemeClr>
                </a:solidFill>
                <a:latin typeface="Calibri" charset="0"/>
                <a:ea typeface="ＭＳ Ｐゴシック" charset="0"/>
              </a:rPr>
              <a:t> </a:t>
            </a:r>
            <a:r>
              <a:rPr lang="fr-FR" sz="1100" dirty="0">
                <a:solidFill>
                  <a:srgbClr val="7030A0"/>
                </a:solidFill>
                <a:latin typeface="Calibri" charset="0"/>
                <a:ea typeface="ＭＳ Ｐゴシック" charset="0"/>
              </a:rPr>
              <a:t>: </a:t>
            </a:r>
            <a:r>
              <a:rPr lang="fr-FR" sz="1100" b="1" dirty="0">
                <a:solidFill>
                  <a:srgbClr val="CB51CA"/>
                </a:solidFill>
                <a:latin typeface="Calibri" charset="0"/>
                <a:ea typeface="ＭＳ Ｐゴシック" charset="0"/>
              </a:rPr>
              <a:t>Ecole</a:t>
            </a:r>
            <a:r>
              <a:rPr lang="mr-IN" sz="1100" b="1" dirty="0">
                <a:solidFill>
                  <a:srgbClr val="CB51CA"/>
                </a:solidFill>
                <a:latin typeface="Calibri" charset="0"/>
                <a:ea typeface="ＭＳ Ｐゴシック" charset="0"/>
              </a:rPr>
              <a:t>–</a:t>
            </a:r>
            <a:r>
              <a:rPr lang="fr-FR" sz="1100" b="1" dirty="0">
                <a:solidFill>
                  <a:srgbClr val="CB51CA"/>
                </a:solidFill>
                <a:latin typeface="Calibri" charset="0"/>
                <a:ea typeface="ＭＳ Ｐゴシック" charset="0"/>
              </a:rPr>
              <a:t> Ville </a:t>
            </a:r>
            <a:r>
              <a:rPr lang="mr-IN" sz="1100" b="1" dirty="0">
                <a:solidFill>
                  <a:srgbClr val="CB51CA"/>
                </a:solidFill>
                <a:latin typeface="Calibri" charset="0"/>
                <a:ea typeface="ＭＳ Ｐゴシック" charset="0"/>
              </a:rPr>
              <a:t>–</a:t>
            </a:r>
            <a:r>
              <a:rPr lang="fr-FR" sz="1100" b="1" dirty="0">
                <a:solidFill>
                  <a:srgbClr val="CB51CA"/>
                </a:solidFill>
                <a:latin typeface="Calibri" charset="0"/>
                <a:ea typeface="ＭＳ Ｐゴシック" charset="0"/>
              </a:rPr>
              <a:t> Diplôme </a:t>
            </a:r>
            <a:r>
              <a:rPr lang="fr-FR" sz="1100" dirty="0">
                <a:solidFill>
                  <a:schemeClr val="tx1">
                    <a:lumMod val="65000"/>
                    <a:lumOff val="35000"/>
                  </a:schemeClr>
                </a:solidFill>
                <a:latin typeface="Calibri" charset="0"/>
                <a:ea typeface="ＭＳ Ｐゴシック" charset="0"/>
              </a:rPr>
              <a:t>Décrivez en une ligne les objectifs et les spécialités de cette formation.</a:t>
            </a:r>
          </a:p>
          <a:p>
            <a:pPr marL="171450" indent="-171450" fontAlgn="base">
              <a:spcBef>
                <a:spcPct val="0"/>
              </a:spcBef>
              <a:spcAft>
                <a:spcPct val="0"/>
              </a:spcAft>
              <a:buFont typeface="Arial" panose="020B0604020202020204" pitchFamily="34" charset="0"/>
              <a:buChar char="•"/>
            </a:pPr>
            <a:endParaRPr lang="fr-FR" sz="1100" dirty="0">
              <a:solidFill>
                <a:schemeClr val="tx1">
                  <a:lumMod val="65000"/>
                  <a:lumOff val="35000"/>
                </a:schemeClr>
              </a:solidFill>
              <a:latin typeface="Calibri" charset="0"/>
              <a:ea typeface="ＭＳ Ｐゴシック" charset="0"/>
            </a:endParaRPr>
          </a:p>
          <a:p>
            <a:pPr marL="171450" indent="-171450" fontAlgn="base">
              <a:spcBef>
                <a:spcPct val="0"/>
              </a:spcBef>
              <a:spcAft>
                <a:spcPct val="0"/>
              </a:spcAft>
              <a:buFont typeface="Arial" panose="020B0604020202020204" pitchFamily="34" charset="0"/>
              <a:buChar char="•"/>
            </a:pPr>
            <a:endParaRPr lang="fr-FR" sz="1100" dirty="0">
              <a:solidFill>
                <a:schemeClr val="tx1">
                  <a:lumMod val="65000"/>
                  <a:lumOff val="35000"/>
                </a:schemeClr>
              </a:solidFill>
              <a:latin typeface="Calibri" charset="0"/>
              <a:ea typeface="ＭＳ Ｐゴシック" charset="0"/>
            </a:endParaRPr>
          </a:p>
        </p:txBody>
      </p:sp>
      <p:sp>
        <p:nvSpPr>
          <p:cNvPr id="32" name="ZoneTexte 31"/>
          <p:cNvSpPr txBox="1"/>
          <p:nvPr/>
        </p:nvSpPr>
        <p:spPr>
          <a:xfrm>
            <a:off x="5259080" y="7159569"/>
            <a:ext cx="2127436" cy="369332"/>
          </a:xfrm>
          <a:prstGeom prst="rect">
            <a:avLst/>
          </a:prstGeom>
          <a:noFill/>
        </p:spPr>
        <p:txBody>
          <a:bodyPr wrap="square" rtlCol="0">
            <a:spAutoFit/>
          </a:bodyPr>
          <a:lstStyle/>
          <a:p>
            <a:pPr algn="r"/>
            <a:r>
              <a:rPr lang="fr-FR" dirty="0">
                <a:latin typeface="Avenir Book" charset="0"/>
                <a:ea typeface="Avenir Book" charset="0"/>
                <a:cs typeface="Avenir Book" charset="0"/>
              </a:rPr>
              <a:t>Langues</a:t>
            </a:r>
          </a:p>
        </p:txBody>
      </p:sp>
      <p:cxnSp>
        <p:nvCxnSpPr>
          <p:cNvPr id="33" name="Connecteur droit 32"/>
          <p:cNvCxnSpPr/>
          <p:nvPr/>
        </p:nvCxnSpPr>
        <p:spPr>
          <a:xfrm>
            <a:off x="5053487" y="7528800"/>
            <a:ext cx="2319199" cy="0"/>
          </a:xfrm>
          <a:prstGeom prst="line">
            <a:avLst/>
          </a:prstGeom>
          <a:ln w="28575">
            <a:solidFill>
              <a:srgbClr val="CB51CA"/>
            </a:solidFill>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6188686" y="7807733"/>
            <a:ext cx="1164631" cy="132142"/>
          </a:xfrm>
          <a:prstGeom prst="rect">
            <a:avLst/>
          </a:prstGeom>
          <a:solidFill>
            <a:srgbClr val="CB51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Rectangle 35"/>
          <p:cNvSpPr/>
          <p:nvPr/>
        </p:nvSpPr>
        <p:spPr>
          <a:xfrm>
            <a:off x="6188686" y="7807733"/>
            <a:ext cx="901749" cy="132142"/>
          </a:xfrm>
          <a:prstGeom prst="rect">
            <a:avLst/>
          </a:prstGeom>
          <a:pattFill prst="ltUpDiag">
            <a:fgClr>
              <a:srgbClr val="7030A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Rectangle 36"/>
          <p:cNvSpPr/>
          <p:nvPr/>
        </p:nvSpPr>
        <p:spPr>
          <a:xfrm>
            <a:off x="6188686" y="8061061"/>
            <a:ext cx="1164631" cy="132142"/>
          </a:xfrm>
          <a:prstGeom prst="rect">
            <a:avLst/>
          </a:prstGeom>
          <a:solidFill>
            <a:srgbClr val="CB51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a:p>
        </p:txBody>
      </p:sp>
      <p:sp>
        <p:nvSpPr>
          <p:cNvPr id="38" name="Rectangle 37"/>
          <p:cNvSpPr/>
          <p:nvPr/>
        </p:nvSpPr>
        <p:spPr>
          <a:xfrm>
            <a:off x="6188686" y="8060793"/>
            <a:ext cx="767181" cy="135539"/>
          </a:xfrm>
          <a:prstGeom prst="rect">
            <a:avLst/>
          </a:prstGeom>
          <a:pattFill prst="ltUpDiag">
            <a:fgClr>
              <a:srgbClr val="7030A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a:p>
        </p:txBody>
      </p:sp>
      <p:sp>
        <p:nvSpPr>
          <p:cNvPr id="39" name="Rectangle 38"/>
          <p:cNvSpPr/>
          <p:nvPr/>
        </p:nvSpPr>
        <p:spPr>
          <a:xfrm>
            <a:off x="6188686" y="8314389"/>
            <a:ext cx="1164631" cy="132142"/>
          </a:xfrm>
          <a:prstGeom prst="rect">
            <a:avLst/>
          </a:prstGeom>
          <a:solidFill>
            <a:srgbClr val="CB51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Rectangle 39"/>
          <p:cNvSpPr/>
          <p:nvPr/>
        </p:nvSpPr>
        <p:spPr>
          <a:xfrm>
            <a:off x="6188686" y="8308183"/>
            <a:ext cx="1006078" cy="138348"/>
          </a:xfrm>
          <a:prstGeom prst="rect">
            <a:avLst/>
          </a:prstGeom>
          <a:pattFill prst="ltUpDiag">
            <a:fgClr>
              <a:srgbClr val="7030A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ZoneTexte 64"/>
          <p:cNvSpPr txBox="1"/>
          <p:nvPr/>
        </p:nvSpPr>
        <p:spPr>
          <a:xfrm>
            <a:off x="5295822" y="8675724"/>
            <a:ext cx="2127436" cy="369332"/>
          </a:xfrm>
          <a:prstGeom prst="rect">
            <a:avLst/>
          </a:prstGeom>
          <a:noFill/>
        </p:spPr>
        <p:txBody>
          <a:bodyPr wrap="square" rtlCol="0">
            <a:spAutoFit/>
          </a:bodyPr>
          <a:lstStyle/>
          <a:p>
            <a:pPr algn="r"/>
            <a:r>
              <a:rPr lang="fr-FR" dirty="0">
                <a:latin typeface="Avenir Book" charset="0"/>
                <a:ea typeface="Avenir Book" charset="0"/>
                <a:cs typeface="Avenir Book" charset="0"/>
              </a:rPr>
              <a:t>Personnalité</a:t>
            </a:r>
          </a:p>
        </p:txBody>
      </p:sp>
      <p:cxnSp>
        <p:nvCxnSpPr>
          <p:cNvPr id="66" name="Connecteur droit 65"/>
          <p:cNvCxnSpPr/>
          <p:nvPr/>
        </p:nvCxnSpPr>
        <p:spPr>
          <a:xfrm>
            <a:off x="5090229" y="9044955"/>
            <a:ext cx="2319199" cy="0"/>
          </a:xfrm>
          <a:prstGeom prst="line">
            <a:avLst/>
          </a:prstGeom>
          <a:ln w="28575">
            <a:solidFill>
              <a:srgbClr val="CB51CA"/>
            </a:solidFill>
          </a:ln>
        </p:spPr>
        <p:style>
          <a:lnRef idx="1">
            <a:schemeClr val="accent1"/>
          </a:lnRef>
          <a:fillRef idx="0">
            <a:schemeClr val="accent1"/>
          </a:fillRef>
          <a:effectRef idx="0">
            <a:schemeClr val="accent1"/>
          </a:effectRef>
          <a:fontRef idx="minor">
            <a:schemeClr val="tx1"/>
          </a:fontRef>
        </p:style>
      </p:cxnSp>
      <p:sp>
        <p:nvSpPr>
          <p:cNvPr id="69" name="Rectangle 68"/>
          <p:cNvSpPr/>
          <p:nvPr/>
        </p:nvSpPr>
        <p:spPr>
          <a:xfrm>
            <a:off x="6225428" y="9323888"/>
            <a:ext cx="1164631" cy="132142"/>
          </a:xfrm>
          <a:prstGeom prst="rect">
            <a:avLst/>
          </a:prstGeom>
          <a:solidFill>
            <a:srgbClr val="CB51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0" name="Rectangle 69"/>
          <p:cNvSpPr/>
          <p:nvPr/>
        </p:nvSpPr>
        <p:spPr>
          <a:xfrm>
            <a:off x="6225428" y="9321078"/>
            <a:ext cx="901749" cy="134951"/>
          </a:xfrm>
          <a:prstGeom prst="rect">
            <a:avLst/>
          </a:prstGeom>
          <a:pattFill prst="ltUpDiag">
            <a:fgClr>
              <a:srgbClr val="7030A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Rectangle 70"/>
          <p:cNvSpPr/>
          <p:nvPr/>
        </p:nvSpPr>
        <p:spPr>
          <a:xfrm>
            <a:off x="6225428" y="9577216"/>
            <a:ext cx="1164631" cy="132142"/>
          </a:xfrm>
          <a:prstGeom prst="rect">
            <a:avLst/>
          </a:prstGeom>
          <a:solidFill>
            <a:srgbClr val="CB51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a:p>
        </p:txBody>
      </p:sp>
      <p:sp>
        <p:nvSpPr>
          <p:cNvPr id="72" name="Rectangle 71"/>
          <p:cNvSpPr/>
          <p:nvPr/>
        </p:nvSpPr>
        <p:spPr>
          <a:xfrm>
            <a:off x="6225428" y="9576948"/>
            <a:ext cx="767181" cy="135539"/>
          </a:xfrm>
          <a:prstGeom prst="rect">
            <a:avLst/>
          </a:prstGeom>
          <a:pattFill prst="ltUpDiag">
            <a:fgClr>
              <a:srgbClr val="7030A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a:p>
        </p:txBody>
      </p:sp>
      <p:sp>
        <p:nvSpPr>
          <p:cNvPr id="73" name="Rectangle 72"/>
          <p:cNvSpPr/>
          <p:nvPr/>
        </p:nvSpPr>
        <p:spPr>
          <a:xfrm>
            <a:off x="6225428" y="9830544"/>
            <a:ext cx="1164631" cy="132142"/>
          </a:xfrm>
          <a:prstGeom prst="rect">
            <a:avLst/>
          </a:prstGeom>
          <a:solidFill>
            <a:srgbClr val="CB51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Rectangle 73"/>
          <p:cNvSpPr/>
          <p:nvPr/>
        </p:nvSpPr>
        <p:spPr>
          <a:xfrm>
            <a:off x="6225428" y="9824338"/>
            <a:ext cx="1006078" cy="138348"/>
          </a:xfrm>
          <a:prstGeom prst="rect">
            <a:avLst/>
          </a:prstGeom>
          <a:pattFill prst="ltUpDiag">
            <a:fgClr>
              <a:srgbClr val="7030A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a:extLst>
              <a:ext uri="{FF2B5EF4-FFF2-40B4-BE49-F238E27FC236}">
                <a16:creationId xmlns:a16="http://schemas.microsoft.com/office/drawing/2014/main" id="{15DD9267-95EF-49C6-4241-C8907880E22B}"/>
              </a:ext>
            </a:extLst>
          </p:cNvPr>
          <p:cNvSpPr/>
          <p:nvPr/>
        </p:nvSpPr>
        <p:spPr>
          <a:xfrm>
            <a:off x="206358" y="5401683"/>
            <a:ext cx="4668587" cy="938719"/>
          </a:xfrm>
          <a:prstGeom prst="rect">
            <a:avLst/>
          </a:prstGeom>
        </p:spPr>
        <p:txBody>
          <a:bodyPr wrap="square">
            <a:spAutoFit/>
          </a:bodyPr>
          <a:lstStyle/>
          <a:p>
            <a:pPr defTabSz="685800">
              <a:defRPr/>
            </a:pPr>
            <a:r>
              <a:rPr lang="fr-FR" sz="1100" b="1" dirty="0">
                <a:ea typeface="Avenir Book" charset="0"/>
                <a:cs typeface="Avenir Book" charset="0"/>
              </a:rPr>
              <a:t>2010- 2015 </a:t>
            </a:r>
            <a:r>
              <a:rPr lang="fr-FR" sz="1100" b="1" dirty="0">
                <a:solidFill>
                  <a:srgbClr val="CB51CA"/>
                </a:solidFill>
                <a:ea typeface="Avenir Book" charset="0"/>
                <a:cs typeface="Avenir Book" charset="0"/>
              </a:rPr>
              <a:t>Titre du poste  </a:t>
            </a:r>
            <a:r>
              <a:rPr lang="fr-FR" sz="1100" b="1" dirty="0">
                <a:ea typeface="Avenir Book" charset="0"/>
                <a:cs typeface="Avenir Book" charset="0"/>
              </a:rPr>
              <a:t>- Société – Ville (CP)</a:t>
            </a:r>
          </a:p>
          <a:p>
            <a:pPr marL="171450" indent="-171450" defTabSz="685800">
              <a:buFont typeface="Arial" charset="0"/>
              <a:buChar char="•"/>
              <a:defRPr/>
            </a:pPr>
            <a:r>
              <a:rPr lang="fr-FR" sz="1100" dirty="0">
                <a:solidFill>
                  <a:schemeClr val="tx1">
                    <a:lumMod val="65000"/>
                    <a:lumOff val="35000"/>
                  </a:schemeClr>
                </a:solidFill>
                <a:latin typeface="Calibri" charset="0"/>
                <a:ea typeface="ＭＳ Ｐゴシック" charset="0"/>
              </a:rPr>
              <a:t>Décrivez ici les fonctions que vous avez occupé. Décrivez également vos missions, le nombre de personne que vous avez encadrez et si vous le pouvez essayé d’inscrire les résultats que vous avez obtenus, n’hésitez pas à les quantifier. </a:t>
            </a:r>
          </a:p>
        </p:txBody>
      </p:sp>
      <p:sp>
        <p:nvSpPr>
          <p:cNvPr id="10" name="Rectangle 9">
            <a:extLst>
              <a:ext uri="{FF2B5EF4-FFF2-40B4-BE49-F238E27FC236}">
                <a16:creationId xmlns:a16="http://schemas.microsoft.com/office/drawing/2014/main" id="{556E7114-3201-3FA8-51B5-A3A8370FF073}"/>
              </a:ext>
            </a:extLst>
          </p:cNvPr>
          <p:cNvSpPr/>
          <p:nvPr/>
        </p:nvSpPr>
        <p:spPr>
          <a:xfrm>
            <a:off x="206358" y="6461761"/>
            <a:ext cx="4668587" cy="938719"/>
          </a:xfrm>
          <a:prstGeom prst="rect">
            <a:avLst/>
          </a:prstGeom>
        </p:spPr>
        <p:txBody>
          <a:bodyPr wrap="square">
            <a:spAutoFit/>
          </a:bodyPr>
          <a:lstStyle/>
          <a:p>
            <a:pPr defTabSz="685800">
              <a:defRPr/>
            </a:pPr>
            <a:r>
              <a:rPr lang="fr-FR" sz="1100" b="1" dirty="0">
                <a:ea typeface="Avenir Book" charset="0"/>
                <a:cs typeface="Avenir Book" charset="0"/>
              </a:rPr>
              <a:t>2010- 2015 </a:t>
            </a:r>
            <a:r>
              <a:rPr lang="fr-FR" sz="1100" b="1" dirty="0">
                <a:solidFill>
                  <a:srgbClr val="CB51CA"/>
                </a:solidFill>
                <a:ea typeface="Avenir Book" charset="0"/>
                <a:cs typeface="Avenir Book" charset="0"/>
              </a:rPr>
              <a:t>Titre du poste  </a:t>
            </a:r>
            <a:r>
              <a:rPr lang="fr-FR" sz="1100" b="1" dirty="0">
                <a:ea typeface="Avenir Book" charset="0"/>
                <a:cs typeface="Avenir Book" charset="0"/>
              </a:rPr>
              <a:t>- Société – Ville (CP)</a:t>
            </a:r>
          </a:p>
          <a:p>
            <a:pPr marL="171450" indent="-171450" defTabSz="685800">
              <a:buFont typeface="Arial" charset="0"/>
              <a:buChar char="•"/>
              <a:defRPr/>
            </a:pPr>
            <a:r>
              <a:rPr lang="fr-FR" sz="1100" dirty="0">
                <a:solidFill>
                  <a:schemeClr val="tx1">
                    <a:lumMod val="65000"/>
                    <a:lumOff val="35000"/>
                  </a:schemeClr>
                </a:solidFill>
                <a:latin typeface="Calibri" charset="0"/>
                <a:ea typeface="ＭＳ Ｐゴシック" charset="0"/>
              </a:rPr>
              <a:t>Décrivez ici les fonctions que vous avez occupé. Décrivez également vos missions, le nombre de personne que vous avez encadrez et si vous le pouvez essayé d’inscrire les résultats que vous avez obtenus, n’hésitez pas à les quantifier. </a:t>
            </a:r>
          </a:p>
        </p:txBody>
      </p:sp>
      <p:sp>
        <p:nvSpPr>
          <p:cNvPr id="11" name="Rectangle 10">
            <a:extLst>
              <a:ext uri="{FF2B5EF4-FFF2-40B4-BE49-F238E27FC236}">
                <a16:creationId xmlns:a16="http://schemas.microsoft.com/office/drawing/2014/main" id="{D90E94BF-5A5F-B350-08CB-BAB3D7D76CC6}"/>
              </a:ext>
            </a:extLst>
          </p:cNvPr>
          <p:cNvSpPr/>
          <p:nvPr/>
        </p:nvSpPr>
        <p:spPr>
          <a:xfrm>
            <a:off x="200021" y="7585062"/>
            <a:ext cx="4668587" cy="938719"/>
          </a:xfrm>
          <a:prstGeom prst="rect">
            <a:avLst/>
          </a:prstGeom>
        </p:spPr>
        <p:txBody>
          <a:bodyPr wrap="square">
            <a:spAutoFit/>
          </a:bodyPr>
          <a:lstStyle/>
          <a:p>
            <a:pPr defTabSz="685800">
              <a:defRPr/>
            </a:pPr>
            <a:r>
              <a:rPr lang="fr-FR" sz="1100" b="1" dirty="0">
                <a:ea typeface="Avenir Book" charset="0"/>
                <a:cs typeface="Avenir Book" charset="0"/>
              </a:rPr>
              <a:t>2010- 2015 </a:t>
            </a:r>
            <a:r>
              <a:rPr lang="fr-FR" sz="1100" b="1" dirty="0">
                <a:solidFill>
                  <a:srgbClr val="CB51CA"/>
                </a:solidFill>
                <a:ea typeface="Avenir Book" charset="0"/>
                <a:cs typeface="Avenir Book" charset="0"/>
              </a:rPr>
              <a:t>Titre du poste  </a:t>
            </a:r>
            <a:r>
              <a:rPr lang="fr-FR" sz="1100" b="1" dirty="0">
                <a:ea typeface="Avenir Book" charset="0"/>
                <a:cs typeface="Avenir Book" charset="0"/>
              </a:rPr>
              <a:t>- Société – Ville (CP)</a:t>
            </a:r>
          </a:p>
          <a:p>
            <a:pPr marL="171450" indent="-171450" defTabSz="685800">
              <a:buFont typeface="Arial" charset="0"/>
              <a:buChar char="•"/>
              <a:defRPr/>
            </a:pPr>
            <a:r>
              <a:rPr lang="fr-FR" sz="1100" dirty="0">
                <a:solidFill>
                  <a:schemeClr val="tx1">
                    <a:lumMod val="65000"/>
                    <a:lumOff val="35000"/>
                  </a:schemeClr>
                </a:solidFill>
                <a:latin typeface="Calibri" charset="0"/>
                <a:ea typeface="ＭＳ Ｐゴシック" charset="0"/>
              </a:rPr>
              <a:t>Décrivez ici les fonctions que vous avez occupé. Décrivez également vos missions, le nombre de personne que vous avez encadrez et si vous le pouvez essayé d’inscrire les résultats que vous avez obtenus, n’hésitez pas à les quantifier. </a:t>
            </a:r>
          </a:p>
        </p:txBody>
      </p:sp>
      <p:sp>
        <p:nvSpPr>
          <p:cNvPr id="14" name="Rectangle 13">
            <a:extLst>
              <a:ext uri="{FF2B5EF4-FFF2-40B4-BE49-F238E27FC236}">
                <a16:creationId xmlns:a16="http://schemas.microsoft.com/office/drawing/2014/main" id="{D4DD4D56-6D21-4AEE-D34E-CE51937A144E}"/>
              </a:ext>
            </a:extLst>
          </p:cNvPr>
          <p:cNvSpPr/>
          <p:nvPr/>
        </p:nvSpPr>
        <p:spPr>
          <a:xfrm>
            <a:off x="200021" y="8685714"/>
            <a:ext cx="4668587" cy="938719"/>
          </a:xfrm>
          <a:prstGeom prst="rect">
            <a:avLst/>
          </a:prstGeom>
        </p:spPr>
        <p:txBody>
          <a:bodyPr wrap="square">
            <a:spAutoFit/>
          </a:bodyPr>
          <a:lstStyle/>
          <a:p>
            <a:pPr defTabSz="685800">
              <a:defRPr/>
            </a:pPr>
            <a:r>
              <a:rPr lang="fr-FR" sz="1100" b="1" dirty="0">
                <a:ea typeface="Avenir Book" charset="0"/>
                <a:cs typeface="Avenir Book" charset="0"/>
              </a:rPr>
              <a:t>2010- 2015 </a:t>
            </a:r>
            <a:r>
              <a:rPr lang="fr-FR" sz="1100" b="1" dirty="0">
                <a:solidFill>
                  <a:srgbClr val="CB51CA"/>
                </a:solidFill>
                <a:ea typeface="Avenir Book" charset="0"/>
                <a:cs typeface="Avenir Book" charset="0"/>
              </a:rPr>
              <a:t>Titre du poste  </a:t>
            </a:r>
            <a:r>
              <a:rPr lang="fr-FR" sz="1100" b="1" dirty="0">
                <a:ea typeface="Avenir Book" charset="0"/>
                <a:cs typeface="Avenir Book" charset="0"/>
              </a:rPr>
              <a:t>- Société – Ville (CP)</a:t>
            </a:r>
          </a:p>
          <a:p>
            <a:pPr marL="171450" indent="-171450" defTabSz="685800">
              <a:buFont typeface="Arial" charset="0"/>
              <a:buChar char="•"/>
              <a:defRPr/>
            </a:pPr>
            <a:r>
              <a:rPr lang="fr-FR" sz="1100" dirty="0">
                <a:solidFill>
                  <a:schemeClr val="tx1">
                    <a:lumMod val="65000"/>
                    <a:lumOff val="35000"/>
                  </a:schemeClr>
                </a:solidFill>
                <a:latin typeface="Calibri" charset="0"/>
                <a:ea typeface="ＭＳ Ｐゴシック" charset="0"/>
              </a:rPr>
              <a:t>Décrivez ici les fonctions que vous avez occupé. Décrivez également vos missions, le nombre de personne que vous avez encadrez et si vous le pouvez essayé d’inscrire les résultats que vous avez obtenus, n’hésitez pas à les quantifier. </a:t>
            </a:r>
          </a:p>
        </p:txBody>
      </p:sp>
      <p:sp>
        <p:nvSpPr>
          <p:cNvPr id="16" name="Rectangle 15">
            <a:extLst>
              <a:ext uri="{FF2B5EF4-FFF2-40B4-BE49-F238E27FC236}">
                <a16:creationId xmlns:a16="http://schemas.microsoft.com/office/drawing/2014/main" id="{2E96AB6F-2AAA-6CF6-CDCD-405DA459544C}"/>
              </a:ext>
            </a:extLst>
          </p:cNvPr>
          <p:cNvSpPr/>
          <p:nvPr/>
        </p:nvSpPr>
        <p:spPr>
          <a:xfrm>
            <a:off x="5142815" y="7737281"/>
            <a:ext cx="908489" cy="779701"/>
          </a:xfrm>
          <a:prstGeom prst="rect">
            <a:avLst/>
          </a:prstGeom>
        </p:spPr>
        <p:txBody>
          <a:bodyPr wrap="square">
            <a:spAutoFit/>
          </a:bodyPr>
          <a:lstStyle/>
          <a:p>
            <a:pPr fontAlgn="ctr">
              <a:spcAft>
                <a:spcPts val="700"/>
              </a:spcAft>
            </a:pPr>
            <a:r>
              <a:rPr lang="fr-FR" sz="1100" dirty="0">
                <a:solidFill>
                  <a:schemeClr val="tx1">
                    <a:lumMod val="50000"/>
                    <a:lumOff val="50000"/>
                  </a:schemeClr>
                </a:solidFill>
              </a:rPr>
              <a:t>Français</a:t>
            </a:r>
          </a:p>
          <a:p>
            <a:pPr fontAlgn="ctr">
              <a:spcAft>
                <a:spcPts val="700"/>
              </a:spcAft>
            </a:pPr>
            <a:r>
              <a:rPr lang="fr-FR" sz="1100" dirty="0">
                <a:solidFill>
                  <a:schemeClr val="tx1">
                    <a:lumMod val="50000"/>
                    <a:lumOff val="50000"/>
                  </a:schemeClr>
                </a:solidFill>
              </a:rPr>
              <a:t>Anglais</a:t>
            </a:r>
          </a:p>
          <a:p>
            <a:pPr fontAlgn="ctr">
              <a:spcAft>
                <a:spcPts val="700"/>
              </a:spcAft>
            </a:pPr>
            <a:r>
              <a:rPr lang="fr-FR" sz="1100" dirty="0">
                <a:solidFill>
                  <a:schemeClr val="tx1">
                    <a:lumMod val="50000"/>
                    <a:lumOff val="50000"/>
                  </a:schemeClr>
                </a:solidFill>
              </a:rPr>
              <a:t>Vietnamien</a:t>
            </a:r>
          </a:p>
        </p:txBody>
      </p:sp>
      <p:sp>
        <p:nvSpPr>
          <p:cNvPr id="21" name="Rectangle 20">
            <a:extLst>
              <a:ext uri="{FF2B5EF4-FFF2-40B4-BE49-F238E27FC236}">
                <a16:creationId xmlns:a16="http://schemas.microsoft.com/office/drawing/2014/main" id="{CA339103-B493-356D-5FB3-CE3326A64F8B}"/>
              </a:ext>
            </a:extLst>
          </p:cNvPr>
          <p:cNvSpPr/>
          <p:nvPr/>
        </p:nvSpPr>
        <p:spPr>
          <a:xfrm>
            <a:off x="5142815" y="9251186"/>
            <a:ext cx="908489" cy="779701"/>
          </a:xfrm>
          <a:prstGeom prst="rect">
            <a:avLst/>
          </a:prstGeom>
        </p:spPr>
        <p:txBody>
          <a:bodyPr wrap="square">
            <a:spAutoFit/>
          </a:bodyPr>
          <a:lstStyle/>
          <a:p>
            <a:pPr fontAlgn="ctr">
              <a:spcAft>
                <a:spcPts val="700"/>
              </a:spcAft>
            </a:pPr>
            <a:r>
              <a:rPr lang="fr-FR" sz="1100" dirty="0">
                <a:solidFill>
                  <a:schemeClr val="tx1">
                    <a:lumMod val="50000"/>
                    <a:lumOff val="50000"/>
                  </a:schemeClr>
                </a:solidFill>
              </a:rPr>
              <a:t>Créatif</a:t>
            </a:r>
          </a:p>
          <a:p>
            <a:pPr fontAlgn="ctr">
              <a:spcAft>
                <a:spcPts val="700"/>
              </a:spcAft>
            </a:pPr>
            <a:r>
              <a:rPr lang="fr-FR" sz="1100" dirty="0">
                <a:solidFill>
                  <a:schemeClr val="tx1">
                    <a:lumMod val="50000"/>
                    <a:lumOff val="50000"/>
                  </a:schemeClr>
                </a:solidFill>
              </a:rPr>
              <a:t>Leader</a:t>
            </a:r>
          </a:p>
          <a:p>
            <a:pPr fontAlgn="ctr">
              <a:spcAft>
                <a:spcPts val="700"/>
              </a:spcAft>
            </a:pPr>
            <a:r>
              <a:rPr lang="fr-FR" sz="1100" dirty="0">
                <a:solidFill>
                  <a:schemeClr val="tx1">
                    <a:lumMod val="50000"/>
                    <a:lumOff val="50000"/>
                  </a:schemeClr>
                </a:solidFill>
              </a:rPr>
              <a:t>Organisé</a:t>
            </a:r>
          </a:p>
        </p:txBody>
      </p:sp>
    </p:spTree>
    <p:extLst>
      <p:ext uri="{BB962C8B-B14F-4D97-AF65-F5344CB8AC3E}">
        <p14:creationId xmlns:p14="http://schemas.microsoft.com/office/powerpoint/2010/main" val="2007596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743409A-4799-FA42-9F31-505AABB8CCA0}"/>
              </a:ext>
            </a:extLst>
          </p:cNvPr>
          <p:cNvSpPr>
            <a:spLocks noGrp="1"/>
          </p:cNvSpPr>
          <p:nvPr>
            <p:ph idx="1"/>
          </p:nvPr>
        </p:nvSpPr>
        <p:spPr>
          <a:xfrm>
            <a:off x="448927" y="645966"/>
            <a:ext cx="6661822" cy="9360267"/>
          </a:xfrm>
        </p:spPr>
        <p:txBody>
          <a:bodyPr>
            <a:normAutofit fontScale="47500" lnSpcReduction="20000"/>
          </a:bodyPr>
          <a:lstStyle/>
          <a:p>
            <a:pPr marL="0" indent="0">
              <a:buNone/>
            </a:pPr>
            <a:r>
              <a:rPr lang="fr-FR" b="1" dirty="0"/>
              <a:t>Cher(e) Candidat(e)</a:t>
            </a:r>
          </a:p>
          <a:p>
            <a:pPr marL="0" indent="0">
              <a:buNone/>
            </a:pPr>
            <a:endParaRPr lang="fr-FR" b="1" dirty="0"/>
          </a:p>
          <a:p>
            <a:pPr marL="0" indent="0">
              <a:buNone/>
            </a:pPr>
            <a:r>
              <a:rPr lang="fr-FR" b="1" dirty="0"/>
              <a:t>Merci d'avoir téléchargé ce modèle sur notre site. Nous espérons qu'il vous aidera à mettre en valeur votre CV.</a:t>
            </a:r>
          </a:p>
          <a:p>
            <a:pPr marL="0" indent="0">
              <a:buNone/>
            </a:pPr>
            <a:endParaRPr lang="fr-FR" b="1" dirty="0"/>
          </a:p>
          <a:p>
            <a:pPr marL="0" indent="0">
              <a:buNone/>
            </a:pPr>
            <a:r>
              <a:rPr lang="fr-FR" dirty="0"/>
              <a:t>---------------------------------------------------------------------------------------</a:t>
            </a:r>
          </a:p>
          <a:p>
            <a:pPr marL="0" indent="0">
              <a:buNone/>
            </a:pPr>
            <a:endParaRPr lang="fr-FR" dirty="0"/>
          </a:p>
          <a:p>
            <a:pPr marL="0" indent="0">
              <a:buNone/>
            </a:pPr>
            <a:r>
              <a:rPr lang="fr-FR" dirty="0"/>
              <a:t>Besoin de conseils pour rédiger votre CV ou vous préparer pour l’entretien d’embauche ? Consultez nos articles :</a:t>
            </a:r>
          </a:p>
          <a:p>
            <a:pPr marL="0" indent="0">
              <a:buNone/>
            </a:pPr>
            <a:endParaRPr lang="fr-FR" dirty="0"/>
          </a:p>
          <a:p>
            <a:pPr marL="0" indent="0">
              <a:buNone/>
            </a:pPr>
            <a:r>
              <a:rPr lang="fr-FR" dirty="0"/>
              <a:t>- </a:t>
            </a:r>
            <a:r>
              <a:rPr lang="fr-FR" dirty="0">
                <a:hlinkClick r:id="rId2"/>
              </a:rPr>
              <a:t>Le titre du CV : guide pratique + 30 exemples</a:t>
            </a:r>
            <a:endParaRPr lang="fr-FR" dirty="0"/>
          </a:p>
          <a:p>
            <a:pPr marL="0" indent="0">
              <a:buNone/>
            </a:pPr>
            <a:r>
              <a:rPr lang="fr-FR" dirty="0"/>
              <a:t>- </a:t>
            </a:r>
            <a:r>
              <a:rPr lang="fr-FR" dirty="0">
                <a:hlinkClick r:id="rId3"/>
              </a:rPr>
              <a:t>Comment mettre en valeur son expérience professionnelle ?</a:t>
            </a:r>
            <a:endParaRPr lang="fr-FR" dirty="0"/>
          </a:p>
          <a:p>
            <a:pPr marL="0" indent="0">
              <a:buNone/>
            </a:pPr>
            <a:r>
              <a:rPr lang="fr-FR" dirty="0"/>
              <a:t>- </a:t>
            </a:r>
            <a:r>
              <a:rPr lang="fr-FR" dirty="0">
                <a:hlinkClick r:id="rId4"/>
              </a:rPr>
              <a:t>Rédiger une accroche de CV percutante + 9 exemples</a:t>
            </a:r>
            <a:endParaRPr lang="fr-FR" dirty="0"/>
          </a:p>
          <a:p>
            <a:pPr marL="0" indent="0">
              <a:buNone/>
            </a:pPr>
            <a:r>
              <a:rPr lang="fr-FR" dirty="0"/>
              <a:t>- </a:t>
            </a:r>
            <a:r>
              <a:rPr lang="fr-FR" dirty="0">
                <a:hlinkClick r:id="rId5"/>
              </a:rPr>
              <a:t>Les 7 points clés d'un CV réussi</a:t>
            </a:r>
            <a:endParaRPr lang="fr-FR" dirty="0"/>
          </a:p>
          <a:p>
            <a:pPr marL="0" indent="0">
              <a:buNone/>
            </a:pPr>
            <a:r>
              <a:rPr lang="fr-FR" dirty="0"/>
              <a:t>- Personnalisez votre CV avec </a:t>
            </a:r>
            <a:r>
              <a:rPr lang="fr-FR" dirty="0">
                <a:hlinkClick r:id="rId6"/>
              </a:rPr>
              <a:t>des icônes gratuites</a:t>
            </a:r>
            <a:endParaRPr lang="fr-FR" dirty="0"/>
          </a:p>
          <a:p>
            <a:pPr marL="0" indent="0">
              <a:buNone/>
            </a:pPr>
            <a:r>
              <a:rPr lang="fr-FR" dirty="0"/>
              <a:t>- Bien </a:t>
            </a:r>
            <a:r>
              <a:rPr lang="fr-FR" dirty="0">
                <a:hlinkClick r:id="rId7"/>
              </a:rPr>
              <a:t>préparer son entretien </a:t>
            </a:r>
            <a:endParaRPr lang="fr-FR" dirty="0"/>
          </a:p>
          <a:p>
            <a:pPr marL="0" indent="0">
              <a:buNone/>
            </a:pPr>
            <a:endParaRPr lang="fr-FR" dirty="0"/>
          </a:p>
          <a:p>
            <a:pPr marL="0" indent="0">
              <a:buNone/>
            </a:pPr>
            <a:r>
              <a:rPr lang="fr-FR" dirty="0"/>
              <a:t>Nous proposons également plusieurs centaines d'exemples de lettres de motivation classées par métier et des modèles pour les mettre en forme.</a:t>
            </a:r>
          </a:p>
          <a:p>
            <a:pPr marL="0" indent="0">
              <a:buNone/>
            </a:pPr>
            <a:endParaRPr lang="fr-FR" dirty="0"/>
          </a:p>
          <a:p>
            <a:pPr marL="0" indent="0">
              <a:buNone/>
            </a:pPr>
            <a:r>
              <a:rPr lang="fr-FR" dirty="0"/>
              <a:t>- </a:t>
            </a:r>
            <a:r>
              <a:rPr lang="fr-FR" dirty="0">
                <a:hlinkClick r:id="rId8"/>
              </a:rPr>
              <a:t>1200 exemples de lettres de motivation </a:t>
            </a:r>
            <a:endParaRPr lang="fr-FR" dirty="0"/>
          </a:p>
          <a:p>
            <a:pPr marL="0" indent="0">
              <a:buNone/>
            </a:pPr>
            <a:r>
              <a:rPr lang="fr-FR" dirty="0"/>
              <a:t>- </a:t>
            </a:r>
            <a:r>
              <a:rPr lang="fr-FR" dirty="0">
                <a:hlinkClick r:id="rId9"/>
              </a:rPr>
              <a:t>Les modèles de </a:t>
            </a:r>
            <a:r>
              <a:rPr lang="fr-FR" dirty="0">
                <a:hlinkClick r:id="rId10"/>
              </a:rPr>
              <a:t>courrier</a:t>
            </a:r>
            <a:endParaRPr lang="fr-FR" dirty="0"/>
          </a:p>
          <a:p>
            <a:pPr marL="0" indent="0">
              <a:buNone/>
            </a:pPr>
            <a:r>
              <a:rPr lang="fr-FR" dirty="0"/>
              <a:t>- Tous nos conseils </a:t>
            </a:r>
            <a:r>
              <a:rPr lang="fr-FR" dirty="0">
                <a:hlinkClick r:id="rId11"/>
              </a:rPr>
              <a:t>pour rédiger une lettre efficace </a:t>
            </a:r>
            <a:endParaRPr lang="fr-FR" dirty="0"/>
          </a:p>
          <a:p>
            <a:pPr marL="0" indent="0">
              <a:buNone/>
            </a:pPr>
            <a:endParaRPr lang="fr-FR" dirty="0"/>
          </a:p>
          <a:p>
            <a:pPr marL="0" indent="0">
              <a:buNone/>
            </a:pPr>
            <a:endParaRPr lang="fr-FR" dirty="0"/>
          </a:p>
          <a:p>
            <a:pPr marL="0" indent="0">
              <a:buNone/>
            </a:pPr>
            <a:r>
              <a:rPr lang="fr-FR" dirty="0"/>
              <a:t>Nous vous souhaitons bonne chance dans vos recherches et vos entretiens </a:t>
            </a:r>
            <a:r>
              <a:rPr lang="fr-FR" dirty="0">
                <a:sym typeface="Wingdings" pitchFamily="2" charset="2"/>
              </a:rPr>
              <a:t> </a:t>
            </a:r>
            <a:endParaRPr lang="fr-FR" dirty="0"/>
          </a:p>
          <a:p>
            <a:pPr marL="0" indent="0">
              <a:buNone/>
            </a:pPr>
            <a:endParaRPr lang="fr-FR" dirty="0"/>
          </a:p>
          <a:p>
            <a:pPr marL="0" indent="0">
              <a:buNone/>
            </a:pPr>
            <a:endParaRPr lang="fr-FR" dirty="0"/>
          </a:p>
          <a:p>
            <a:pPr marL="0" indent="0">
              <a:buNone/>
            </a:pPr>
            <a:r>
              <a:rPr lang="fr-FR" dirty="0"/>
              <a:t>Enfin, rappelez-vous qu'une bonne candidature est une candidature personnalisée ! Prenez donc le temps de la rédiger avec soin car elle décrit votre parcours professionnel et votre personnalité. </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lgn="ctr">
              <a:buNone/>
            </a:pPr>
            <a:r>
              <a:rPr lang="fr-FR" dirty="0">
                <a:solidFill>
                  <a:schemeClr val="tx1">
                    <a:lumMod val="50000"/>
                    <a:lumOff val="50000"/>
                  </a:schemeClr>
                </a:solidFill>
              </a:rPr>
              <a:t>----------------</a:t>
            </a:r>
          </a:p>
          <a:p>
            <a:pPr marL="0" indent="0">
              <a:buNone/>
            </a:pPr>
            <a:r>
              <a:rPr lang="fr-FR" sz="2100" dirty="0">
                <a:solidFill>
                  <a:schemeClr val="tx1">
                    <a:lumMod val="50000"/>
                    <a:lumOff val="50000"/>
                  </a:schemeClr>
                </a:solidFill>
              </a:rPr>
              <a:t>Copyright : Les contenus diffusés sur notre site (modèles de CV, modèles de lettre, articles ...) sont la propriété de creeruncv.com. Leur utilisation est limitée à un usage strictement personnel. Il est interdit de les diffuser ou redistribuer sans notre accord. Contenus déposés dans 180 pays devant huissier. Reproduction strictement interdite, même partielle. Limité à un usage strictement personnel. </a:t>
            </a:r>
            <a:br>
              <a:rPr lang="fr-FR" sz="2100" dirty="0">
                <a:solidFill>
                  <a:schemeClr val="tx1">
                    <a:lumMod val="50000"/>
                    <a:lumOff val="50000"/>
                  </a:schemeClr>
                </a:solidFill>
              </a:rPr>
            </a:br>
            <a:r>
              <a:rPr lang="fr-FR" sz="2100" dirty="0" err="1">
                <a:solidFill>
                  <a:schemeClr val="tx1">
                    <a:lumMod val="50000"/>
                    <a:lumOff val="50000"/>
                  </a:schemeClr>
                </a:solidFill>
              </a:rPr>
              <a:t>Disclaimer</a:t>
            </a:r>
            <a:r>
              <a:rPr lang="fr-FR" sz="2100" dirty="0">
                <a:solidFill>
                  <a:schemeClr val="tx1">
                    <a:lumMod val="50000"/>
                    <a:lumOff val="50000"/>
                  </a:schemeClr>
                </a:solidFill>
              </a:rPr>
              <a:t> : Les modèles disponibles sur notre site fournis "en l'état" et sans garantie.</a:t>
            </a:r>
          </a:p>
          <a:p>
            <a:pPr marL="0" indent="0">
              <a:buNone/>
            </a:pPr>
            <a:endParaRPr lang="fr-FR" sz="2447" dirty="0">
              <a:solidFill>
                <a:schemeClr val="tx1">
                  <a:lumMod val="50000"/>
                  <a:lumOff val="50000"/>
                </a:schemeClr>
              </a:solidFill>
            </a:endParaRPr>
          </a:p>
          <a:p>
            <a:pPr marL="0" indent="0" algn="ctr">
              <a:buNone/>
            </a:pPr>
            <a:r>
              <a:rPr lang="fr-FR" sz="2447" dirty="0" err="1"/>
              <a:t>Créeruncv.com</a:t>
            </a:r>
            <a:r>
              <a:rPr lang="fr-FR" sz="2447" dirty="0"/>
              <a:t> est un site gratuit. </a:t>
            </a:r>
          </a:p>
        </p:txBody>
      </p:sp>
    </p:spTree>
    <p:extLst>
      <p:ext uri="{BB962C8B-B14F-4D97-AF65-F5344CB8AC3E}">
        <p14:creationId xmlns:p14="http://schemas.microsoft.com/office/powerpoint/2010/main" val="2855034155"/>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TotalTime>
  <Words>698</Words>
  <Application>Microsoft Macintosh PowerPoint</Application>
  <PresentationFormat>Personnalisé</PresentationFormat>
  <Paragraphs>77</Paragraphs>
  <Slides>2</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Avenir Book</vt:lpstr>
      <vt:lpstr>Calibri</vt:lpstr>
      <vt:lpstr>Calibri Light</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27</cp:revision>
  <cp:lastPrinted>2017-01-23T19:18:05Z</cp:lastPrinted>
  <dcterms:created xsi:type="dcterms:W3CDTF">2017-01-23T15:16:32Z</dcterms:created>
  <dcterms:modified xsi:type="dcterms:W3CDTF">2022-07-29T15:29:37Z</dcterms:modified>
</cp:coreProperties>
</file>