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7556500" cy="10693400"/>
  <p:notesSz cx="7556500" cy="10693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/>
    <p:restoredTop sz="94558"/>
  </p:normalViewPr>
  <p:slideViewPr>
    <p:cSldViewPr>
      <p:cViewPr varScale="1">
        <p:scale>
          <a:sx n="74" d="100"/>
          <a:sy n="74" d="100"/>
        </p:scale>
        <p:origin x="3528" y="2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350" b="0" i="0">
                <a:solidFill>
                  <a:srgbClr val="E6E7E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350" b="0" i="0">
                <a:solidFill>
                  <a:srgbClr val="E6E7E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350" b="0" i="0">
                <a:solidFill>
                  <a:srgbClr val="E6E7E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3028696"/>
            <a:ext cx="2765425" cy="4632960"/>
          </a:xfrm>
          <a:custGeom>
            <a:avLst/>
            <a:gdLst/>
            <a:ahLst/>
            <a:cxnLst/>
            <a:rect l="l" t="t" r="r" b="b"/>
            <a:pathLst>
              <a:path w="2765425" h="4632959">
                <a:moveTo>
                  <a:pt x="0" y="4632807"/>
                </a:moveTo>
                <a:lnTo>
                  <a:pt x="2764840" y="4632807"/>
                </a:lnTo>
                <a:lnTo>
                  <a:pt x="2764840" y="0"/>
                </a:lnTo>
                <a:lnTo>
                  <a:pt x="0" y="0"/>
                </a:lnTo>
                <a:lnTo>
                  <a:pt x="0" y="4632807"/>
                </a:lnTo>
                <a:close/>
              </a:path>
            </a:pathLst>
          </a:custGeom>
          <a:solidFill>
            <a:srgbClr val="C2B5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8004454"/>
            <a:ext cx="2765425" cy="2687955"/>
          </a:xfrm>
          <a:custGeom>
            <a:avLst/>
            <a:gdLst/>
            <a:ahLst/>
            <a:cxnLst/>
            <a:rect l="l" t="t" r="r" b="b"/>
            <a:pathLst>
              <a:path w="2765425" h="2687954">
                <a:moveTo>
                  <a:pt x="0" y="2687548"/>
                </a:moveTo>
                <a:lnTo>
                  <a:pt x="2764840" y="2687548"/>
                </a:lnTo>
                <a:lnTo>
                  <a:pt x="2764840" y="0"/>
                </a:lnTo>
                <a:lnTo>
                  <a:pt x="0" y="0"/>
                </a:lnTo>
                <a:lnTo>
                  <a:pt x="0" y="2687548"/>
                </a:lnTo>
                <a:close/>
              </a:path>
            </a:pathLst>
          </a:custGeom>
          <a:solidFill>
            <a:srgbClr val="C2B5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2685745"/>
            <a:ext cx="2765425" cy="343535"/>
          </a:xfrm>
          <a:custGeom>
            <a:avLst/>
            <a:gdLst/>
            <a:ahLst/>
            <a:cxnLst/>
            <a:rect l="l" t="t" r="r" b="b"/>
            <a:pathLst>
              <a:path w="2765425" h="343535">
                <a:moveTo>
                  <a:pt x="0" y="342950"/>
                </a:moveTo>
                <a:lnTo>
                  <a:pt x="2764840" y="342950"/>
                </a:lnTo>
                <a:lnTo>
                  <a:pt x="2764840" y="0"/>
                </a:lnTo>
                <a:lnTo>
                  <a:pt x="0" y="0"/>
                </a:lnTo>
                <a:lnTo>
                  <a:pt x="0" y="342950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7661503"/>
            <a:ext cx="2765425" cy="343535"/>
          </a:xfrm>
          <a:custGeom>
            <a:avLst/>
            <a:gdLst/>
            <a:ahLst/>
            <a:cxnLst/>
            <a:rect l="l" t="t" r="r" b="b"/>
            <a:pathLst>
              <a:path w="2765425" h="343534">
                <a:moveTo>
                  <a:pt x="0" y="342950"/>
                </a:moveTo>
                <a:lnTo>
                  <a:pt x="2764840" y="342950"/>
                </a:lnTo>
                <a:lnTo>
                  <a:pt x="2764840" y="0"/>
                </a:lnTo>
                <a:lnTo>
                  <a:pt x="0" y="0"/>
                </a:lnTo>
                <a:lnTo>
                  <a:pt x="0" y="342950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2764840" y="2685745"/>
            <a:ext cx="4795520" cy="343535"/>
          </a:xfrm>
          <a:custGeom>
            <a:avLst/>
            <a:gdLst/>
            <a:ahLst/>
            <a:cxnLst/>
            <a:rect l="l" t="t" r="r" b="b"/>
            <a:pathLst>
              <a:path w="4795520" h="343535">
                <a:moveTo>
                  <a:pt x="0" y="342950"/>
                </a:moveTo>
                <a:lnTo>
                  <a:pt x="4795227" y="342950"/>
                </a:lnTo>
                <a:lnTo>
                  <a:pt x="4795227" y="0"/>
                </a:lnTo>
                <a:lnTo>
                  <a:pt x="0" y="0"/>
                </a:lnTo>
                <a:lnTo>
                  <a:pt x="0" y="342950"/>
                </a:lnTo>
                <a:close/>
              </a:path>
            </a:pathLst>
          </a:custGeom>
          <a:solidFill>
            <a:srgbClr val="C2B5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2764840" y="5883351"/>
            <a:ext cx="4795520" cy="343535"/>
          </a:xfrm>
          <a:custGeom>
            <a:avLst/>
            <a:gdLst/>
            <a:ahLst/>
            <a:cxnLst/>
            <a:rect l="l" t="t" r="r" b="b"/>
            <a:pathLst>
              <a:path w="4795520" h="343535">
                <a:moveTo>
                  <a:pt x="0" y="342950"/>
                </a:moveTo>
                <a:lnTo>
                  <a:pt x="4795227" y="342950"/>
                </a:lnTo>
                <a:lnTo>
                  <a:pt x="4795227" y="0"/>
                </a:lnTo>
                <a:lnTo>
                  <a:pt x="0" y="0"/>
                </a:lnTo>
                <a:lnTo>
                  <a:pt x="0" y="342950"/>
                </a:lnTo>
                <a:close/>
              </a:path>
            </a:pathLst>
          </a:custGeom>
          <a:solidFill>
            <a:srgbClr val="C2B5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2764840" y="0"/>
            <a:ext cx="4795520" cy="2295525"/>
          </a:xfrm>
          <a:custGeom>
            <a:avLst/>
            <a:gdLst/>
            <a:ahLst/>
            <a:cxnLst/>
            <a:rect l="l" t="t" r="r" b="b"/>
            <a:pathLst>
              <a:path w="4795520" h="2295525">
                <a:moveTo>
                  <a:pt x="0" y="2295080"/>
                </a:moveTo>
                <a:lnTo>
                  <a:pt x="4795227" y="2295080"/>
                </a:lnTo>
                <a:lnTo>
                  <a:pt x="4795227" y="0"/>
                </a:lnTo>
                <a:lnTo>
                  <a:pt x="0" y="0"/>
                </a:lnTo>
                <a:lnTo>
                  <a:pt x="0" y="2295080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0" y="0"/>
            <a:ext cx="2765425" cy="2295525"/>
          </a:xfrm>
          <a:custGeom>
            <a:avLst/>
            <a:gdLst/>
            <a:ahLst/>
            <a:cxnLst/>
            <a:rect l="l" t="t" r="r" b="b"/>
            <a:pathLst>
              <a:path w="2765425" h="2295525">
                <a:moveTo>
                  <a:pt x="0" y="2295080"/>
                </a:moveTo>
                <a:lnTo>
                  <a:pt x="2764840" y="2295080"/>
                </a:lnTo>
                <a:lnTo>
                  <a:pt x="2764840" y="0"/>
                </a:lnTo>
                <a:lnTo>
                  <a:pt x="0" y="0"/>
                </a:lnTo>
                <a:lnTo>
                  <a:pt x="0" y="2295080"/>
                </a:lnTo>
                <a:close/>
              </a:path>
            </a:pathLst>
          </a:custGeom>
          <a:solidFill>
            <a:srgbClr val="C2B5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3121825" y="3324948"/>
            <a:ext cx="866140" cy="411480"/>
          </a:xfrm>
          <a:custGeom>
            <a:avLst/>
            <a:gdLst/>
            <a:ahLst/>
            <a:cxnLst/>
            <a:rect l="l" t="t" r="r" b="b"/>
            <a:pathLst>
              <a:path w="866139" h="411479">
                <a:moveTo>
                  <a:pt x="751674" y="0"/>
                </a:moveTo>
                <a:lnTo>
                  <a:pt x="0" y="0"/>
                </a:lnTo>
                <a:lnTo>
                  <a:pt x="0" y="411314"/>
                </a:lnTo>
                <a:lnTo>
                  <a:pt x="751674" y="411314"/>
                </a:lnTo>
                <a:lnTo>
                  <a:pt x="865974" y="206082"/>
                </a:lnTo>
                <a:lnTo>
                  <a:pt x="751674" y="0"/>
                </a:lnTo>
                <a:close/>
              </a:path>
            </a:pathLst>
          </a:custGeom>
          <a:solidFill>
            <a:srgbClr val="7266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3121825" y="4226648"/>
            <a:ext cx="866140" cy="411480"/>
          </a:xfrm>
          <a:custGeom>
            <a:avLst/>
            <a:gdLst/>
            <a:ahLst/>
            <a:cxnLst/>
            <a:rect l="l" t="t" r="r" b="b"/>
            <a:pathLst>
              <a:path w="866139" h="411479">
                <a:moveTo>
                  <a:pt x="751674" y="0"/>
                </a:moveTo>
                <a:lnTo>
                  <a:pt x="0" y="0"/>
                </a:lnTo>
                <a:lnTo>
                  <a:pt x="0" y="411314"/>
                </a:lnTo>
                <a:lnTo>
                  <a:pt x="751674" y="411314"/>
                </a:lnTo>
                <a:lnTo>
                  <a:pt x="865974" y="206082"/>
                </a:lnTo>
                <a:lnTo>
                  <a:pt x="751674" y="0"/>
                </a:lnTo>
                <a:close/>
              </a:path>
            </a:pathLst>
          </a:custGeom>
          <a:solidFill>
            <a:srgbClr val="7266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3121825" y="5153748"/>
            <a:ext cx="866140" cy="411480"/>
          </a:xfrm>
          <a:custGeom>
            <a:avLst/>
            <a:gdLst/>
            <a:ahLst/>
            <a:cxnLst/>
            <a:rect l="l" t="t" r="r" b="b"/>
            <a:pathLst>
              <a:path w="866139" h="411479">
                <a:moveTo>
                  <a:pt x="751674" y="0"/>
                </a:moveTo>
                <a:lnTo>
                  <a:pt x="0" y="0"/>
                </a:lnTo>
                <a:lnTo>
                  <a:pt x="0" y="411314"/>
                </a:lnTo>
                <a:lnTo>
                  <a:pt x="751674" y="411314"/>
                </a:lnTo>
                <a:lnTo>
                  <a:pt x="865974" y="206082"/>
                </a:lnTo>
                <a:lnTo>
                  <a:pt x="751674" y="0"/>
                </a:lnTo>
                <a:close/>
              </a:path>
            </a:pathLst>
          </a:custGeom>
          <a:solidFill>
            <a:srgbClr val="7266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4789843" y="6430441"/>
            <a:ext cx="2770505" cy="254000"/>
          </a:xfrm>
          <a:custGeom>
            <a:avLst/>
            <a:gdLst/>
            <a:ahLst/>
            <a:cxnLst/>
            <a:rect l="l" t="t" r="r" b="b"/>
            <a:pathLst>
              <a:path w="2770504" h="254000">
                <a:moveTo>
                  <a:pt x="0" y="254012"/>
                </a:moveTo>
                <a:lnTo>
                  <a:pt x="2770225" y="254012"/>
                </a:lnTo>
                <a:lnTo>
                  <a:pt x="2770225" y="0"/>
                </a:lnTo>
                <a:lnTo>
                  <a:pt x="0" y="0"/>
                </a:lnTo>
                <a:lnTo>
                  <a:pt x="0" y="254012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4789843" y="7827454"/>
            <a:ext cx="2770505" cy="254000"/>
          </a:xfrm>
          <a:custGeom>
            <a:avLst/>
            <a:gdLst/>
            <a:ahLst/>
            <a:cxnLst/>
            <a:rect l="l" t="t" r="r" b="b"/>
            <a:pathLst>
              <a:path w="2770504" h="254000">
                <a:moveTo>
                  <a:pt x="0" y="254000"/>
                </a:moveTo>
                <a:lnTo>
                  <a:pt x="2770225" y="254000"/>
                </a:lnTo>
                <a:lnTo>
                  <a:pt x="2770225" y="0"/>
                </a:lnTo>
                <a:lnTo>
                  <a:pt x="0" y="0"/>
                </a:lnTo>
                <a:lnTo>
                  <a:pt x="0" y="254000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4789843" y="9249841"/>
            <a:ext cx="2770505" cy="254000"/>
          </a:xfrm>
          <a:custGeom>
            <a:avLst/>
            <a:gdLst/>
            <a:ahLst/>
            <a:cxnLst/>
            <a:rect l="l" t="t" r="r" b="b"/>
            <a:pathLst>
              <a:path w="2770504" h="254000">
                <a:moveTo>
                  <a:pt x="0" y="254000"/>
                </a:moveTo>
                <a:lnTo>
                  <a:pt x="2770225" y="254000"/>
                </a:lnTo>
                <a:lnTo>
                  <a:pt x="2770225" y="0"/>
                </a:lnTo>
                <a:lnTo>
                  <a:pt x="0" y="0"/>
                </a:lnTo>
                <a:lnTo>
                  <a:pt x="0" y="254000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5907951" y="443750"/>
            <a:ext cx="1467954" cy="148014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0814" y="-27330"/>
            <a:ext cx="4387215" cy="11798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350" b="0" i="0">
                <a:solidFill>
                  <a:srgbClr val="E6E7E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ail@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9865" y="2384107"/>
            <a:ext cx="150622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fr-FR" sz="1400" b="1" spc="-5" dirty="0">
                <a:solidFill>
                  <a:srgbClr val="726658"/>
                </a:solidFill>
                <a:latin typeface="Calibri"/>
                <a:cs typeface="Calibri"/>
              </a:rPr>
              <a:t>Tel </a:t>
            </a:r>
            <a:r>
              <a:rPr sz="1400" b="1" spc="-5" dirty="0">
                <a:solidFill>
                  <a:srgbClr val="726658"/>
                </a:solidFill>
                <a:latin typeface="Calibri"/>
                <a:cs typeface="Calibri"/>
              </a:rPr>
              <a:t>:</a:t>
            </a:r>
            <a:r>
              <a:rPr sz="1400" b="1" spc="-95" dirty="0">
                <a:solidFill>
                  <a:srgbClr val="726658"/>
                </a:solidFill>
                <a:latin typeface="Calibri"/>
                <a:cs typeface="Calibri"/>
              </a:rPr>
              <a:t> </a:t>
            </a:r>
            <a:r>
              <a:rPr lang="fr-FR" sz="1400" b="1" dirty="0">
                <a:solidFill>
                  <a:srgbClr val="726658"/>
                </a:solidFill>
                <a:latin typeface="Calibri"/>
                <a:cs typeface="Calibri"/>
              </a:rPr>
              <a:t>01 02 03 04 05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82248" y="2384107"/>
            <a:ext cx="1722120" cy="2349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726658"/>
                </a:solidFill>
                <a:latin typeface="Calibri"/>
                <a:cs typeface="Calibri"/>
              </a:rPr>
              <a:t>Email :</a:t>
            </a:r>
            <a:r>
              <a:rPr sz="1400" b="1" spc="-75" dirty="0">
                <a:solidFill>
                  <a:srgbClr val="726658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726658"/>
                </a:solidFill>
                <a:latin typeface="Calibri"/>
                <a:cs typeface="Calibri"/>
                <a:hlinkClick r:id="rId2"/>
              </a:rPr>
              <a:t>mail@mail.com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15574" y="2384106"/>
            <a:ext cx="324478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fr-FR" sz="1400" b="1" spc="-5">
                <a:solidFill>
                  <a:srgbClr val="726658"/>
                </a:solidFill>
                <a:latin typeface="Calibri"/>
                <a:cs typeface="Calibri"/>
              </a:rPr>
              <a:t>Adresse : 12 rue de la Réussite 75012 Paris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2591" y="5336839"/>
            <a:ext cx="1610044" cy="653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18100"/>
              </a:lnSpc>
            </a:pPr>
            <a:r>
              <a:rPr lang="fr-FR" sz="1200" spc="-5" dirty="0">
                <a:solidFill>
                  <a:srgbClr val="726658"/>
                </a:solidFill>
                <a:latin typeface="Calibri"/>
                <a:cs typeface="Calibri"/>
              </a:rPr>
              <a:t>Anglais</a:t>
            </a:r>
          </a:p>
          <a:p>
            <a:pPr marL="12700" marR="5080" algn="just">
              <a:lnSpc>
                <a:spcPct val="118100"/>
              </a:lnSpc>
            </a:pPr>
            <a:r>
              <a:rPr lang="fr-FR" sz="1200" spc="-5" dirty="0">
                <a:solidFill>
                  <a:srgbClr val="726658"/>
                </a:solidFill>
                <a:latin typeface="Calibri"/>
                <a:cs typeface="Calibri"/>
              </a:rPr>
              <a:t>Allemand</a:t>
            </a:r>
          </a:p>
          <a:p>
            <a:pPr marL="12700" marR="5080" algn="just">
              <a:lnSpc>
                <a:spcPct val="118100"/>
              </a:lnSpc>
            </a:pPr>
            <a:r>
              <a:rPr lang="fr-FR" sz="1200" spc="-5" dirty="0">
                <a:solidFill>
                  <a:srgbClr val="726658"/>
                </a:solidFill>
                <a:latin typeface="Calibri"/>
                <a:cs typeface="Calibri"/>
              </a:rPr>
              <a:t>Italien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54050" y="2729395"/>
            <a:ext cx="1676400" cy="261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fr-FR" sz="1700" b="1" spc="130" dirty="0">
                <a:solidFill>
                  <a:srgbClr val="9B8579"/>
                </a:solidFill>
                <a:latin typeface="Calibri"/>
                <a:cs typeface="Calibri"/>
              </a:rPr>
              <a:t>COMPETENCES</a:t>
            </a:r>
            <a:endParaRPr sz="17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2591" y="3278809"/>
            <a:ext cx="1511935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fr-FR" sz="1600" b="1" spc="-10" dirty="0">
                <a:solidFill>
                  <a:srgbClr val="F1F2F2"/>
                </a:solidFill>
                <a:latin typeface="Calibri"/>
                <a:cs typeface="Calibri"/>
              </a:rPr>
              <a:t>Informatique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2591" y="3677343"/>
            <a:ext cx="2271079" cy="10894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8100"/>
              </a:lnSpc>
            </a:pPr>
            <a:r>
              <a:rPr sz="1200" spc="-5" dirty="0">
                <a:solidFill>
                  <a:srgbClr val="726658"/>
                </a:solidFill>
                <a:latin typeface="Calibri"/>
                <a:cs typeface="Calibri"/>
              </a:rPr>
              <a:t>Windows </a:t>
            </a:r>
            <a:r>
              <a:rPr sz="1200" dirty="0">
                <a:solidFill>
                  <a:srgbClr val="726658"/>
                </a:solidFill>
                <a:latin typeface="Calibri"/>
                <a:cs typeface="Calibri"/>
              </a:rPr>
              <a:t>10  </a:t>
            </a:r>
            <a:endParaRPr lang="fr-FR" sz="1200" dirty="0">
              <a:solidFill>
                <a:srgbClr val="726658"/>
              </a:solidFill>
              <a:latin typeface="Calibri"/>
              <a:cs typeface="Calibri"/>
            </a:endParaRPr>
          </a:p>
          <a:p>
            <a:pPr marL="12700" marR="5080">
              <a:lnSpc>
                <a:spcPct val="118100"/>
              </a:lnSpc>
            </a:pPr>
            <a:r>
              <a:rPr sz="1200" spc="-10" dirty="0">
                <a:solidFill>
                  <a:srgbClr val="726658"/>
                </a:solidFill>
                <a:latin typeface="Calibri"/>
                <a:cs typeface="Calibri"/>
              </a:rPr>
              <a:t>Programme</a:t>
            </a:r>
            <a:r>
              <a:rPr lang="fr-FR" sz="1200" spc="-10" dirty="0">
                <a:solidFill>
                  <a:srgbClr val="726658"/>
                </a:solidFill>
                <a:latin typeface="Calibri"/>
                <a:cs typeface="Calibri"/>
              </a:rPr>
              <a:t>u</a:t>
            </a:r>
            <a:r>
              <a:rPr sz="1200" spc="-10" dirty="0">
                <a:solidFill>
                  <a:srgbClr val="726658"/>
                </a:solidFill>
                <a:latin typeface="Calibri"/>
                <a:cs typeface="Calibri"/>
              </a:rPr>
              <a:t>r</a:t>
            </a:r>
            <a:r>
              <a:rPr sz="1200" spc="-50" dirty="0">
                <a:solidFill>
                  <a:srgbClr val="7266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726658"/>
                </a:solidFill>
                <a:latin typeface="Calibri"/>
                <a:cs typeface="Calibri"/>
              </a:rPr>
              <a:t>web  </a:t>
            </a:r>
            <a:endParaRPr lang="fr-FR" sz="1200" spc="-5" dirty="0">
              <a:solidFill>
                <a:srgbClr val="726658"/>
              </a:solidFill>
              <a:latin typeface="Calibri"/>
              <a:cs typeface="Calibri"/>
            </a:endParaRPr>
          </a:p>
          <a:p>
            <a:pPr marL="12700" marR="5080">
              <a:lnSpc>
                <a:spcPct val="118100"/>
              </a:lnSpc>
            </a:pPr>
            <a:r>
              <a:rPr sz="1200" spc="-5" dirty="0">
                <a:solidFill>
                  <a:srgbClr val="726658"/>
                </a:solidFill>
                <a:latin typeface="Calibri"/>
                <a:cs typeface="Calibri"/>
              </a:rPr>
              <a:t>Graphic design  </a:t>
            </a:r>
            <a:endParaRPr lang="fr-FR" sz="1200" spc="-5" dirty="0">
              <a:solidFill>
                <a:srgbClr val="726658"/>
              </a:solidFill>
              <a:latin typeface="Calibri"/>
              <a:cs typeface="Calibri"/>
            </a:endParaRPr>
          </a:p>
          <a:p>
            <a:pPr marL="12700" marR="5080">
              <a:lnSpc>
                <a:spcPct val="118100"/>
              </a:lnSpc>
            </a:pPr>
            <a:r>
              <a:rPr lang="fr-FR" sz="1200" spc="-10" dirty="0">
                <a:solidFill>
                  <a:srgbClr val="726658"/>
                </a:solidFill>
                <a:latin typeface="Calibri"/>
                <a:cs typeface="Calibri"/>
              </a:rPr>
              <a:t>SEO / SEA / </a:t>
            </a:r>
            <a:r>
              <a:rPr lang="fr-FR" sz="1200" spc="-10" dirty="0" err="1">
                <a:solidFill>
                  <a:srgbClr val="726658"/>
                </a:solidFill>
                <a:latin typeface="Calibri"/>
                <a:cs typeface="Calibri"/>
              </a:rPr>
              <a:t>ADwords</a:t>
            </a:r>
            <a:endParaRPr lang="fr-FR" sz="1200" spc="-5" dirty="0">
              <a:solidFill>
                <a:srgbClr val="726658"/>
              </a:solidFill>
              <a:latin typeface="Calibri"/>
              <a:cs typeface="Calibri"/>
            </a:endParaRPr>
          </a:p>
          <a:p>
            <a:pPr marL="12700" marR="5080">
              <a:lnSpc>
                <a:spcPct val="118100"/>
              </a:lnSpc>
            </a:pPr>
            <a:r>
              <a:rPr lang="fr-FR" sz="1200" spc="-10" dirty="0">
                <a:solidFill>
                  <a:srgbClr val="726658"/>
                </a:solidFill>
                <a:latin typeface="Calibri"/>
                <a:cs typeface="Calibri"/>
              </a:rPr>
              <a:t>Google </a:t>
            </a:r>
            <a:r>
              <a:rPr lang="fr-FR" sz="1200" spc="-10" dirty="0" err="1">
                <a:solidFill>
                  <a:srgbClr val="726658"/>
                </a:solidFill>
                <a:latin typeface="Calibri"/>
                <a:cs typeface="Calibri"/>
              </a:rPr>
              <a:t>analytics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2591" y="4930648"/>
            <a:ext cx="90424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dirty="0">
                <a:solidFill>
                  <a:srgbClr val="F1F2F2"/>
                </a:solidFill>
                <a:latin typeface="Calibri"/>
                <a:cs typeface="Calibri"/>
              </a:rPr>
              <a:t>Langu</a:t>
            </a:r>
            <a:r>
              <a:rPr sz="1600" b="1" spc="-5" dirty="0">
                <a:solidFill>
                  <a:srgbClr val="F1F2F2"/>
                </a:solidFill>
                <a:latin typeface="Calibri"/>
                <a:cs typeface="Calibri"/>
              </a:rPr>
              <a:t>es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2591" y="6611716"/>
            <a:ext cx="1610044" cy="639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8100"/>
              </a:lnSpc>
            </a:pPr>
            <a:r>
              <a:rPr lang="fr-FR" sz="1200" spc="-10" dirty="0">
                <a:solidFill>
                  <a:srgbClr val="726658"/>
                </a:solidFill>
                <a:latin typeface="Calibri"/>
                <a:cs typeface="Calibri"/>
              </a:rPr>
              <a:t>Créatif</a:t>
            </a:r>
          </a:p>
          <a:p>
            <a:pPr marL="12700" marR="5080">
              <a:lnSpc>
                <a:spcPct val="118100"/>
              </a:lnSpc>
            </a:pPr>
            <a:r>
              <a:rPr lang="fr-FR" sz="1200" spc="-10" dirty="0">
                <a:solidFill>
                  <a:srgbClr val="726658"/>
                </a:solidFill>
                <a:latin typeface="Calibri"/>
                <a:cs typeface="Calibri"/>
              </a:rPr>
              <a:t>Innovant</a:t>
            </a:r>
          </a:p>
          <a:p>
            <a:pPr marL="12700" marR="5080">
              <a:lnSpc>
                <a:spcPct val="118100"/>
              </a:lnSpc>
            </a:pPr>
            <a:r>
              <a:rPr lang="fr-FR" sz="1200" spc="-30" dirty="0">
                <a:solidFill>
                  <a:srgbClr val="726658"/>
                </a:solidFill>
                <a:latin typeface="Calibri"/>
                <a:cs typeface="Calibri"/>
              </a:rPr>
              <a:t>Team Leader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2591" y="6234950"/>
            <a:ext cx="120777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fr-FR" sz="1600" b="1" spc="-10" dirty="0">
                <a:solidFill>
                  <a:srgbClr val="F1F2F2"/>
                </a:solidFill>
                <a:latin typeface="Calibri"/>
                <a:cs typeface="Calibri"/>
              </a:rPr>
              <a:t>Personnalité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360814" y="-27330"/>
            <a:ext cx="5474836" cy="11310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fr-FR" spc="275" dirty="0"/>
              <a:t>Alain  </a:t>
            </a:r>
            <a:r>
              <a:rPr b="1" spc="365" dirty="0">
                <a:solidFill>
                  <a:srgbClr val="9B8579"/>
                </a:solidFill>
                <a:latin typeface="Calibri"/>
                <a:cs typeface="Calibri"/>
              </a:rPr>
              <a:t>DO</a:t>
            </a:r>
            <a:r>
              <a:rPr lang="fr-FR" b="1" spc="365" dirty="0">
                <a:solidFill>
                  <a:srgbClr val="9B8579"/>
                </a:solidFill>
                <a:latin typeface="Calibri"/>
                <a:cs typeface="Calibri"/>
              </a:rPr>
              <a:t>FEZ</a:t>
            </a:r>
            <a:endParaRPr b="1" spc="365" dirty="0">
              <a:solidFill>
                <a:srgbClr val="9B8579"/>
              </a:solidFill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68498" y="1070623"/>
            <a:ext cx="2722245" cy="923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defTabSz="685800">
              <a:defRPr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Décrivez en quelques lignes vos compétences clés pour le poste et vos objectifs de carrière. Vous pouvez les mettre en forme à l’aide de puces ou les laisser sous forme de texte plein. 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1882635" y="993317"/>
            <a:ext cx="661035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dirty="0">
                <a:solidFill>
                  <a:srgbClr val="726658"/>
                </a:solidFill>
                <a:latin typeface="Calibri"/>
                <a:cs typeface="Calibri"/>
              </a:rPr>
              <a:t>P</a:t>
            </a:r>
            <a:r>
              <a:rPr sz="1900" spc="-35" dirty="0">
                <a:solidFill>
                  <a:srgbClr val="726658"/>
                </a:solidFill>
                <a:latin typeface="Calibri"/>
                <a:cs typeface="Calibri"/>
              </a:rPr>
              <a:t>r</a:t>
            </a:r>
            <a:r>
              <a:rPr sz="1900" spc="-5" dirty="0">
                <a:solidFill>
                  <a:srgbClr val="726658"/>
                </a:solidFill>
                <a:latin typeface="Calibri"/>
                <a:cs typeface="Calibri"/>
              </a:rPr>
              <a:t>oﬁl</a:t>
            </a:r>
            <a:endParaRPr sz="1900" dirty="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904369" y="5911786"/>
            <a:ext cx="3531482" cy="261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fr-FR" sz="1700" b="1" spc="114">
                <a:solidFill>
                  <a:srgbClr val="E6E7E8"/>
                </a:solidFill>
                <a:latin typeface="Calibri"/>
                <a:cs typeface="Calibri"/>
              </a:rPr>
              <a:t>EXPERIENCES PROFESSIONNELLES</a:t>
            </a:r>
            <a:endParaRPr sz="1700" dirty="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109125" y="6701104"/>
            <a:ext cx="4060825" cy="8771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7620" algn="r">
              <a:lnSpc>
                <a:spcPct val="100000"/>
              </a:lnSpc>
            </a:pPr>
            <a:r>
              <a:rPr lang="fr-FR" sz="1600" b="1" dirty="0">
                <a:solidFill>
                  <a:srgbClr val="726658"/>
                </a:solidFill>
                <a:latin typeface="Calibri"/>
                <a:cs typeface="Calibri"/>
              </a:rPr>
              <a:t>Titre du poste</a:t>
            </a:r>
            <a:endParaRPr sz="1600" dirty="0">
              <a:latin typeface="Calibri"/>
              <a:cs typeface="Calibri"/>
            </a:endParaRPr>
          </a:p>
          <a:p>
            <a:pPr marL="118110" marR="142240" algn="r">
              <a:lnSpc>
                <a:spcPct val="100000"/>
              </a:lnSpc>
              <a:spcBef>
                <a:spcPts val="600"/>
              </a:spcBef>
            </a:pPr>
            <a:r>
              <a:rPr lang="fr-FR" sz="1200" dirty="0">
                <a:solidFill>
                  <a:srgbClr val="726658"/>
                </a:solidFill>
                <a:latin typeface="Calibri"/>
                <a:cs typeface="Calibri"/>
              </a:rPr>
              <a:t>Décrivez ici les fonctions que vous avez occupé. Décrivez également vos missions, le nombre de personne que vous avez encadrez</a:t>
            </a:r>
            <a:r>
              <a:rPr sz="1200" dirty="0">
                <a:solidFill>
                  <a:srgbClr val="726658"/>
                </a:solidFill>
                <a:latin typeface="Calibri"/>
                <a:cs typeface="Calibri"/>
              </a:rPr>
              <a:t>.</a:t>
            </a:r>
          </a:p>
        </p:txBody>
      </p:sp>
      <p:sp>
        <p:nvSpPr>
          <p:cNvPr id="17" name="object 17"/>
          <p:cNvSpPr/>
          <p:nvPr/>
        </p:nvSpPr>
        <p:spPr>
          <a:xfrm>
            <a:off x="2764840" y="7700403"/>
            <a:ext cx="4795520" cy="0"/>
          </a:xfrm>
          <a:custGeom>
            <a:avLst/>
            <a:gdLst/>
            <a:ahLst/>
            <a:cxnLst/>
            <a:rect l="l" t="t" r="r" b="b"/>
            <a:pathLst>
              <a:path w="4795520">
                <a:moveTo>
                  <a:pt x="0" y="0"/>
                </a:moveTo>
                <a:lnTo>
                  <a:pt x="4795227" y="0"/>
                </a:lnTo>
              </a:path>
            </a:pathLst>
          </a:custGeom>
          <a:ln w="6350">
            <a:solidFill>
              <a:srgbClr val="7266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3109125" y="8110804"/>
            <a:ext cx="4060825" cy="8771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7620" algn="r">
              <a:lnSpc>
                <a:spcPct val="100000"/>
              </a:lnSpc>
            </a:pPr>
            <a:r>
              <a:rPr lang="fr-FR" sz="1600" b="1" dirty="0">
                <a:solidFill>
                  <a:srgbClr val="726658"/>
                </a:solidFill>
                <a:cs typeface="Calibri"/>
              </a:rPr>
              <a:t>Titre du poste</a:t>
            </a:r>
            <a:endParaRPr lang="fr-FR" sz="1600" dirty="0">
              <a:cs typeface="Calibri"/>
            </a:endParaRPr>
          </a:p>
          <a:p>
            <a:pPr marL="118110" marR="142240" algn="r">
              <a:lnSpc>
                <a:spcPct val="100000"/>
              </a:lnSpc>
              <a:spcBef>
                <a:spcPts val="600"/>
              </a:spcBef>
            </a:pPr>
            <a:r>
              <a:rPr lang="fr-FR" sz="1200" dirty="0">
                <a:solidFill>
                  <a:srgbClr val="726658"/>
                </a:solidFill>
                <a:cs typeface="Calibri"/>
              </a:rPr>
              <a:t>Décrivez ici les fonctions que vous avez occupé. Décrivez également vos missions, le nombre de personne que vous avez encadrez.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3109125" y="9520503"/>
            <a:ext cx="4060825" cy="8771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7620" algn="r">
              <a:lnSpc>
                <a:spcPct val="100000"/>
              </a:lnSpc>
            </a:pPr>
            <a:r>
              <a:rPr lang="fr-FR" sz="1600" b="1" dirty="0">
                <a:solidFill>
                  <a:srgbClr val="726658"/>
                </a:solidFill>
                <a:cs typeface="Calibri"/>
              </a:rPr>
              <a:t>Titre du poste</a:t>
            </a:r>
            <a:endParaRPr lang="fr-FR" sz="1600" dirty="0">
              <a:cs typeface="Calibri"/>
            </a:endParaRPr>
          </a:p>
          <a:p>
            <a:pPr marL="118110" marR="142240" algn="r">
              <a:lnSpc>
                <a:spcPct val="100000"/>
              </a:lnSpc>
              <a:spcBef>
                <a:spcPts val="600"/>
              </a:spcBef>
            </a:pPr>
            <a:r>
              <a:rPr lang="fr-FR" sz="1200" dirty="0">
                <a:solidFill>
                  <a:srgbClr val="726658"/>
                </a:solidFill>
                <a:cs typeface="Calibri"/>
              </a:rPr>
              <a:t>Décrivez ici les fonctions que vous avez occupé. Décrivez également vos missions, le nombre de personne que vous avez encadrez.</a:t>
            </a:r>
          </a:p>
        </p:txBody>
      </p:sp>
      <p:sp>
        <p:nvSpPr>
          <p:cNvPr id="20" name="object 20"/>
          <p:cNvSpPr/>
          <p:nvPr/>
        </p:nvSpPr>
        <p:spPr>
          <a:xfrm>
            <a:off x="2764840" y="9135503"/>
            <a:ext cx="4795520" cy="0"/>
          </a:xfrm>
          <a:custGeom>
            <a:avLst/>
            <a:gdLst/>
            <a:ahLst/>
            <a:cxnLst/>
            <a:rect l="l" t="t" r="r" b="b"/>
            <a:pathLst>
              <a:path w="4795520">
                <a:moveTo>
                  <a:pt x="0" y="0"/>
                </a:moveTo>
                <a:lnTo>
                  <a:pt x="4795215" y="0"/>
                </a:lnTo>
              </a:path>
            </a:pathLst>
          </a:custGeom>
          <a:ln w="6350">
            <a:solidFill>
              <a:srgbClr val="7266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930038" y="7694624"/>
            <a:ext cx="871219" cy="282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00" b="1" dirty="0">
                <a:solidFill>
                  <a:srgbClr val="9B8579"/>
                </a:solidFill>
                <a:latin typeface="Calibri"/>
                <a:cs typeface="Calibri"/>
              </a:rPr>
              <a:t>+</a:t>
            </a:r>
            <a:r>
              <a:rPr sz="1700" b="1" spc="215" dirty="0">
                <a:solidFill>
                  <a:srgbClr val="9B8579"/>
                </a:solidFill>
                <a:latin typeface="Calibri"/>
                <a:cs typeface="Calibri"/>
              </a:rPr>
              <a:t> </a:t>
            </a:r>
            <a:r>
              <a:rPr sz="1700" b="1" spc="125" dirty="0">
                <a:solidFill>
                  <a:srgbClr val="9B8579"/>
                </a:solidFill>
                <a:latin typeface="Calibri"/>
                <a:cs typeface="Calibri"/>
              </a:rPr>
              <a:t>INFOS</a:t>
            </a:r>
            <a:r>
              <a:rPr sz="1700" b="1" spc="-225" dirty="0">
                <a:solidFill>
                  <a:srgbClr val="9B8579"/>
                </a:solidFill>
                <a:latin typeface="Calibri"/>
                <a:cs typeface="Calibri"/>
              </a:rPr>
              <a:t> 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72591" y="8128820"/>
            <a:ext cx="2248535" cy="12926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fr-FR" sz="1200" dirty="0">
                <a:solidFill>
                  <a:srgbClr val="726658"/>
                </a:solidFill>
                <a:latin typeface="Calibri"/>
                <a:cs typeface="Calibri"/>
              </a:rPr>
              <a:t>Présentez ici vos hobbies ou informations complémentaires qui peuvent enrichir votre candidature. Dans la mesure du possible essayez d’inscrire des éléments qui apportent un complément à votre profil professionnel.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4006851" y="2729522"/>
            <a:ext cx="2127694" cy="261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fr-FR" sz="1700" b="1" spc="125">
                <a:solidFill>
                  <a:srgbClr val="E6E7E8"/>
                </a:solidFill>
                <a:latin typeface="Calibri"/>
                <a:cs typeface="Calibri"/>
              </a:rPr>
              <a:t>FORMATION</a:t>
            </a:r>
            <a:endParaRPr sz="1700" dirty="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764840" y="4010685"/>
            <a:ext cx="4795520" cy="0"/>
          </a:xfrm>
          <a:custGeom>
            <a:avLst/>
            <a:gdLst/>
            <a:ahLst/>
            <a:cxnLst/>
            <a:rect l="l" t="t" r="r" b="b"/>
            <a:pathLst>
              <a:path w="4795520">
                <a:moveTo>
                  <a:pt x="0" y="0"/>
                </a:moveTo>
                <a:lnTo>
                  <a:pt x="4795215" y="0"/>
                </a:lnTo>
              </a:path>
            </a:pathLst>
          </a:custGeom>
          <a:ln w="6350">
            <a:solidFill>
              <a:srgbClr val="7266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764840" y="4912385"/>
            <a:ext cx="4795520" cy="0"/>
          </a:xfrm>
          <a:custGeom>
            <a:avLst/>
            <a:gdLst/>
            <a:ahLst/>
            <a:cxnLst/>
            <a:rect l="l" t="t" r="r" b="b"/>
            <a:pathLst>
              <a:path w="4795520">
                <a:moveTo>
                  <a:pt x="0" y="0"/>
                </a:moveTo>
                <a:lnTo>
                  <a:pt x="4795215" y="0"/>
                </a:lnTo>
              </a:path>
            </a:pathLst>
          </a:custGeom>
          <a:ln w="6350">
            <a:solidFill>
              <a:srgbClr val="7266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4315574" y="3159429"/>
            <a:ext cx="2854376" cy="6591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fr-FR" sz="1800" b="1" spc="25" dirty="0">
                <a:solidFill>
                  <a:srgbClr val="C2B59B"/>
                </a:solidFill>
                <a:latin typeface="Calibri"/>
                <a:cs typeface="Calibri"/>
              </a:rPr>
              <a:t>Université – Diplôme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lang="fr-FR" sz="1200" i="1" spc="15" dirty="0">
                <a:solidFill>
                  <a:srgbClr val="726658"/>
                </a:solidFill>
                <a:latin typeface="Calibri"/>
                <a:cs typeface="Calibri"/>
              </a:rPr>
              <a:t>Présentez brièvement votre formation, ses options et son objectif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315574" y="4086530"/>
            <a:ext cx="2854376" cy="6591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fr-FR" b="1" spc="25" dirty="0">
                <a:solidFill>
                  <a:srgbClr val="C2B59B"/>
                </a:solidFill>
                <a:cs typeface="Calibri"/>
              </a:rPr>
              <a:t>Université – Diplôme</a:t>
            </a:r>
            <a:endParaRPr lang="fr-FR" dirty="0"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lang="fr-FR" sz="1200" i="1" spc="15" dirty="0">
                <a:solidFill>
                  <a:srgbClr val="726658"/>
                </a:solidFill>
                <a:cs typeface="Calibri"/>
              </a:rPr>
              <a:t>Présentez brièvement votre formation, ses options et son objectif</a:t>
            </a:r>
            <a:endParaRPr lang="fr-FR" sz="1200" dirty="0"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315574" y="5000930"/>
            <a:ext cx="2854376" cy="6591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fr-FR" b="1" spc="25" dirty="0">
                <a:solidFill>
                  <a:srgbClr val="C2B59B"/>
                </a:solidFill>
                <a:cs typeface="Calibri"/>
              </a:rPr>
              <a:t>Université – Diplôme</a:t>
            </a:r>
            <a:endParaRPr lang="fr-FR" dirty="0"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lang="fr-FR" sz="1200" i="1" spc="15" dirty="0">
                <a:solidFill>
                  <a:srgbClr val="726658"/>
                </a:solidFill>
                <a:cs typeface="Calibri"/>
              </a:rPr>
              <a:t>Présentez brièvement votre formation, ses options et son objectif</a:t>
            </a:r>
            <a:endParaRPr lang="fr-FR" sz="1200" dirty="0">
              <a:cs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992820" y="2392261"/>
            <a:ext cx="0" cy="195580"/>
          </a:xfrm>
          <a:custGeom>
            <a:avLst/>
            <a:gdLst/>
            <a:ahLst/>
            <a:cxnLst/>
            <a:rect l="l" t="t" r="r" b="b"/>
            <a:pathLst>
              <a:path h="195580">
                <a:moveTo>
                  <a:pt x="0" y="0"/>
                </a:moveTo>
                <a:lnTo>
                  <a:pt x="0" y="195059"/>
                </a:lnTo>
              </a:path>
            </a:pathLst>
          </a:custGeom>
          <a:ln w="12700">
            <a:solidFill>
              <a:srgbClr val="7266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164533" y="2392261"/>
            <a:ext cx="0" cy="195580"/>
          </a:xfrm>
          <a:custGeom>
            <a:avLst/>
            <a:gdLst/>
            <a:ahLst/>
            <a:cxnLst/>
            <a:rect l="l" t="t" r="r" b="b"/>
            <a:pathLst>
              <a:path h="195580">
                <a:moveTo>
                  <a:pt x="0" y="0"/>
                </a:moveTo>
                <a:lnTo>
                  <a:pt x="0" y="195059"/>
                </a:lnTo>
              </a:path>
            </a:pathLst>
          </a:custGeom>
          <a:ln w="12700">
            <a:solidFill>
              <a:srgbClr val="7266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0" y="3268141"/>
            <a:ext cx="2060575" cy="279400"/>
          </a:xfrm>
          <a:custGeom>
            <a:avLst/>
            <a:gdLst/>
            <a:ahLst/>
            <a:cxnLst/>
            <a:rect l="l" t="t" r="r" b="b"/>
            <a:pathLst>
              <a:path w="2060575" h="279400">
                <a:moveTo>
                  <a:pt x="0" y="279400"/>
                </a:moveTo>
                <a:lnTo>
                  <a:pt x="2060028" y="279400"/>
                </a:lnTo>
                <a:lnTo>
                  <a:pt x="2060028" y="0"/>
                </a:lnTo>
                <a:lnTo>
                  <a:pt x="0" y="0"/>
                </a:lnTo>
              </a:path>
            </a:pathLst>
          </a:custGeom>
          <a:ln w="9525">
            <a:solidFill>
              <a:srgbClr val="F1F2F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0" y="4944541"/>
            <a:ext cx="2060575" cy="279400"/>
          </a:xfrm>
          <a:custGeom>
            <a:avLst/>
            <a:gdLst/>
            <a:ahLst/>
            <a:cxnLst/>
            <a:rect l="l" t="t" r="r" b="b"/>
            <a:pathLst>
              <a:path w="2060575" h="279400">
                <a:moveTo>
                  <a:pt x="0" y="279400"/>
                </a:moveTo>
                <a:lnTo>
                  <a:pt x="2060028" y="279400"/>
                </a:lnTo>
                <a:lnTo>
                  <a:pt x="2060028" y="0"/>
                </a:lnTo>
                <a:lnTo>
                  <a:pt x="0" y="0"/>
                </a:lnTo>
              </a:path>
            </a:pathLst>
          </a:custGeom>
          <a:ln w="9525">
            <a:solidFill>
              <a:srgbClr val="F1F2F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0" y="6227241"/>
            <a:ext cx="2060575" cy="279400"/>
          </a:xfrm>
          <a:custGeom>
            <a:avLst/>
            <a:gdLst/>
            <a:ahLst/>
            <a:cxnLst/>
            <a:rect l="l" t="t" r="r" b="b"/>
            <a:pathLst>
              <a:path w="2060575" h="279400">
                <a:moveTo>
                  <a:pt x="0" y="279400"/>
                </a:moveTo>
                <a:lnTo>
                  <a:pt x="2060028" y="279400"/>
                </a:lnTo>
                <a:lnTo>
                  <a:pt x="2060028" y="0"/>
                </a:lnTo>
                <a:lnTo>
                  <a:pt x="0" y="0"/>
                </a:lnTo>
              </a:path>
            </a:pathLst>
          </a:custGeom>
          <a:ln w="9525">
            <a:solidFill>
              <a:srgbClr val="F1F2F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3238500" y="3378644"/>
            <a:ext cx="507365" cy="298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35" dirty="0">
                <a:solidFill>
                  <a:srgbClr val="FFFFFF"/>
                </a:solidFill>
                <a:latin typeface="Calibri"/>
                <a:cs typeface="Calibri"/>
              </a:rPr>
              <a:t>2016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238500" y="4280243"/>
            <a:ext cx="507365" cy="298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35" dirty="0">
                <a:solidFill>
                  <a:srgbClr val="FFFFFF"/>
                </a:solidFill>
                <a:latin typeface="Calibri"/>
                <a:cs typeface="Calibri"/>
              </a:rPr>
              <a:t>2016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238500" y="5207444"/>
            <a:ext cx="507365" cy="298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35" dirty="0">
                <a:solidFill>
                  <a:srgbClr val="FFFFFF"/>
                </a:solidFill>
                <a:latin typeface="Calibri"/>
                <a:cs typeface="Calibri"/>
              </a:rPr>
              <a:t>2016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3121825" y="8081441"/>
            <a:ext cx="4438650" cy="0"/>
          </a:xfrm>
          <a:custGeom>
            <a:avLst/>
            <a:gdLst/>
            <a:ahLst/>
            <a:cxnLst/>
            <a:rect l="l" t="t" r="r" b="b"/>
            <a:pathLst>
              <a:path w="4438650">
                <a:moveTo>
                  <a:pt x="443823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6E7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121825" y="6684441"/>
            <a:ext cx="4438650" cy="0"/>
          </a:xfrm>
          <a:custGeom>
            <a:avLst/>
            <a:gdLst/>
            <a:ahLst/>
            <a:cxnLst/>
            <a:rect l="l" t="t" r="r" b="b"/>
            <a:pathLst>
              <a:path w="4438650">
                <a:moveTo>
                  <a:pt x="443823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6E7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121825" y="9503845"/>
            <a:ext cx="4438650" cy="0"/>
          </a:xfrm>
          <a:custGeom>
            <a:avLst/>
            <a:gdLst/>
            <a:ahLst/>
            <a:cxnLst/>
            <a:rect l="l" t="t" r="r" b="b"/>
            <a:pathLst>
              <a:path w="4438650">
                <a:moveTo>
                  <a:pt x="443823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6E7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BF8F2FD-4814-1DD3-94DA-AC22A9CC575E}"/>
              </a:ext>
            </a:extLst>
          </p:cNvPr>
          <p:cNvSpPr/>
          <p:nvPr/>
        </p:nvSpPr>
        <p:spPr>
          <a:xfrm>
            <a:off x="0" y="0"/>
            <a:ext cx="7556500" cy="1069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4F2BE25E-1FE1-25B4-8998-310AA5D17227}"/>
              </a:ext>
            </a:extLst>
          </p:cNvPr>
          <p:cNvSpPr txBox="1">
            <a:spLocks/>
          </p:cNvSpPr>
          <p:nvPr/>
        </p:nvSpPr>
        <p:spPr>
          <a:xfrm>
            <a:off x="448927" y="645966"/>
            <a:ext cx="6661822" cy="9360267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fr-FR" sz="1200" b="1" kern="0">
                <a:solidFill>
                  <a:sysClr val="windowText" lastClr="000000"/>
                </a:solidFill>
              </a:rPr>
              <a:t>Cher(e) Candidat(e)</a:t>
            </a:r>
          </a:p>
          <a:p>
            <a:endParaRPr lang="fr-FR" sz="1200" b="1" kern="0">
              <a:solidFill>
                <a:sysClr val="windowText" lastClr="000000"/>
              </a:solidFill>
            </a:endParaRPr>
          </a:p>
          <a:p>
            <a:r>
              <a:rPr lang="fr-FR" sz="1200" b="1" kern="0">
                <a:solidFill>
                  <a:sysClr val="windowText" lastClr="000000"/>
                </a:solidFill>
              </a:rPr>
              <a:t>Merci d'avoir téléchargé ce modèle sur notre site. Nous espérons qu'il vous aidera à mettre en valeur votre CV.</a:t>
            </a:r>
          </a:p>
          <a:p>
            <a:endParaRPr lang="fr-FR" sz="1200" b="1" kern="0">
              <a:solidFill>
                <a:sysClr val="windowText" lastClr="000000"/>
              </a:solidFill>
            </a:endParaRPr>
          </a:p>
          <a:p>
            <a:r>
              <a:rPr lang="fr-FR" sz="1200" kern="0">
                <a:solidFill>
                  <a:sysClr val="windowText" lastClr="000000"/>
                </a:solidFill>
              </a:rPr>
              <a:t>---------------------------------------------------------------------------------------</a:t>
            </a:r>
          </a:p>
          <a:p>
            <a:endParaRPr lang="fr-FR" sz="1200" kern="0">
              <a:solidFill>
                <a:sysClr val="windowText" lastClr="000000"/>
              </a:solidFill>
            </a:endParaRPr>
          </a:p>
          <a:p>
            <a:r>
              <a:rPr lang="fr-FR" sz="1200" kern="0">
                <a:solidFill>
                  <a:sysClr val="windowText" lastClr="000000"/>
                </a:solidFill>
              </a:rPr>
              <a:t>Besoin de conseils pour rédiger votre CV ou vous préparer pour l’entretien d’embauche ? Consultez nos articles :</a:t>
            </a:r>
          </a:p>
          <a:p>
            <a:endParaRPr lang="fr-FR" sz="1200" kern="0">
              <a:solidFill>
                <a:sysClr val="windowText" lastClr="000000"/>
              </a:solidFill>
            </a:endParaRPr>
          </a:p>
          <a:p>
            <a:r>
              <a:rPr lang="fr-FR" sz="1200" kern="0">
                <a:solidFill>
                  <a:sysClr val="windowText" lastClr="000000"/>
                </a:solidFill>
              </a:rPr>
              <a:t>- </a:t>
            </a:r>
            <a:r>
              <a:rPr lang="fr-FR" sz="1200" kern="0">
                <a:solidFill>
                  <a:sysClr val="windowText" lastClr="000000"/>
                </a:solidFill>
                <a:hlinkClick r:id="rId2"/>
              </a:rPr>
              <a:t>Le titre du CV : guide pratique + 30 exemples</a:t>
            </a:r>
            <a:endParaRPr lang="fr-FR" sz="1200" kern="0">
              <a:solidFill>
                <a:sysClr val="windowText" lastClr="000000"/>
              </a:solidFill>
            </a:endParaRPr>
          </a:p>
          <a:p>
            <a:r>
              <a:rPr lang="fr-FR" sz="1200" kern="0">
                <a:solidFill>
                  <a:sysClr val="windowText" lastClr="000000"/>
                </a:solidFill>
              </a:rPr>
              <a:t>- </a:t>
            </a:r>
            <a:r>
              <a:rPr lang="fr-FR" sz="1200" kern="0">
                <a:solidFill>
                  <a:sysClr val="windowText" lastClr="000000"/>
                </a:solidFill>
                <a:hlinkClick r:id="rId3"/>
              </a:rPr>
              <a:t>Comment mettre en valeur son expérience professionnelle ?</a:t>
            </a:r>
            <a:endParaRPr lang="fr-FR" sz="1200" kern="0">
              <a:solidFill>
                <a:sysClr val="windowText" lastClr="000000"/>
              </a:solidFill>
            </a:endParaRPr>
          </a:p>
          <a:p>
            <a:r>
              <a:rPr lang="fr-FR" sz="1200" kern="0">
                <a:solidFill>
                  <a:sysClr val="windowText" lastClr="000000"/>
                </a:solidFill>
              </a:rPr>
              <a:t>- </a:t>
            </a:r>
            <a:r>
              <a:rPr lang="fr-FR" sz="1200" kern="0">
                <a:solidFill>
                  <a:sysClr val="windowText" lastClr="000000"/>
                </a:solidFill>
                <a:hlinkClick r:id="rId4"/>
              </a:rPr>
              <a:t>Rédiger une accroche de CV percutante + 9 exemples</a:t>
            </a:r>
            <a:endParaRPr lang="fr-FR" sz="1200" kern="0">
              <a:solidFill>
                <a:sysClr val="windowText" lastClr="000000"/>
              </a:solidFill>
            </a:endParaRPr>
          </a:p>
          <a:p>
            <a:r>
              <a:rPr lang="fr-FR" sz="1200" kern="0">
                <a:solidFill>
                  <a:sysClr val="windowText" lastClr="000000"/>
                </a:solidFill>
              </a:rPr>
              <a:t>- </a:t>
            </a:r>
            <a:r>
              <a:rPr lang="fr-FR" sz="1200" kern="0">
                <a:solidFill>
                  <a:sysClr val="windowText" lastClr="000000"/>
                </a:solidFill>
                <a:hlinkClick r:id="rId5"/>
              </a:rPr>
              <a:t>Les 7 points clés d'un CV réussi</a:t>
            </a:r>
            <a:endParaRPr lang="fr-FR" sz="1200" kern="0">
              <a:solidFill>
                <a:sysClr val="windowText" lastClr="000000"/>
              </a:solidFill>
            </a:endParaRPr>
          </a:p>
          <a:p>
            <a:r>
              <a:rPr lang="fr-FR" sz="1200" kern="0">
                <a:solidFill>
                  <a:sysClr val="windowText" lastClr="000000"/>
                </a:solidFill>
              </a:rPr>
              <a:t>- Personnalisez votre CV avec </a:t>
            </a:r>
            <a:r>
              <a:rPr lang="fr-FR" sz="1200" kern="0">
                <a:solidFill>
                  <a:sysClr val="windowText" lastClr="000000"/>
                </a:solidFill>
                <a:hlinkClick r:id="rId6"/>
              </a:rPr>
              <a:t>des icônes gratuites</a:t>
            </a:r>
            <a:endParaRPr lang="fr-FR" sz="1200" kern="0">
              <a:solidFill>
                <a:sysClr val="windowText" lastClr="000000"/>
              </a:solidFill>
            </a:endParaRPr>
          </a:p>
          <a:p>
            <a:r>
              <a:rPr lang="fr-FR" sz="1200" kern="0">
                <a:solidFill>
                  <a:sysClr val="windowText" lastClr="000000"/>
                </a:solidFill>
              </a:rPr>
              <a:t>- Bien </a:t>
            </a:r>
            <a:r>
              <a:rPr lang="fr-FR" sz="1200" kern="0">
                <a:solidFill>
                  <a:sysClr val="windowText" lastClr="000000"/>
                </a:solidFill>
                <a:hlinkClick r:id="rId7"/>
              </a:rPr>
              <a:t>préparer son entretien </a:t>
            </a:r>
            <a:endParaRPr lang="fr-FR" sz="1200" kern="0">
              <a:solidFill>
                <a:sysClr val="windowText" lastClr="000000"/>
              </a:solidFill>
            </a:endParaRPr>
          </a:p>
          <a:p>
            <a:endParaRPr lang="fr-FR" sz="1200" kern="0">
              <a:solidFill>
                <a:sysClr val="windowText" lastClr="000000"/>
              </a:solidFill>
            </a:endParaRPr>
          </a:p>
          <a:p>
            <a:r>
              <a:rPr lang="fr-FR" sz="1200" kern="0">
                <a:solidFill>
                  <a:sysClr val="windowText" lastClr="000000"/>
                </a:solidFill>
              </a:rPr>
              <a:t>Nous proposons également plusieurs centaines d'exemples de lettres de motivation classées par métier et des modèles pour les mettre en forme.</a:t>
            </a:r>
          </a:p>
          <a:p>
            <a:endParaRPr lang="fr-FR" sz="1200" kern="0">
              <a:solidFill>
                <a:sysClr val="windowText" lastClr="000000"/>
              </a:solidFill>
            </a:endParaRPr>
          </a:p>
          <a:p>
            <a:r>
              <a:rPr lang="fr-FR" sz="1200" kern="0">
                <a:solidFill>
                  <a:sysClr val="windowText" lastClr="000000"/>
                </a:solidFill>
              </a:rPr>
              <a:t>- </a:t>
            </a:r>
            <a:r>
              <a:rPr lang="fr-FR" sz="1200" kern="0">
                <a:solidFill>
                  <a:sysClr val="windowText" lastClr="000000"/>
                </a:solidFill>
                <a:hlinkClick r:id="rId8"/>
              </a:rPr>
              <a:t>1200 exemples de lettres de motivation </a:t>
            </a:r>
            <a:endParaRPr lang="fr-FR" sz="1200" kern="0">
              <a:solidFill>
                <a:sysClr val="windowText" lastClr="000000"/>
              </a:solidFill>
            </a:endParaRPr>
          </a:p>
          <a:p>
            <a:r>
              <a:rPr lang="fr-FR" sz="1200" kern="0">
                <a:solidFill>
                  <a:sysClr val="windowText" lastClr="000000"/>
                </a:solidFill>
              </a:rPr>
              <a:t>- </a:t>
            </a:r>
            <a:r>
              <a:rPr lang="fr-FR" sz="1200" kern="0">
                <a:solidFill>
                  <a:sysClr val="windowText" lastClr="000000"/>
                </a:solidFill>
                <a:hlinkClick r:id="rId9"/>
              </a:rPr>
              <a:t>Les modèles de </a:t>
            </a:r>
            <a:r>
              <a:rPr lang="fr-FR" sz="1200" kern="0">
                <a:solidFill>
                  <a:sysClr val="windowText" lastClr="000000"/>
                </a:solidFill>
                <a:hlinkClick r:id="rId10"/>
              </a:rPr>
              <a:t>courrier</a:t>
            </a:r>
            <a:endParaRPr lang="fr-FR" sz="1200" kern="0">
              <a:solidFill>
                <a:sysClr val="windowText" lastClr="000000"/>
              </a:solidFill>
            </a:endParaRPr>
          </a:p>
          <a:p>
            <a:r>
              <a:rPr lang="fr-FR" sz="1200" kern="0">
                <a:solidFill>
                  <a:sysClr val="windowText" lastClr="000000"/>
                </a:solidFill>
              </a:rPr>
              <a:t>- Tous nos conseils </a:t>
            </a:r>
            <a:r>
              <a:rPr lang="fr-FR" sz="1200" kern="0">
                <a:solidFill>
                  <a:sysClr val="windowText" lastClr="000000"/>
                </a:solidFill>
                <a:hlinkClick r:id="rId11"/>
              </a:rPr>
              <a:t>pour rédiger une lettre efficace </a:t>
            </a:r>
            <a:endParaRPr lang="fr-FR" sz="1200" kern="0">
              <a:solidFill>
                <a:sysClr val="windowText" lastClr="000000"/>
              </a:solidFill>
            </a:endParaRPr>
          </a:p>
          <a:p>
            <a:endParaRPr lang="fr-FR" sz="1200" kern="0">
              <a:solidFill>
                <a:sysClr val="windowText" lastClr="000000"/>
              </a:solidFill>
            </a:endParaRPr>
          </a:p>
          <a:p>
            <a:endParaRPr lang="fr-FR" sz="1200" kern="0">
              <a:solidFill>
                <a:sysClr val="windowText" lastClr="000000"/>
              </a:solidFill>
            </a:endParaRPr>
          </a:p>
          <a:p>
            <a:r>
              <a:rPr lang="fr-FR" sz="1200" kern="0">
                <a:solidFill>
                  <a:sysClr val="windowText" lastClr="000000"/>
                </a:solidFill>
              </a:rPr>
              <a:t>Nous vous souhaitons bonne chance dans vos recherches et vos entretiens </a:t>
            </a:r>
            <a:r>
              <a:rPr lang="fr-FR" sz="1200" kern="0">
                <a:solidFill>
                  <a:sysClr val="windowText" lastClr="000000"/>
                </a:solidFill>
                <a:sym typeface="Wingdings" pitchFamily="2" charset="2"/>
              </a:rPr>
              <a:t> </a:t>
            </a:r>
            <a:endParaRPr lang="fr-FR" sz="1200" kern="0">
              <a:solidFill>
                <a:sysClr val="windowText" lastClr="000000"/>
              </a:solidFill>
            </a:endParaRPr>
          </a:p>
          <a:p>
            <a:endParaRPr lang="fr-FR" sz="1200" kern="0">
              <a:solidFill>
                <a:sysClr val="windowText" lastClr="000000"/>
              </a:solidFill>
            </a:endParaRPr>
          </a:p>
          <a:p>
            <a:endParaRPr lang="fr-FR" sz="1200" kern="0">
              <a:solidFill>
                <a:sysClr val="windowText" lastClr="000000"/>
              </a:solidFill>
            </a:endParaRPr>
          </a:p>
          <a:p>
            <a:r>
              <a:rPr lang="fr-FR" sz="1200" kern="0">
                <a:solidFill>
                  <a:sysClr val="windowText" lastClr="000000"/>
                </a:solidFill>
              </a:rPr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endParaRPr lang="fr-FR" sz="1200" kern="0">
              <a:solidFill>
                <a:sysClr val="windowText" lastClr="000000"/>
              </a:solidFill>
            </a:endParaRPr>
          </a:p>
          <a:p>
            <a:endParaRPr lang="fr-FR" sz="1200" kern="0">
              <a:solidFill>
                <a:sysClr val="windowText" lastClr="000000"/>
              </a:solidFill>
            </a:endParaRPr>
          </a:p>
          <a:p>
            <a:endParaRPr lang="fr-FR" sz="1200" kern="0">
              <a:solidFill>
                <a:sysClr val="windowText" lastClr="000000"/>
              </a:solidFill>
            </a:endParaRPr>
          </a:p>
          <a:p>
            <a:endParaRPr lang="fr-FR" sz="1200" kern="0">
              <a:solidFill>
                <a:sysClr val="windowText" lastClr="000000"/>
              </a:solidFill>
            </a:endParaRPr>
          </a:p>
          <a:p>
            <a:endParaRPr lang="fr-FR" sz="1200" kern="0">
              <a:solidFill>
                <a:sysClr val="windowText" lastClr="000000"/>
              </a:solidFill>
            </a:endParaRPr>
          </a:p>
          <a:p>
            <a:endParaRPr lang="fr-FR" sz="1200" kern="0">
              <a:solidFill>
                <a:sysClr val="windowText" lastClr="000000"/>
              </a:solidFill>
            </a:endParaRPr>
          </a:p>
          <a:p>
            <a:endParaRPr lang="fr-FR" sz="1200" kern="0">
              <a:solidFill>
                <a:sysClr val="windowText" lastClr="000000"/>
              </a:solidFill>
            </a:endParaRPr>
          </a:p>
          <a:p>
            <a:endParaRPr lang="fr-FR" sz="1200" kern="0">
              <a:solidFill>
                <a:sysClr val="windowText" lastClr="000000"/>
              </a:solidFill>
            </a:endParaRPr>
          </a:p>
          <a:p>
            <a:pPr algn="ctr"/>
            <a:r>
              <a:rPr lang="fr-FR" sz="1200" kern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r>
              <a:rPr lang="fr-FR" sz="1200" kern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1200" ker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1200" kern="0">
                <a:solidFill>
                  <a:schemeClr val="tx1">
                    <a:lumMod val="50000"/>
                    <a:lumOff val="50000"/>
                  </a:schemeClr>
                </a:solidFill>
              </a:rPr>
              <a:t>Disclaimer : Les modèles disponibles sur notre site fournis "en l'état" et sans garantie.</a:t>
            </a:r>
          </a:p>
          <a:p>
            <a:endParaRPr lang="fr-FR" sz="1200" ker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fr-FR" sz="1200" kern="0">
                <a:solidFill>
                  <a:sysClr val="windowText" lastClr="000000"/>
                </a:solidFill>
              </a:rPr>
              <a:t>Créeruncv.com est un site gratuit. </a:t>
            </a:r>
            <a:endParaRPr lang="fr-FR" sz="120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972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26658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526</Words>
  <Application>Microsoft Macintosh PowerPoint</Application>
  <PresentationFormat>Personnalisé</PresentationFormat>
  <Paragraphs>78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Avenir Book</vt:lpstr>
      <vt:lpstr>Calibri</vt:lpstr>
      <vt:lpstr>Office Theme</vt:lpstr>
      <vt:lpstr>Alain  DOFEZ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Print</dc:title>
  <cp:lastModifiedBy>Axel Maille</cp:lastModifiedBy>
  <cp:revision>7</cp:revision>
  <dcterms:created xsi:type="dcterms:W3CDTF">2016-05-25T21:06:00Z</dcterms:created>
  <dcterms:modified xsi:type="dcterms:W3CDTF">2022-07-28T15:33:41Z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2016-05-25T00:00:00Z</vt:filetime>
  </property>
  <property fmtid="{D5CDD505-2E9C-101B-9397-08002B2CF9AE}" pid="3" name="Creator">
    <vt:lpwstr>Adobe Illustrator CS6 (Windows)</vt:lpwstr>
  </property>
  <property fmtid="{D5CDD505-2E9C-101B-9397-08002B2CF9AE}" pid="4" name="LastSaved">
    <vt:filetime>2016-05-25T00:00:00Z</vt:filetime>
  </property>
</Properties>
</file>