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9" r:id="rId3"/>
  </p:sldIdLst>
  <p:sldSz cx="6858000" cy="9906000" type="A4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FC64A"/>
    <a:srgbClr val="393668"/>
    <a:srgbClr val="86C4D9"/>
    <a:srgbClr val="EF4C44"/>
    <a:srgbClr val="5B9BD5"/>
    <a:srgbClr val="438FA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085"/>
    <p:restoredTop sz="94586"/>
  </p:normalViewPr>
  <p:slideViewPr>
    <p:cSldViewPr snapToGrid="0" snapToObjects="1">
      <p:cViewPr>
        <p:scale>
          <a:sx n="80" d="100"/>
          <a:sy n="80" d="100"/>
        </p:scale>
        <p:origin x="6064" y="3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Cliquez pour 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BFB57-431E-274B-A0AA-E5A1012118D8}" type="datetimeFigureOut">
              <a:rPr lang="fr-FR" smtClean="0"/>
              <a:t>25/07/2022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9AAA2-AA0F-6249-BAE7-880FDE7AF6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2146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BFB57-431E-274B-A0AA-E5A1012118D8}" type="datetimeFigureOut">
              <a:rPr lang="fr-FR" smtClean="0"/>
              <a:t>25/07/2022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9AAA2-AA0F-6249-BAE7-880FDE7AF6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621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BFB57-431E-274B-A0AA-E5A1012118D8}" type="datetimeFigureOut">
              <a:rPr lang="fr-FR" smtClean="0"/>
              <a:t>25/07/2022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9AAA2-AA0F-6249-BAE7-880FDE7AF6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8082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BFB57-431E-274B-A0AA-E5A1012118D8}" type="datetimeFigureOut">
              <a:rPr lang="fr-FR" smtClean="0"/>
              <a:t>25/07/2022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9AAA2-AA0F-6249-BAE7-880FDE7AF6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249716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BFB57-431E-274B-A0AA-E5A1012118D8}" type="datetimeFigureOut">
              <a:rPr lang="fr-FR" smtClean="0"/>
              <a:t>25/07/2022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9AAA2-AA0F-6249-BAE7-880FDE7AF6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14998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BFB57-431E-274B-A0AA-E5A1012118D8}" type="datetimeFigureOut">
              <a:rPr lang="fr-FR" smtClean="0"/>
              <a:t>25/07/2022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9AAA2-AA0F-6249-BAE7-880FDE7AF6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75154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BFB57-431E-274B-A0AA-E5A1012118D8}" type="datetimeFigureOut">
              <a:rPr lang="fr-FR" smtClean="0"/>
              <a:t>25/07/2022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9AAA2-AA0F-6249-BAE7-880FDE7AF6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51321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BFB57-431E-274B-A0AA-E5A1012118D8}" type="datetimeFigureOut">
              <a:rPr lang="fr-FR" smtClean="0"/>
              <a:t>25/07/2022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9AAA2-AA0F-6249-BAE7-880FDE7AF6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724008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BFB57-431E-274B-A0AA-E5A1012118D8}" type="datetimeFigureOut">
              <a:rPr lang="fr-FR" smtClean="0"/>
              <a:t>25/07/2022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9AAA2-AA0F-6249-BAE7-880FDE7AF6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872064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BFB57-431E-274B-A0AA-E5A1012118D8}" type="datetimeFigureOut">
              <a:rPr lang="fr-FR" smtClean="0"/>
              <a:t>25/07/2022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9AAA2-AA0F-6249-BAE7-880FDE7AF6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081736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Faire glisser l'image vers l'espace réservé ou cliquer sur l'icône pour l'ajouter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BFB57-431E-274B-A0AA-E5A1012118D8}" type="datetimeFigureOut">
              <a:rPr lang="fr-FR" smtClean="0"/>
              <a:t>25/07/2022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9AAA2-AA0F-6249-BAE7-880FDE7AF6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962647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8BFB57-431E-274B-A0AA-E5A1012118D8}" type="datetimeFigureOut">
              <a:rPr lang="fr-FR" smtClean="0"/>
              <a:t>25/07/2022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89AAA2-AA0F-6249-BAE7-880FDE7AF6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2231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reeruncv.com/lettre-de-motivation/?utm_source=Document&amp;utm_medium=Link&amp;utm_campaign=Doc_CV_PTT" TargetMode="External"/><Relationship Id="rId3" Type="http://schemas.openxmlformats.org/officeDocument/2006/relationships/hyperlink" Target="https://www.creeruncv.com/conseils/lexperience-profesionnelle-sur-le-cv/?utm_source=Document&amp;utm_medium=Link&amp;utm_campaign=Doc_CV_PTT" TargetMode="External"/><Relationship Id="rId7" Type="http://schemas.openxmlformats.org/officeDocument/2006/relationships/hyperlink" Target="https://www.creeruncv.com/conseils/recrutement/?utm_source=Document&amp;utm_medium=Link&amp;utm_campaign=Doc_CV_PTT" TargetMode="External"/><Relationship Id="rId2" Type="http://schemas.openxmlformats.org/officeDocument/2006/relationships/hyperlink" Target="https://www.creeruncv.com/conseils/le-titre-du-cv/?utm_source=Document&amp;utm_medium=Link&amp;utm_campaign=Doc_CV_PT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reeruncv.com/conseils/icones-pour-cv/?utm_source=Document&amp;utm_medium=Link&amp;utm_campaign=Doc_CV_PTT" TargetMode="External"/><Relationship Id="rId11" Type="http://schemas.openxmlformats.org/officeDocument/2006/relationships/hyperlink" Target="https://www.creeruncv.com/conseils/lettre-de-motivation/?utm_source=Document&amp;utm_medium=Link&amp;utm_campaign=Doc_CV_PTT" TargetMode="External"/><Relationship Id="rId5" Type="http://schemas.openxmlformats.org/officeDocument/2006/relationships/hyperlink" Target="https://www.creeruncv.com/conseils/faire-un-cv-conseils-pratiques/?utm_source=Document&amp;utm_medium=Link&amp;utm_campaign=Doc_CV_PTT" TargetMode="External"/><Relationship Id="rId10" Type="http://schemas.openxmlformats.org/officeDocument/2006/relationships/hyperlink" Target="https://www.creeruncv.com/modele-de-lettre/?utm_source=Document&amp;utm_medium=Link&amp;utm_campaign=Doc_CV_PTT" TargetMode="External"/><Relationship Id="rId4" Type="http://schemas.openxmlformats.org/officeDocument/2006/relationships/hyperlink" Target="https://www.creeruncv.com/conseils/laccroche-du-cv/?utm_source=Document&amp;utm_medium=Link&amp;utm_campaign=Doc_CV_PTT" TargetMode="External"/><Relationship Id="rId9" Type="http://schemas.openxmlformats.org/officeDocument/2006/relationships/hyperlink" Target="https://www.creeruncv.com/modele-de-lettr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Rectangle 290"/>
          <p:cNvSpPr/>
          <p:nvPr/>
        </p:nvSpPr>
        <p:spPr>
          <a:xfrm>
            <a:off x="3162411" y="6645765"/>
            <a:ext cx="3628671" cy="3132547"/>
          </a:xfrm>
          <a:prstGeom prst="rect">
            <a:avLst/>
          </a:prstGeom>
          <a:solidFill>
            <a:srgbClr val="8FC6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0" name="Rectangle 289"/>
          <p:cNvSpPr/>
          <p:nvPr/>
        </p:nvSpPr>
        <p:spPr>
          <a:xfrm>
            <a:off x="3155163" y="4436971"/>
            <a:ext cx="3628671" cy="2102488"/>
          </a:xfrm>
          <a:prstGeom prst="rect">
            <a:avLst/>
          </a:prstGeom>
          <a:solidFill>
            <a:srgbClr val="8FC6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9" name="Rectangle 288"/>
          <p:cNvSpPr/>
          <p:nvPr/>
        </p:nvSpPr>
        <p:spPr>
          <a:xfrm>
            <a:off x="3162412" y="79512"/>
            <a:ext cx="3628671" cy="4263888"/>
          </a:xfrm>
          <a:prstGeom prst="rect">
            <a:avLst/>
          </a:prstGeom>
          <a:solidFill>
            <a:srgbClr val="8FC6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0" name="Rectangle 229"/>
          <p:cNvSpPr/>
          <p:nvPr/>
        </p:nvSpPr>
        <p:spPr>
          <a:xfrm>
            <a:off x="99390" y="5083434"/>
            <a:ext cx="2989799" cy="4694879"/>
          </a:xfrm>
          <a:prstGeom prst="rect">
            <a:avLst/>
          </a:prstGeom>
          <a:solidFill>
            <a:srgbClr val="3936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9" name="Rectangle 228"/>
          <p:cNvSpPr/>
          <p:nvPr/>
        </p:nvSpPr>
        <p:spPr>
          <a:xfrm>
            <a:off x="99390" y="79512"/>
            <a:ext cx="2989799" cy="4912699"/>
          </a:xfrm>
          <a:prstGeom prst="rect">
            <a:avLst/>
          </a:prstGeom>
          <a:solidFill>
            <a:srgbClr val="3936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60" name="Connecteur droit 159"/>
          <p:cNvCxnSpPr/>
          <p:nvPr/>
        </p:nvCxnSpPr>
        <p:spPr>
          <a:xfrm>
            <a:off x="3377674" y="4789063"/>
            <a:ext cx="0" cy="1658481"/>
          </a:xfrm>
          <a:prstGeom prst="line">
            <a:avLst/>
          </a:prstGeom>
          <a:ln w="28575">
            <a:solidFill>
              <a:srgbClr val="39366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Connecteur droit 158"/>
          <p:cNvCxnSpPr/>
          <p:nvPr/>
        </p:nvCxnSpPr>
        <p:spPr>
          <a:xfrm>
            <a:off x="3378309" y="679311"/>
            <a:ext cx="0" cy="3538983"/>
          </a:xfrm>
          <a:prstGeom prst="line">
            <a:avLst/>
          </a:prstGeom>
          <a:ln w="28575">
            <a:solidFill>
              <a:srgbClr val="39366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ZoneTexte 8"/>
          <p:cNvSpPr txBox="1"/>
          <p:nvPr/>
        </p:nvSpPr>
        <p:spPr>
          <a:xfrm>
            <a:off x="273051" y="2222252"/>
            <a:ext cx="25717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b="1" dirty="0">
                <a:solidFill>
                  <a:schemeClr val="bg1"/>
                </a:solidFill>
                <a:latin typeface="Avenir Book" charset="0"/>
                <a:ea typeface="Avenir Book" charset="0"/>
                <a:cs typeface="Avenir Book" charset="0"/>
              </a:rPr>
              <a:t>MATHIAS DELAVINE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273051" y="2514086"/>
            <a:ext cx="21342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>
                <a:solidFill>
                  <a:schemeClr val="bg1"/>
                </a:solidFill>
                <a:latin typeface="Avenir Book" charset="0"/>
                <a:ea typeface="Avenir Book" charset="0"/>
                <a:cs typeface="Avenir Book" charset="0"/>
              </a:rPr>
              <a:t>Titre du poste recherché</a:t>
            </a:r>
          </a:p>
        </p:txBody>
      </p:sp>
      <p:sp>
        <p:nvSpPr>
          <p:cNvPr id="14" name="ZoneTexte 13"/>
          <p:cNvSpPr txBox="1"/>
          <p:nvPr/>
        </p:nvSpPr>
        <p:spPr>
          <a:xfrm>
            <a:off x="273051" y="2943172"/>
            <a:ext cx="199445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>
                <a:solidFill>
                  <a:schemeClr val="bg1"/>
                </a:solidFill>
                <a:latin typeface="Avenir Book" charset="0"/>
                <a:ea typeface="Avenir Book" charset="0"/>
                <a:cs typeface="Avenir Book" charset="0"/>
              </a:rPr>
              <a:t>A PROPOS DE MOI</a:t>
            </a:r>
          </a:p>
        </p:txBody>
      </p:sp>
      <p:sp>
        <p:nvSpPr>
          <p:cNvPr id="16" name="ZoneTexte 15"/>
          <p:cNvSpPr txBox="1"/>
          <p:nvPr/>
        </p:nvSpPr>
        <p:spPr>
          <a:xfrm>
            <a:off x="3163047" y="327054"/>
            <a:ext cx="355417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>
                <a:latin typeface="Avenir Book" charset="0"/>
                <a:ea typeface="Avenir Book" charset="0"/>
                <a:cs typeface="Avenir Book" charset="0"/>
              </a:rPr>
              <a:t>EXPERIENCES PROFESSIONNELLES</a:t>
            </a:r>
          </a:p>
        </p:txBody>
      </p:sp>
      <p:sp>
        <p:nvSpPr>
          <p:cNvPr id="19" name="ZoneTexte 18"/>
          <p:cNvSpPr txBox="1"/>
          <p:nvPr/>
        </p:nvSpPr>
        <p:spPr>
          <a:xfrm>
            <a:off x="3162412" y="4467286"/>
            <a:ext cx="14050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>
                <a:latin typeface="Avenir Book" charset="0"/>
                <a:ea typeface="Avenir Book" charset="0"/>
                <a:cs typeface="Avenir Book" charset="0"/>
              </a:rPr>
              <a:t>FORMATION</a:t>
            </a:r>
          </a:p>
        </p:txBody>
      </p:sp>
      <p:sp>
        <p:nvSpPr>
          <p:cNvPr id="64" name="ZoneTexte 63"/>
          <p:cNvSpPr txBox="1"/>
          <p:nvPr/>
        </p:nvSpPr>
        <p:spPr>
          <a:xfrm>
            <a:off x="3182503" y="6668186"/>
            <a:ext cx="24048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>
                <a:latin typeface="Avenir Book" charset="0"/>
                <a:ea typeface="Avenir Book" charset="0"/>
                <a:cs typeface="Avenir Book" charset="0"/>
              </a:rPr>
              <a:t>COMPETENCES PERSO</a:t>
            </a:r>
          </a:p>
        </p:txBody>
      </p:sp>
      <p:sp>
        <p:nvSpPr>
          <p:cNvPr id="67" name="ZoneTexte 66"/>
          <p:cNvSpPr txBox="1"/>
          <p:nvPr/>
        </p:nvSpPr>
        <p:spPr>
          <a:xfrm>
            <a:off x="3204320" y="8269949"/>
            <a:ext cx="22413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>
                <a:latin typeface="Avenir Book" charset="0"/>
                <a:ea typeface="Avenir Book" charset="0"/>
                <a:cs typeface="Avenir Book" charset="0"/>
              </a:rPr>
              <a:t>COMPETENCES CLES</a:t>
            </a:r>
          </a:p>
        </p:txBody>
      </p:sp>
      <p:pic>
        <p:nvPicPr>
          <p:cNvPr id="144" name="Image 14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868" y="338163"/>
            <a:ext cx="2420987" cy="1625438"/>
          </a:xfrm>
          <a:prstGeom prst="rect">
            <a:avLst/>
          </a:prstGeom>
        </p:spPr>
      </p:pic>
      <p:cxnSp>
        <p:nvCxnSpPr>
          <p:cNvPr id="146" name="Connecteur droit 145"/>
          <p:cNvCxnSpPr/>
          <p:nvPr/>
        </p:nvCxnSpPr>
        <p:spPr>
          <a:xfrm>
            <a:off x="356868" y="3281726"/>
            <a:ext cx="1910640" cy="0"/>
          </a:xfrm>
          <a:prstGeom prst="line">
            <a:avLst/>
          </a:prstGeom>
          <a:ln w="28575">
            <a:solidFill>
              <a:srgbClr val="86C4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Connecteur droit 146"/>
          <p:cNvCxnSpPr/>
          <p:nvPr/>
        </p:nvCxnSpPr>
        <p:spPr>
          <a:xfrm>
            <a:off x="3246863" y="679311"/>
            <a:ext cx="3362961" cy="0"/>
          </a:xfrm>
          <a:prstGeom prst="line">
            <a:avLst/>
          </a:prstGeom>
          <a:ln w="28575">
            <a:solidFill>
              <a:srgbClr val="39366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Connecteur droit 149"/>
          <p:cNvCxnSpPr/>
          <p:nvPr/>
        </p:nvCxnSpPr>
        <p:spPr>
          <a:xfrm>
            <a:off x="3204320" y="4789063"/>
            <a:ext cx="1261109" cy="0"/>
          </a:xfrm>
          <a:prstGeom prst="line">
            <a:avLst/>
          </a:prstGeom>
          <a:ln w="28575">
            <a:solidFill>
              <a:srgbClr val="39366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2" name="Dodécagone 151"/>
          <p:cNvSpPr/>
          <p:nvPr/>
        </p:nvSpPr>
        <p:spPr>
          <a:xfrm>
            <a:off x="3204955" y="1082672"/>
            <a:ext cx="346709" cy="345896"/>
          </a:xfrm>
          <a:prstGeom prst="dodecagon">
            <a:avLst/>
          </a:prstGeom>
          <a:solidFill>
            <a:srgbClr val="3936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1</a:t>
            </a:r>
          </a:p>
        </p:txBody>
      </p:sp>
      <p:sp>
        <p:nvSpPr>
          <p:cNvPr id="153" name="Dodécagone 152"/>
          <p:cNvSpPr/>
          <p:nvPr/>
        </p:nvSpPr>
        <p:spPr>
          <a:xfrm>
            <a:off x="3204955" y="1924327"/>
            <a:ext cx="346709" cy="345896"/>
          </a:xfrm>
          <a:prstGeom prst="dodecagon">
            <a:avLst/>
          </a:prstGeom>
          <a:solidFill>
            <a:srgbClr val="3936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2</a:t>
            </a:r>
          </a:p>
        </p:txBody>
      </p:sp>
      <p:sp>
        <p:nvSpPr>
          <p:cNvPr id="154" name="Dodécagone 153"/>
          <p:cNvSpPr/>
          <p:nvPr/>
        </p:nvSpPr>
        <p:spPr>
          <a:xfrm>
            <a:off x="3204955" y="2718593"/>
            <a:ext cx="346709" cy="345896"/>
          </a:xfrm>
          <a:prstGeom prst="dodecagon">
            <a:avLst/>
          </a:prstGeom>
          <a:solidFill>
            <a:srgbClr val="3936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3</a:t>
            </a:r>
          </a:p>
        </p:txBody>
      </p:sp>
      <p:sp>
        <p:nvSpPr>
          <p:cNvPr id="155" name="Dodécagone 154"/>
          <p:cNvSpPr/>
          <p:nvPr/>
        </p:nvSpPr>
        <p:spPr>
          <a:xfrm>
            <a:off x="3204955" y="3521081"/>
            <a:ext cx="346709" cy="345896"/>
          </a:xfrm>
          <a:prstGeom prst="dodecagon">
            <a:avLst/>
          </a:prstGeom>
          <a:solidFill>
            <a:srgbClr val="3936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4</a:t>
            </a:r>
          </a:p>
        </p:txBody>
      </p:sp>
      <p:sp>
        <p:nvSpPr>
          <p:cNvPr id="156" name="Dodécagone 155"/>
          <p:cNvSpPr/>
          <p:nvPr/>
        </p:nvSpPr>
        <p:spPr>
          <a:xfrm>
            <a:off x="3204320" y="5144178"/>
            <a:ext cx="346709" cy="345896"/>
          </a:xfrm>
          <a:prstGeom prst="dodecagon">
            <a:avLst/>
          </a:prstGeom>
          <a:solidFill>
            <a:srgbClr val="3936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1</a:t>
            </a:r>
          </a:p>
        </p:txBody>
      </p:sp>
      <p:sp>
        <p:nvSpPr>
          <p:cNvPr id="157" name="Dodécagone 156"/>
          <p:cNvSpPr/>
          <p:nvPr/>
        </p:nvSpPr>
        <p:spPr>
          <a:xfrm>
            <a:off x="3204320" y="5925889"/>
            <a:ext cx="346709" cy="345896"/>
          </a:xfrm>
          <a:prstGeom prst="dodecagon">
            <a:avLst/>
          </a:prstGeom>
          <a:solidFill>
            <a:srgbClr val="3936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2</a:t>
            </a:r>
          </a:p>
        </p:txBody>
      </p:sp>
      <p:sp>
        <p:nvSpPr>
          <p:cNvPr id="163" name="Ellipse 162"/>
          <p:cNvSpPr/>
          <p:nvPr/>
        </p:nvSpPr>
        <p:spPr>
          <a:xfrm>
            <a:off x="5213698" y="7186670"/>
            <a:ext cx="145684" cy="142406"/>
          </a:xfrm>
          <a:prstGeom prst="ellipse">
            <a:avLst/>
          </a:prstGeom>
          <a:solidFill>
            <a:srgbClr val="393668"/>
          </a:solidFill>
          <a:ln>
            <a:solidFill>
              <a:srgbClr val="39366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4" name="Ellipse 163"/>
          <p:cNvSpPr/>
          <p:nvPr/>
        </p:nvSpPr>
        <p:spPr>
          <a:xfrm>
            <a:off x="5441049" y="7186697"/>
            <a:ext cx="145684" cy="142406"/>
          </a:xfrm>
          <a:prstGeom prst="ellipse">
            <a:avLst/>
          </a:prstGeom>
          <a:solidFill>
            <a:srgbClr val="393668"/>
          </a:solidFill>
          <a:ln>
            <a:solidFill>
              <a:srgbClr val="39366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5" name="Ellipse 164"/>
          <p:cNvSpPr/>
          <p:nvPr/>
        </p:nvSpPr>
        <p:spPr>
          <a:xfrm>
            <a:off x="5668400" y="7186670"/>
            <a:ext cx="145684" cy="142406"/>
          </a:xfrm>
          <a:prstGeom prst="ellipse">
            <a:avLst/>
          </a:prstGeom>
          <a:solidFill>
            <a:srgbClr val="393668"/>
          </a:solidFill>
          <a:ln>
            <a:solidFill>
              <a:srgbClr val="39366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6" name="Ellipse 165"/>
          <p:cNvSpPr/>
          <p:nvPr/>
        </p:nvSpPr>
        <p:spPr>
          <a:xfrm>
            <a:off x="5895751" y="7191363"/>
            <a:ext cx="145684" cy="142406"/>
          </a:xfrm>
          <a:prstGeom prst="ellipse">
            <a:avLst/>
          </a:prstGeom>
          <a:solidFill>
            <a:srgbClr val="393668"/>
          </a:solidFill>
          <a:ln>
            <a:solidFill>
              <a:srgbClr val="39366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7" name="Ellipse 166"/>
          <p:cNvSpPr/>
          <p:nvPr/>
        </p:nvSpPr>
        <p:spPr>
          <a:xfrm>
            <a:off x="6123102" y="7189866"/>
            <a:ext cx="145684" cy="142406"/>
          </a:xfrm>
          <a:prstGeom prst="ellipse">
            <a:avLst/>
          </a:prstGeom>
          <a:solidFill>
            <a:schemeClr val="bg1"/>
          </a:solidFill>
          <a:ln>
            <a:solidFill>
              <a:srgbClr val="39366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3" name="Ellipse 172"/>
          <p:cNvSpPr/>
          <p:nvPr/>
        </p:nvSpPr>
        <p:spPr>
          <a:xfrm>
            <a:off x="5213698" y="7432872"/>
            <a:ext cx="145684" cy="142406"/>
          </a:xfrm>
          <a:prstGeom prst="ellipse">
            <a:avLst/>
          </a:prstGeom>
          <a:solidFill>
            <a:srgbClr val="393668"/>
          </a:solidFill>
          <a:ln>
            <a:solidFill>
              <a:srgbClr val="39366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4" name="Ellipse 173"/>
          <p:cNvSpPr/>
          <p:nvPr/>
        </p:nvSpPr>
        <p:spPr>
          <a:xfrm>
            <a:off x="5441049" y="7432899"/>
            <a:ext cx="145684" cy="142406"/>
          </a:xfrm>
          <a:prstGeom prst="ellipse">
            <a:avLst/>
          </a:prstGeom>
          <a:solidFill>
            <a:srgbClr val="393668"/>
          </a:solidFill>
          <a:ln>
            <a:solidFill>
              <a:srgbClr val="39366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5" name="Ellipse 174"/>
          <p:cNvSpPr/>
          <p:nvPr/>
        </p:nvSpPr>
        <p:spPr>
          <a:xfrm>
            <a:off x="5668400" y="7432872"/>
            <a:ext cx="145684" cy="142406"/>
          </a:xfrm>
          <a:prstGeom prst="ellipse">
            <a:avLst/>
          </a:prstGeom>
          <a:solidFill>
            <a:srgbClr val="393668"/>
          </a:solidFill>
          <a:ln>
            <a:solidFill>
              <a:srgbClr val="39366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6" name="Ellipse 175"/>
          <p:cNvSpPr/>
          <p:nvPr/>
        </p:nvSpPr>
        <p:spPr>
          <a:xfrm>
            <a:off x="5895751" y="7437565"/>
            <a:ext cx="145684" cy="142406"/>
          </a:xfrm>
          <a:prstGeom prst="ellipse">
            <a:avLst/>
          </a:prstGeom>
          <a:solidFill>
            <a:schemeClr val="bg1"/>
          </a:solidFill>
          <a:ln>
            <a:solidFill>
              <a:srgbClr val="39366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7" name="Ellipse 176"/>
          <p:cNvSpPr/>
          <p:nvPr/>
        </p:nvSpPr>
        <p:spPr>
          <a:xfrm>
            <a:off x="6123102" y="7436068"/>
            <a:ext cx="145684" cy="142406"/>
          </a:xfrm>
          <a:prstGeom prst="ellipse">
            <a:avLst/>
          </a:prstGeom>
          <a:solidFill>
            <a:schemeClr val="bg1"/>
          </a:solidFill>
          <a:ln>
            <a:solidFill>
              <a:srgbClr val="39366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8" name="Ellipse 177"/>
          <p:cNvSpPr/>
          <p:nvPr/>
        </p:nvSpPr>
        <p:spPr>
          <a:xfrm>
            <a:off x="5213698" y="7685071"/>
            <a:ext cx="145684" cy="142406"/>
          </a:xfrm>
          <a:prstGeom prst="ellipse">
            <a:avLst/>
          </a:prstGeom>
          <a:solidFill>
            <a:srgbClr val="393668"/>
          </a:solidFill>
          <a:ln>
            <a:solidFill>
              <a:srgbClr val="39366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9" name="Ellipse 178"/>
          <p:cNvSpPr/>
          <p:nvPr/>
        </p:nvSpPr>
        <p:spPr>
          <a:xfrm>
            <a:off x="5441049" y="7685098"/>
            <a:ext cx="145684" cy="142406"/>
          </a:xfrm>
          <a:prstGeom prst="ellipse">
            <a:avLst/>
          </a:prstGeom>
          <a:solidFill>
            <a:srgbClr val="393668"/>
          </a:solidFill>
          <a:ln>
            <a:solidFill>
              <a:srgbClr val="39366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0" name="Ellipse 179"/>
          <p:cNvSpPr/>
          <p:nvPr/>
        </p:nvSpPr>
        <p:spPr>
          <a:xfrm>
            <a:off x="5668400" y="7685071"/>
            <a:ext cx="145684" cy="142406"/>
          </a:xfrm>
          <a:prstGeom prst="ellipse">
            <a:avLst/>
          </a:prstGeom>
          <a:solidFill>
            <a:srgbClr val="393668"/>
          </a:solidFill>
          <a:ln>
            <a:solidFill>
              <a:srgbClr val="39366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1" name="Ellipse 180"/>
          <p:cNvSpPr/>
          <p:nvPr/>
        </p:nvSpPr>
        <p:spPr>
          <a:xfrm>
            <a:off x="5895751" y="7689764"/>
            <a:ext cx="145684" cy="142406"/>
          </a:xfrm>
          <a:prstGeom prst="ellipse">
            <a:avLst/>
          </a:prstGeom>
          <a:solidFill>
            <a:srgbClr val="393668"/>
          </a:solidFill>
          <a:ln>
            <a:solidFill>
              <a:srgbClr val="39366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2" name="Ellipse 181"/>
          <p:cNvSpPr/>
          <p:nvPr/>
        </p:nvSpPr>
        <p:spPr>
          <a:xfrm>
            <a:off x="6123102" y="7688267"/>
            <a:ext cx="145684" cy="142406"/>
          </a:xfrm>
          <a:prstGeom prst="ellipse">
            <a:avLst/>
          </a:prstGeom>
          <a:solidFill>
            <a:schemeClr val="bg1"/>
          </a:solidFill>
          <a:ln>
            <a:solidFill>
              <a:srgbClr val="39366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3" name="Ellipse 182"/>
          <p:cNvSpPr/>
          <p:nvPr/>
        </p:nvSpPr>
        <p:spPr>
          <a:xfrm>
            <a:off x="5213698" y="7953277"/>
            <a:ext cx="145684" cy="142406"/>
          </a:xfrm>
          <a:prstGeom prst="ellipse">
            <a:avLst/>
          </a:prstGeom>
          <a:solidFill>
            <a:srgbClr val="393668"/>
          </a:solidFill>
          <a:ln>
            <a:solidFill>
              <a:srgbClr val="39366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4" name="Ellipse 183"/>
          <p:cNvSpPr/>
          <p:nvPr/>
        </p:nvSpPr>
        <p:spPr>
          <a:xfrm>
            <a:off x="5441049" y="7953304"/>
            <a:ext cx="145684" cy="142406"/>
          </a:xfrm>
          <a:prstGeom prst="ellipse">
            <a:avLst/>
          </a:prstGeom>
          <a:solidFill>
            <a:srgbClr val="393668"/>
          </a:solidFill>
          <a:ln>
            <a:solidFill>
              <a:srgbClr val="39366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5" name="Ellipse 184"/>
          <p:cNvSpPr/>
          <p:nvPr/>
        </p:nvSpPr>
        <p:spPr>
          <a:xfrm>
            <a:off x="5668400" y="7953277"/>
            <a:ext cx="145684" cy="142406"/>
          </a:xfrm>
          <a:prstGeom prst="ellipse">
            <a:avLst/>
          </a:prstGeom>
          <a:solidFill>
            <a:srgbClr val="393668"/>
          </a:solidFill>
          <a:ln>
            <a:solidFill>
              <a:srgbClr val="39366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6" name="Ellipse 185"/>
          <p:cNvSpPr/>
          <p:nvPr/>
        </p:nvSpPr>
        <p:spPr>
          <a:xfrm>
            <a:off x="5895751" y="7957970"/>
            <a:ext cx="145684" cy="142406"/>
          </a:xfrm>
          <a:prstGeom prst="ellipse">
            <a:avLst/>
          </a:prstGeom>
          <a:solidFill>
            <a:srgbClr val="393668"/>
          </a:solidFill>
          <a:ln>
            <a:solidFill>
              <a:srgbClr val="39366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7" name="Ellipse 186"/>
          <p:cNvSpPr/>
          <p:nvPr/>
        </p:nvSpPr>
        <p:spPr>
          <a:xfrm>
            <a:off x="6123102" y="7956473"/>
            <a:ext cx="145684" cy="142406"/>
          </a:xfrm>
          <a:prstGeom prst="ellipse">
            <a:avLst/>
          </a:prstGeom>
          <a:solidFill>
            <a:srgbClr val="393668"/>
          </a:solidFill>
          <a:ln>
            <a:solidFill>
              <a:srgbClr val="39366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31" name="Image 23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010" y="6175102"/>
            <a:ext cx="476864" cy="3235860"/>
          </a:xfrm>
          <a:prstGeom prst="rect">
            <a:avLst/>
          </a:prstGeom>
        </p:spPr>
      </p:pic>
      <p:sp>
        <p:nvSpPr>
          <p:cNvPr id="232" name="ZoneTexte 231"/>
          <p:cNvSpPr txBox="1"/>
          <p:nvPr/>
        </p:nvSpPr>
        <p:spPr>
          <a:xfrm>
            <a:off x="327453" y="5483182"/>
            <a:ext cx="187948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>
                <a:solidFill>
                  <a:schemeClr val="bg1"/>
                </a:solidFill>
                <a:latin typeface="Avenir Book" charset="0"/>
                <a:ea typeface="Avenir Book" charset="0"/>
                <a:cs typeface="Avenir Book" charset="0"/>
              </a:rPr>
              <a:t>CONTACTEZ-MOI</a:t>
            </a:r>
          </a:p>
        </p:txBody>
      </p:sp>
      <p:cxnSp>
        <p:nvCxnSpPr>
          <p:cNvPr id="233" name="Connecteur droit 232"/>
          <p:cNvCxnSpPr/>
          <p:nvPr/>
        </p:nvCxnSpPr>
        <p:spPr>
          <a:xfrm>
            <a:off x="411270" y="5821736"/>
            <a:ext cx="1910640" cy="0"/>
          </a:xfrm>
          <a:prstGeom prst="line">
            <a:avLst/>
          </a:prstGeom>
          <a:ln w="28575">
            <a:solidFill>
              <a:srgbClr val="86C4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4" name="ZoneTexte 233"/>
          <p:cNvSpPr txBox="1"/>
          <p:nvPr/>
        </p:nvSpPr>
        <p:spPr>
          <a:xfrm>
            <a:off x="805329" y="6363082"/>
            <a:ext cx="11112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solidFill>
                  <a:schemeClr val="bg1"/>
                </a:solidFill>
              </a:rPr>
              <a:t>06 01 02 03 04</a:t>
            </a:r>
          </a:p>
        </p:txBody>
      </p:sp>
      <p:sp>
        <p:nvSpPr>
          <p:cNvPr id="235" name="ZoneTexte 234"/>
          <p:cNvSpPr txBox="1"/>
          <p:nvPr/>
        </p:nvSpPr>
        <p:spPr>
          <a:xfrm>
            <a:off x="805329" y="6811575"/>
            <a:ext cx="11660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 err="1">
                <a:solidFill>
                  <a:schemeClr val="bg1"/>
                </a:solidFill>
              </a:rPr>
              <a:t>mail@mail.com</a:t>
            </a:r>
            <a:endParaRPr lang="fr-FR" sz="1200" dirty="0">
              <a:solidFill>
                <a:schemeClr val="bg1"/>
              </a:solidFill>
            </a:endParaRPr>
          </a:p>
        </p:txBody>
      </p:sp>
      <p:sp>
        <p:nvSpPr>
          <p:cNvPr id="236" name="ZoneTexte 235"/>
          <p:cNvSpPr txBox="1"/>
          <p:nvPr/>
        </p:nvSpPr>
        <p:spPr>
          <a:xfrm>
            <a:off x="800821" y="7255564"/>
            <a:ext cx="10090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 err="1">
                <a:solidFill>
                  <a:schemeClr val="bg1"/>
                </a:solidFill>
              </a:rPr>
              <a:t>Monsite.com</a:t>
            </a:r>
            <a:endParaRPr lang="fr-FR" sz="1200" dirty="0">
              <a:solidFill>
                <a:schemeClr val="bg1"/>
              </a:solidFill>
            </a:endParaRPr>
          </a:p>
        </p:txBody>
      </p:sp>
      <p:sp>
        <p:nvSpPr>
          <p:cNvPr id="237" name="ZoneTexte 236"/>
          <p:cNvSpPr txBox="1"/>
          <p:nvPr/>
        </p:nvSpPr>
        <p:spPr>
          <a:xfrm>
            <a:off x="743874" y="7723145"/>
            <a:ext cx="22740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solidFill>
                  <a:schemeClr val="bg1"/>
                </a:solidFill>
              </a:rPr>
              <a:t>12 Rue de la Réussite 75012 Paris</a:t>
            </a:r>
          </a:p>
        </p:txBody>
      </p:sp>
      <p:sp>
        <p:nvSpPr>
          <p:cNvPr id="238" name="ZoneTexte 237"/>
          <p:cNvSpPr txBox="1"/>
          <p:nvPr/>
        </p:nvSpPr>
        <p:spPr>
          <a:xfrm>
            <a:off x="743874" y="8136887"/>
            <a:ext cx="131023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 err="1">
                <a:solidFill>
                  <a:schemeClr val="bg1"/>
                </a:solidFill>
              </a:rPr>
              <a:t>Linkedin.com</a:t>
            </a:r>
            <a:r>
              <a:rPr lang="fr-FR" sz="1200" dirty="0">
                <a:solidFill>
                  <a:schemeClr val="bg1"/>
                </a:solidFill>
              </a:rPr>
              <a:t>/moi</a:t>
            </a:r>
          </a:p>
        </p:txBody>
      </p:sp>
      <p:sp>
        <p:nvSpPr>
          <p:cNvPr id="239" name="ZoneTexte 238"/>
          <p:cNvSpPr txBox="1"/>
          <p:nvPr/>
        </p:nvSpPr>
        <p:spPr>
          <a:xfrm>
            <a:off x="743874" y="8577726"/>
            <a:ext cx="9825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 err="1">
                <a:solidFill>
                  <a:schemeClr val="bg1"/>
                </a:solidFill>
              </a:rPr>
              <a:t>prenomNom</a:t>
            </a:r>
            <a:endParaRPr lang="fr-FR" sz="1200" dirty="0">
              <a:solidFill>
                <a:schemeClr val="bg1"/>
              </a:solidFill>
            </a:endParaRPr>
          </a:p>
        </p:txBody>
      </p:sp>
      <p:sp>
        <p:nvSpPr>
          <p:cNvPr id="240" name="ZoneTexte 239"/>
          <p:cNvSpPr txBox="1"/>
          <p:nvPr/>
        </p:nvSpPr>
        <p:spPr>
          <a:xfrm>
            <a:off x="743874" y="9055558"/>
            <a:ext cx="138973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 err="1">
                <a:solidFill>
                  <a:schemeClr val="bg1"/>
                </a:solidFill>
              </a:rPr>
              <a:t>Facebook.com</a:t>
            </a:r>
            <a:r>
              <a:rPr lang="fr-FR" sz="1200" dirty="0">
                <a:solidFill>
                  <a:schemeClr val="bg1"/>
                </a:solidFill>
              </a:rPr>
              <a:t>/moi</a:t>
            </a:r>
          </a:p>
        </p:txBody>
      </p:sp>
      <p:cxnSp>
        <p:nvCxnSpPr>
          <p:cNvPr id="241" name="Connecteur droit 240"/>
          <p:cNvCxnSpPr/>
          <p:nvPr/>
        </p:nvCxnSpPr>
        <p:spPr>
          <a:xfrm>
            <a:off x="3246863" y="7006740"/>
            <a:ext cx="2254839" cy="0"/>
          </a:xfrm>
          <a:prstGeom prst="line">
            <a:avLst/>
          </a:prstGeom>
          <a:ln w="28575">
            <a:solidFill>
              <a:srgbClr val="39366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3" name="Connecteur droit 242"/>
          <p:cNvCxnSpPr/>
          <p:nvPr/>
        </p:nvCxnSpPr>
        <p:spPr>
          <a:xfrm>
            <a:off x="3246863" y="8608503"/>
            <a:ext cx="2254839" cy="0"/>
          </a:xfrm>
          <a:prstGeom prst="line">
            <a:avLst/>
          </a:prstGeom>
          <a:ln w="28575">
            <a:solidFill>
              <a:srgbClr val="39366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5" name="Ellipse 244"/>
          <p:cNvSpPr/>
          <p:nvPr/>
        </p:nvSpPr>
        <p:spPr>
          <a:xfrm>
            <a:off x="4514797" y="7190400"/>
            <a:ext cx="145684" cy="142406"/>
          </a:xfrm>
          <a:prstGeom prst="ellipse">
            <a:avLst/>
          </a:prstGeom>
          <a:solidFill>
            <a:srgbClr val="393668"/>
          </a:solidFill>
          <a:ln>
            <a:solidFill>
              <a:srgbClr val="39366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6" name="Ellipse 245"/>
          <p:cNvSpPr/>
          <p:nvPr/>
        </p:nvSpPr>
        <p:spPr>
          <a:xfrm>
            <a:off x="4742148" y="7190427"/>
            <a:ext cx="145684" cy="142406"/>
          </a:xfrm>
          <a:prstGeom prst="ellipse">
            <a:avLst/>
          </a:prstGeom>
          <a:solidFill>
            <a:srgbClr val="393668"/>
          </a:solidFill>
          <a:ln>
            <a:solidFill>
              <a:srgbClr val="39366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7" name="Ellipse 246"/>
          <p:cNvSpPr/>
          <p:nvPr/>
        </p:nvSpPr>
        <p:spPr>
          <a:xfrm>
            <a:off x="4969499" y="7190400"/>
            <a:ext cx="145684" cy="142406"/>
          </a:xfrm>
          <a:prstGeom prst="ellipse">
            <a:avLst/>
          </a:prstGeom>
          <a:solidFill>
            <a:srgbClr val="393668"/>
          </a:solidFill>
          <a:ln>
            <a:solidFill>
              <a:srgbClr val="39366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8" name="Ellipse 247"/>
          <p:cNvSpPr/>
          <p:nvPr/>
        </p:nvSpPr>
        <p:spPr>
          <a:xfrm>
            <a:off x="4514797" y="7436602"/>
            <a:ext cx="145684" cy="142406"/>
          </a:xfrm>
          <a:prstGeom prst="ellipse">
            <a:avLst/>
          </a:prstGeom>
          <a:solidFill>
            <a:srgbClr val="393668"/>
          </a:solidFill>
          <a:ln>
            <a:solidFill>
              <a:srgbClr val="39366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9" name="Ellipse 248"/>
          <p:cNvSpPr/>
          <p:nvPr/>
        </p:nvSpPr>
        <p:spPr>
          <a:xfrm>
            <a:off x="4742148" y="7436629"/>
            <a:ext cx="145684" cy="142406"/>
          </a:xfrm>
          <a:prstGeom prst="ellipse">
            <a:avLst/>
          </a:prstGeom>
          <a:solidFill>
            <a:srgbClr val="393668"/>
          </a:solidFill>
          <a:ln>
            <a:solidFill>
              <a:srgbClr val="39366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0" name="Ellipse 249"/>
          <p:cNvSpPr/>
          <p:nvPr/>
        </p:nvSpPr>
        <p:spPr>
          <a:xfrm>
            <a:off x="4969499" y="7436602"/>
            <a:ext cx="145684" cy="142406"/>
          </a:xfrm>
          <a:prstGeom prst="ellipse">
            <a:avLst/>
          </a:prstGeom>
          <a:solidFill>
            <a:srgbClr val="393668"/>
          </a:solidFill>
          <a:ln>
            <a:solidFill>
              <a:srgbClr val="39366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1" name="Ellipse 250"/>
          <p:cNvSpPr/>
          <p:nvPr/>
        </p:nvSpPr>
        <p:spPr>
          <a:xfrm>
            <a:off x="4514797" y="7688801"/>
            <a:ext cx="145684" cy="142406"/>
          </a:xfrm>
          <a:prstGeom prst="ellipse">
            <a:avLst/>
          </a:prstGeom>
          <a:solidFill>
            <a:srgbClr val="393668"/>
          </a:solidFill>
          <a:ln>
            <a:solidFill>
              <a:srgbClr val="39366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2" name="Ellipse 251"/>
          <p:cNvSpPr/>
          <p:nvPr/>
        </p:nvSpPr>
        <p:spPr>
          <a:xfrm>
            <a:off x="4742148" y="7688828"/>
            <a:ext cx="145684" cy="142406"/>
          </a:xfrm>
          <a:prstGeom prst="ellipse">
            <a:avLst/>
          </a:prstGeom>
          <a:solidFill>
            <a:srgbClr val="393668"/>
          </a:solidFill>
          <a:ln>
            <a:solidFill>
              <a:srgbClr val="39366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3" name="Ellipse 252"/>
          <p:cNvSpPr/>
          <p:nvPr/>
        </p:nvSpPr>
        <p:spPr>
          <a:xfrm>
            <a:off x="4969499" y="7688801"/>
            <a:ext cx="145684" cy="142406"/>
          </a:xfrm>
          <a:prstGeom prst="ellipse">
            <a:avLst/>
          </a:prstGeom>
          <a:solidFill>
            <a:srgbClr val="393668"/>
          </a:solidFill>
          <a:ln>
            <a:solidFill>
              <a:srgbClr val="39366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4" name="Ellipse 253"/>
          <p:cNvSpPr/>
          <p:nvPr/>
        </p:nvSpPr>
        <p:spPr>
          <a:xfrm>
            <a:off x="4514797" y="7957007"/>
            <a:ext cx="145684" cy="142406"/>
          </a:xfrm>
          <a:prstGeom prst="ellipse">
            <a:avLst/>
          </a:prstGeom>
          <a:solidFill>
            <a:srgbClr val="393668"/>
          </a:solidFill>
          <a:ln>
            <a:solidFill>
              <a:srgbClr val="39366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5" name="Ellipse 254"/>
          <p:cNvSpPr/>
          <p:nvPr/>
        </p:nvSpPr>
        <p:spPr>
          <a:xfrm>
            <a:off x="4742148" y="7957034"/>
            <a:ext cx="145684" cy="142406"/>
          </a:xfrm>
          <a:prstGeom prst="ellipse">
            <a:avLst/>
          </a:prstGeom>
          <a:solidFill>
            <a:srgbClr val="393668"/>
          </a:solidFill>
          <a:ln>
            <a:solidFill>
              <a:srgbClr val="39366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6" name="Ellipse 255"/>
          <p:cNvSpPr/>
          <p:nvPr/>
        </p:nvSpPr>
        <p:spPr>
          <a:xfrm>
            <a:off x="4969499" y="7957007"/>
            <a:ext cx="145684" cy="142406"/>
          </a:xfrm>
          <a:prstGeom prst="ellipse">
            <a:avLst/>
          </a:prstGeom>
          <a:solidFill>
            <a:srgbClr val="393668"/>
          </a:solidFill>
          <a:ln>
            <a:solidFill>
              <a:srgbClr val="39366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7" name="Ellipse 256"/>
          <p:cNvSpPr/>
          <p:nvPr/>
        </p:nvSpPr>
        <p:spPr>
          <a:xfrm>
            <a:off x="5213698" y="8826931"/>
            <a:ext cx="145684" cy="142406"/>
          </a:xfrm>
          <a:prstGeom prst="ellipse">
            <a:avLst/>
          </a:prstGeom>
          <a:solidFill>
            <a:srgbClr val="393668"/>
          </a:solidFill>
          <a:ln>
            <a:solidFill>
              <a:srgbClr val="39366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8" name="Ellipse 257"/>
          <p:cNvSpPr/>
          <p:nvPr/>
        </p:nvSpPr>
        <p:spPr>
          <a:xfrm>
            <a:off x="5441049" y="8826958"/>
            <a:ext cx="145684" cy="142406"/>
          </a:xfrm>
          <a:prstGeom prst="ellipse">
            <a:avLst/>
          </a:prstGeom>
          <a:solidFill>
            <a:srgbClr val="393668"/>
          </a:solidFill>
          <a:ln>
            <a:solidFill>
              <a:srgbClr val="39366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9" name="Ellipse 258"/>
          <p:cNvSpPr/>
          <p:nvPr/>
        </p:nvSpPr>
        <p:spPr>
          <a:xfrm>
            <a:off x="5668400" y="8826931"/>
            <a:ext cx="145684" cy="142406"/>
          </a:xfrm>
          <a:prstGeom prst="ellipse">
            <a:avLst/>
          </a:prstGeom>
          <a:solidFill>
            <a:srgbClr val="393668"/>
          </a:solidFill>
          <a:ln>
            <a:solidFill>
              <a:srgbClr val="39366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0" name="Ellipse 259"/>
          <p:cNvSpPr/>
          <p:nvPr/>
        </p:nvSpPr>
        <p:spPr>
          <a:xfrm>
            <a:off x="5895751" y="8831624"/>
            <a:ext cx="145684" cy="142406"/>
          </a:xfrm>
          <a:prstGeom prst="ellipse">
            <a:avLst/>
          </a:prstGeom>
          <a:solidFill>
            <a:srgbClr val="393668"/>
          </a:solidFill>
          <a:ln>
            <a:solidFill>
              <a:srgbClr val="39366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1" name="Ellipse 260"/>
          <p:cNvSpPr/>
          <p:nvPr/>
        </p:nvSpPr>
        <p:spPr>
          <a:xfrm>
            <a:off x="6123102" y="8830127"/>
            <a:ext cx="145684" cy="142406"/>
          </a:xfrm>
          <a:prstGeom prst="ellipse">
            <a:avLst/>
          </a:prstGeom>
          <a:solidFill>
            <a:schemeClr val="bg1"/>
          </a:solidFill>
          <a:ln>
            <a:solidFill>
              <a:srgbClr val="39366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2" name="Ellipse 261"/>
          <p:cNvSpPr/>
          <p:nvPr/>
        </p:nvSpPr>
        <p:spPr>
          <a:xfrm>
            <a:off x="5213698" y="9073133"/>
            <a:ext cx="145684" cy="142406"/>
          </a:xfrm>
          <a:prstGeom prst="ellipse">
            <a:avLst/>
          </a:prstGeom>
          <a:solidFill>
            <a:srgbClr val="393668"/>
          </a:solidFill>
          <a:ln>
            <a:solidFill>
              <a:srgbClr val="39366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3" name="Ellipse 262"/>
          <p:cNvSpPr/>
          <p:nvPr/>
        </p:nvSpPr>
        <p:spPr>
          <a:xfrm>
            <a:off x="5441049" y="9073160"/>
            <a:ext cx="145684" cy="142406"/>
          </a:xfrm>
          <a:prstGeom prst="ellipse">
            <a:avLst/>
          </a:prstGeom>
          <a:solidFill>
            <a:srgbClr val="393668"/>
          </a:solidFill>
          <a:ln>
            <a:solidFill>
              <a:srgbClr val="39366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4" name="Ellipse 263"/>
          <p:cNvSpPr/>
          <p:nvPr/>
        </p:nvSpPr>
        <p:spPr>
          <a:xfrm>
            <a:off x="5668400" y="9073133"/>
            <a:ext cx="145684" cy="142406"/>
          </a:xfrm>
          <a:prstGeom prst="ellipse">
            <a:avLst/>
          </a:prstGeom>
          <a:solidFill>
            <a:srgbClr val="393668"/>
          </a:solidFill>
          <a:ln>
            <a:solidFill>
              <a:srgbClr val="39366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5" name="Ellipse 264"/>
          <p:cNvSpPr/>
          <p:nvPr/>
        </p:nvSpPr>
        <p:spPr>
          <a:xfrm>
            <a:off x="5895751" y="9077826"/>
            <a:ext cx="145684" cy="142406"/>
          </a:xfrm>
          <a:prstGeom prst="ellipse">
            <a:avLst/>
          </a:prstGeom>
          <a:solidFill>
            <a:schemeClr val="bg1"/>
          </a:solidFill>
          <a:ln>
            <a:solidFill>
              <a:srgbClr val="39366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6" name="Ellipse 265"/>
          <p:cNvSpPr/>
          <p:nvPr/>
        </p:nvSpPr>
        <p:spPr>
          <a:xfrm>
            <a:off x="6123102" y="9076329"/>
            <a:ext cx="145684" cy="142406"/>
          </a:xfrm>
          <a:prstGeom prst="ellipse">
            <a:avLst/>
          </a:prstGeom>
          <a:solidFill>
            <a:schemeClr val="bg1"/>
          </a:solidFill>
          <a:ln>
            <a:solidFill>
              <a:srgbClr val="39366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7" name="Ellipse 266"/>
          <p:cNvSpPr/>
          <p:nvPr/>
        </p:nvSpPr>
        <p:spPr>
          <a:xfrm>
            <a:off x="5213698" y="9325332"/>
            <a:ext cx="145684" cy="142406"/>
          </a:xfrm>
          <a:prstGeom prst="ellipse">
            <a:avLst/>
          </a:prstGeom>
          <a:solidFill>
            <a:srgbClr val="393668"/>
          </a:solidFill>
          <a:ln>
            <a:solidFill>
              <a:srgbClr val="39366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8" name="Ellipse 267"/>
          <p:cNvSpPr/>
          <p:nvPr/>
        </p:nvSpPr>
        <p:spPr>
          <a:xfrm>
            <a:off x="5441049" y="9325359"/>
            <a:ext cx="145684" cy="142406"/>
          </a:xfrm>
          <a:prstGeom prst="ellipse">
            <a:avLst/>
          </a:prstGeom>
          <a:solidFill>
            <a:srgbClr val="393668"/>
          </a:solidFill>
          <a:ln>
            <a:solidFill>
              <a:srgbClr val="39366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9" name="Ellipse 268"/>
          <p:cNvSpPr/>
          <p:nvPr/>
        </p:nvSpPr>
        <p:spPr>
          <a:xfrm>
            <a:off x="5668400" y="9325332"/>
            <a:ext cx="145684" cy="142406"/>
          </a:xfrm>
          <a:prstGeom prst="ellipse">
            <a:avLst/>
          </a:prstGeom>
          <a:solidFill>
            <a:schemeClr val="bg1"/>
          </a:solidFill>
          <a:ln>
            <a:solidFill>
              <a:srgbClr val="39366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0" name="Ellipse 269"/>
          <p:cNvSpPr/>
          <p:nvPr/>
        </p:nvSpPr>
        <p:spPr>
          <a:xfrm>
            <a:off x="5895751" y="9330025"/>
            <a:ext cx="145684" cy="142406"/>
          </a:xfrm>
          <a:prstGeom prst="ellipse">
            <a:avLst/>
          </a:prstGeom>
          <a:solidFill>
            <a:schemeClr val="bg1"/>
          </a:solidFill>
          <a:ln>
            <a:solidFill>
              <a:srgbClr val="39366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1" name="Ellipse 270"/>
          <p:cNvSpPr/>
          <p:nvPr/>
        </p:nvSpPr>
        <p:spPr>
          <a:xfrm>
            <a:off x="6123102" y="9328528"/>
            <a:ext cx="145684" cy="142406"/>
          </a:xfrm>
          <a:prstGeom prst="ellipse">
            <a:avLst/>
          </a:prstGeom>
          <a:solidFill>
            <a:schemeClr val="bg1"/>
          </a:solidFill>
          <a:ln>
            <a:solidFill>
              <a:srgbClr val="39366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2" name="Ellipse 271"/>
          <p:cNvSpPr/>
          <p:nvPr/>
        </p:nvSpPr>
        <p:spPr>
          <a:xfrm>
            <a:off x="5213698" y="9593538"/>
            <a:ext cx="145684" cy="142406"/>
          </a:xfrm>
          <a:prstGeom prst="ellipse">
            <a:avLst/>
          </a:prstGeom>
          <a:solidFill>
            <a:srgbClr val="393668"/>
          </a:solidFill>
          <a:ln>
            <a:solidFill>
              <a:srgbClr val="39366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3" name="Ellipse 272"/>
          <p:cNvSpPr/>
          <p:nvPr/>
        </p:nvSpPr>
        <p:spPr>
          <a:xfrm>
            <a:off x="5441049" y="9593565"/>
            <a:ext cx="145684" cy="142406"/>
          </a:xfrm>
          <a:prstGeom prst="ellipse">
            <a:avLst/>
          </a:prstGeom>
          <a:solidFill>
            <a:srgbClr val="393668"/>
          </a:solidFill>
          <a:ln>
            <a:solidFill>
              <a:srgbClr val="39366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4" name="Ellipse 273"/>
          <p:cNvSpPr/>
          <p:nvPr/>
        </p:nvSpPr>
        <p:spPr>
          <a:xfrm>
            <a:off x="5668400" y="9593538"/>
            <a:ext cx="145684" cy="142406"/>
          </a:xfrm>
          <a:prstGeom prst="ellipse">
            <a:avLst/>
          </a:prstGeom>
          <a:solidFill>
            <a:srgbClr val="393668"/>
          </a:solidFill>
          <a:ln>
            <a:solidFill>
              <a:srgbClr val="39366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5" name="Ellipse 274"/>
          <p:cNvSpPr/>
          <p:nvPr/>
        </p:nvSpPr>
        <p:spPr>
          <a:xfrm>
            <a:off x="5895751" y="9598231"/>
            <a:ext cx="145684" cy="142406"/>
          </a:xfrm>
          <a:prstGeom prst="ellipse">
            <a:avLst/>
          </a:prstGeom>
          <a:solidFill>
            <a:srgbClr val="393668"/>
          </a:solidFill>
          <a:ln>
            <a:solidFill>
              <a:srgbClr val="39366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6" name="Ellipse 275"/>
          <p:cNvSpPr/>
          <p:nvPr/>
        </p:nvSpPr>
        <p:spPr>
          <a:xfrm>
            <a:off x="6123102" y="9596734"/>
            <a:ext cx="145684" cy="142406"/>
          </a:xfrm>
          <a:prstGeom prst="ellipse">
            <a:avLst/>
          </a:prstGeom>
          <a:solidFill>
            <a:srgbClr val="393668"/>
          </a:solidFill>
          <a:ln>
            <a:solidFill>
              <a:srgbClr val="39366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7" name="Ellipse 276"/>
          <p:cNvSpPr/>
          <p:nvPr/>
        </p:nvSpPr>
        <p:spPr>
          <a:xfrm>
            <a:off x="4514797" y="8830661"/>
            <a:ext cx="145684" cy="142406"/>
          </a:xfrm>
          <a:prstGeom prst="ellipse">
            <a:avLst/>
          </a:prstGeom>
          <a:solidFill>
            <a:srgbClr val="393668"/>
          </a:solidFill>
          <a:ln>
            <a:solidFill>
              <a:srgbClr val="39366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8" name="Ellipse 277"/>
          <p:cNvSpPr/>
          <p:nvPr/>
        </p:nvSpPr>
        <p:spPr>
          <a:xfrm>
            <a:off x="4742148" y="8830688"/>
            <a:ext cx="145684" cy="142406"/>
          </a:xfrm>
          <a:prstGeom prst="ellipse">
            <a:avLst/>
          </a:prstGeom>
          <a:solidFill>
            <a:srgbClr val="393668"/>
          </a:solidFill>
          <a:ln>
            <a:solidFill>
              <a:srgbClr val="39366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9" name="Ellipse 278"/>
          <p:cNvSpPr/>
          <p:nvPr/>
        </p:nvSpPr>
        <p:spPr>
          <a:xfrm>
            <a:off x="4969499" y="8830661"/>
            <a:ext cx="145684" cy="142406"/>
          </a:xfrm>
          <a:prstGeom prst="ellipse">
            <a:avLst/>
          </a:prstGeom>
          <a:solidFill>
            <a:srgbClr val="393668"/>
          </a:solidFill>
          <a:ln>
            <a:solidFill>
              <a:srgbClr val="39366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0" name="Ellipse 279"/>
          <p:cNvSpPr/>
          <p:nvPr/>
        </p:nvSpPr>
        <p:spPr>
          <a:xfrm>
            <a:off x="4514797" y="9076863"/>
            <a:ext cx="145684" cy="142406"/>
          </a:xfrm>
          <a:prstGeom prst="ellipse">
            <a:avLst/>
          </a:prstGeom>
          <a:solidFill>
            <a:srgbClr val="393668"/>
          </a:solidFill>
          <a:ln>
            <a:solidFill>
              <a:srgbClr val="39366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1" name="Ellipse 280"/>
          <p:cNvSpPr/>
          <p:nvPr/>
        </p:nvSpPr>
        <p:spPr>
          <a:xfrm>
            <a:off x="4742148" y="9076890"/>
            <a:ext cx="145684" cy="142406"/>
          </a:xfrm>
          <a:prstGeom prst="ellipse">
            <a:avLst/>
          </a:prstGeom>
          <a:solidFill>
            <a:srgbClr val="393668"/>
          </a:solidFill>
          <a:ln>
            <a:solidFill>
              <a:srgbClr val="39366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2" name="Ellipse 281"/>
          <p:cNvSpPr/>
          <p:nvPr/>
        </p:nvSpPr>
        <p:spPr>
          <a:xfrm>
            <a:off x="4969499" y="9076863"/>
            <a:ext cx="145684" cy="142406"/>
          </a:xfrm>
          <a:prstGeom prst="ellipse">
            <a:avLst/>
          </a:prstGeom>
          <a:solidFill>
            <a:srgbClr val="393668"/>
          </a:solidFill>
          <a:ln>
            <a:solidFill>
              <a:srgbClr val="39366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3" name="Ellipse 282"/>
          <p:cNvSpPr/>
          <p:nvPr/>
        </p:nvSpPr>
        <p:spPr>
          <a:xfrm>
            <a:off x="4514797" y="9329062"/>
            <a:ext cx="145684" cy="142406"/>
          </a:xfrm>
          <a:prstGeom prst="ellipse">
            <a:avLst/>
          </a:prstGeom>
          <a:solidFill>
            <a:srgbClr val="393668"/>
          </a:solidFill>
          <a:ln>
            <a:solidFill>
              <a:srgbClr val="39366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4" name="Ellipse 283"/>
          <p:cNvSpPr/>
          <p:nvPr/>
        </p:nvSpPr>
        <p:spPr>
          <a:xfrm>
            <a:off x="4742148" y="9329089"/>
            <a:ext cx="145684" cy="142406"/>
          </a:xfrm>
          <a:prstGeom prst="ellipse">
            <a:avLst/>
          </a:prstGeom>
          <a:solidFill>
            <a:srgbClr val="393668"/>
          </a:solidFill>
          <a:ln>
            <a:solidFill>
              <a:srgbClr val="39366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5" name="Ellipse 284"/>
          <p:cNvSpPr/>
          <p:nvPr/>
        </p:nvSpPr>
        <p:spPr>
          <a:xfrm>
            <a:off x="4969499" y="9329062"/>
            <a:ext cx="145684" cy="142406"/>
          </a:xfrm>
          <a:prstGeom prst="ellipse">
            <a:avLst/>
          </a:prstGeom>
          <a:solidFill>
            <a:srgbClr val="393668"/>
          </a:solidFill>
          <a:ln>
            <a:solidFill>
              <a:srgbClr val="39366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6" name="Ellipse 285"/>
          <p:cNvSpPr/>
          <p:nvPr/>
        </p:nvSpPr>
        <p:spPr>
          <a:xfrm>
            <a:off x="4514797" y="9597268"/>
            <a:ext cx="145684" cy="142406"/>
          </a:xfrm>
          <a:prstGeom prst="ellipse">
            <a:avLst/>
          </a:prstGeom>
          <a:solidFill>
            <a:srgbClr val="393668"/>
          </a:solidFill>
          <a:ln>
            <a:solidFill>
              <a:srgbClr val="39366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7" name="Ellipse 286"/>
          <p:cNvSpPr/>
          <p:nvPr/>
        </p:nvSpPr>
        <p:spPr>
          <a:xfrm>
            <a:off x="4742148" y="9597295"/>
            <a:ext cx="145684" cy="142406"/>
          </a:xfrm>
          <a:prstGeom prst="ellipse">
            <a:avLst/>
          </a:prstGeom>
          <a:solidFill>
            <a:srgbClr val="393668"/>
          </a:solidFill>
          <a:ln>
            <a:solidFill>
              <a:srgbClr val="39366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8" name="Ellipse 287"/>
          <p:cNvSpPr/>
          <p:nvPr/>
        </p:nvSpPr>
        <p:spPr>
          <a:xfrm>
            <a:off x="4969499" y="9597268"/>
            <a:ext cx="145684" cy="142406"/>
          </a:xfrm>
          <a:prstGeom prst="ellipse">
            <a:avLst/>
          </a:prstGeom>
          <a:solidFill>
            <a:srgbClr val="393668"/>
          </a:solidFill>
          <a:ln>
            <a:solidFill>
              <a:srgbClr val="39366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F24D4DA0-982C-25BA-3F3B-556F066BA3F1}"/>
              </a:ext>
            </a:extLst>
          </p:cNvPr>
          <p:cNvSpPr txBox="1"/>
          <p:nvPr/>
        </p:nvSpPr>
        <p:spPr>
          <a:xfrm>
            <a:off x="3560903" y="704676"/>
            <a:ext cx="3174981" cy="8540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Clr>
                <a:srgbClr val="00B050"/>
              </a:buClr>
              <a:buSzPct val="100000"/>
            </a:pPr>
            <a:r>
              <a:rPr lang="fr-FR" sz="1100" b="1" dirty="0">
                <a:latin typeface="Avenir Book" charset="0"/>
                <a:ea typeface="Avenir Book" charset="0"/>
                <a:cs typeface="Avenir Book" charset="0"/>
              </a:rPr>
              <a:t>2013-2014  </a:t>
            </a:r>
            <a:r>
              <a:rPr lang="fr-FR" sz="1100" b="1" dirty="0">
                <a:solidFill>
                  <a:srgbClr val="393668"/>
                </a:solidFill>
                <a:latin typeface="Avenir Book" charset="0"/>
                <a:ea typeface="Avenir Book" charset="0"/>
                <a:cs typeface="Avenir Book" charset="0"/>
              </a:rPr>
              <a:t>SOCIETE – VILLE</a:t>
            </a:r>
            <a:r>
              <a:rPr lang="fr-FR" sz="1100" dirty="0">
                <a:solidFill>
                  <a:srgbClr val="393668"/>
                </a:solidFill>
                <a:latin typeface="Avenir Book" charset="0"/>
                <a:ea typeface="Avenir Book" charset="0"/>
                <a:cs typeface="Avenir Book" charset="0"/>
              </a:rPr>
              <a:t> </a:t>
            </a:r>
            <a:r>
              <a:rPr lang="fr-FR" sz="1100" dirty="0">
                <a:solidFill>
                  <a:srgbClr val="5797B8"/>
                </a:solidFill>
                <a:latin typeface="Avenir Book" charset="0"/>
                <a:ea typeface="Avenir Book" charset="0"/>
                <a:cs typeface="Avenir Book" charset="0"/>
              </a:rPr>
              <a:t>- </a:t>
            </a:r>
            <a:r>
              <a:rPr lang="fr-FR" sz="1100" b="1" dirty="0">
                <a:latin typeface="Avenir Book" charset="0"/>
                <a:ea typeface="Avenir Book" charset="0"/>
                <a:cs typeface="Avenir Book" charset="0"/>
              </a:rPr>
              <a:t>Titre du poste</a:t>
            </a:r>
          </a:p>
          <a:p>
            <a:pPr defTabSz="457200">
              <a:buClr>
                <a:srgbClr val="00B050"/>
              </a:buClr>
              <a:buSzPct val="100000"/>
              <a:defRPr/>
            </a:pPr>
            <a:r>
              <a:rPr lang="fr-FR" sz="1100" dirty="0">
                <a:solidFill>
                  <a:schemeClr val="bg1"/>
                </a:solidFill>
                <a:latin typeface="Avenir Book" charset="0"/>
                <a:ea typeface="Avenir Book" charset="0"/>
                <a:cs typeface="Avenir Book" charset="0"/>
              </a:rPr>
              <a:t>Décrivez ici les fonctions que vous avez occupé. Décrivez également vos missions, le nombre de personne que vous avez encadrés .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428940BB-5548-9995-5374-C2D140B28D10}"/>
              </a:ext>
            </a:extLst>
          </p:cNvPr>
          <p:cNvSpPr txBox="1"/>
          <p:nvPr/>
        </p:nvSpPr>
        <p:spPr>
          <a:xfrm>
            <a:off x="3535895" y="1589071"/>
            <a:ext cx="3174981" cy="8540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Clr>
                <a:srgbClr val="00B050"/>
              </a:buClr>
              <a:buSzPct val="100000"/>
            </a:pPr>
            <a:r>
              <a:rPr lang="fr-FR" sz="1100" b="1" dirty="0">
                <a:latin typeface="Avenir Book" charset="0"/>
                <a:ea typeface="Avenir Book" charset="0"/>
                <a:cs typeface="Avenir Book" charset="0"/>
              </a:rPr>
              <a:t>2013-2014  </a:t>
            </a:r>
            <a:r>
              <a:rPr lang="fr-FR" sz="1100" b="1" dirty="0">
                <a:solidFill>
                  <a:srgbClr val="393668"/>
                </a:solidFill>
                <a:latin typeface="Avenir Book" charset="0"/>
                <a:ea typeface="Avenir Book" charset="0"/>
                <a:cs typeface="Avenir Book" charset="0"/>
              </a:rPr>
              <a:t>SOCIETE – VILLE</a:t>
            </a:r>
            <a:r>
              <a:rPr lang="fr-FR" sz="1100" dirty="0">
                <a:solidFill>
                  <a:srgbClr val="393668"/>
                </a:solidFill>
                <a:latin typeface="Avenir Book" charset="0"/>
                <a:ea typeface="Avenir Book" charset="0"/>
                <a:cs typeface="Avenir Book" charset="0"/>
              </a:rPr>
              <a:t> </a:t>
            </a:r>
            <a:r>
              <a:rPr lang="fr-FR" sz="1100" dirty="0">
                <a:solidFill>
                  <a:srgbClr val="5797B8"/>
                </a:solidFill>
                <a:latin typeface="Avenir Book" charset="0"/>
                <a:ea typeface="Avenir Book" charset="0"/>
                <a:cs typeface="Avenir Book" charset="0"/>
              </a:rPr>
              <a:t>- </a:t>
            </a:r>
            <a:r>
              <a:rPr lang="fr-FR" sz="1100" b="1" dirty="0">
                <a:latin typeface="Avenir Book" charset="0"/>
                <a:ea typeface="Avenir Book" charset="0"/>
                <a:cs typeface="Avenir Book" charset="0"/>
              </a:rPr>
              <a:t>Titre du poste</a:t>
            </a:r>
          </a:p>
          <a:p>
            <a:pPr defTabSz="457200">
              <a:buClr>
                <a:srgbClr val="00B050"/>
              </a:buClr>
              <a:buSzPct val="100000"/>
              <a:defRPr/>
            </a:pPr>
            <a:r>
              <a:rPr lang="fr-FR" sz="1100" dirty="0">
                <a:solidFill>
                  <a:schemeClr val="bg1"/>
                </a:solidFill>
                <a:latin typeface="Avenir Book" charset="0"/>
                <a:ea typeface="Avenir Book" charset="0"/>
                <a:cs typeface="Avenir Book" charset="0"/>
              </a:rPr>
              <a:t>Décrivez ici les fonctions que vous avez occupé. Décrivez également vos missions, le nombre de personne que vous avez encadrés .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461AF2B9-FC62-54D2-0A7B-5419E66B9EF5}"/>
              </a:ext>
            </a:extLst>
          </p:cNvPr>
          <p:cNvSpPr txBox="1"/>
          <p:nvPr/>
        </p:nvSpPr>
        <p:spPr>
          <a:xfrm>
            <a:off x="3551029" y="2479399"/>
            <a:ext cx="3174981" cy="8540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Clr>
                <a:srgbClr val="00B050"/>
              </a:buClr>
              <a:buSzPct val="100000"/>
            </a:pPr>
            <a:r>
              <a:rPr lang="fr-FR" sz="1100" b="1" dirty="0">
                <a:latin typeface="Avenir Book" charset="0"/>
                <a:ea typeface="Avenir Book" charset="0"/>
                <a:cs typeface="Avenir Book" charset="0"/>
              </a:rPr>
              <a:t>2013-2014  </a:t>
            </a:r>
            <a:r>
              <a:rPr lang="fr-FR" sz="1100" b="1" dirty="0">
                <a:solidFill>
                  <a:srgbClr val="393668"/>
                </a:solidFill>
                <a:latin typeface="Avenir Book" charset="0"/>
                <a:ea typeface="Avenir Book" charset="0"/>
                <a:cs typeface="Avenir Book" charset="0"/>
              </a:rPr>
              <a:t>SOCIETE – VILLE</a:t>
            </a:r>
            <a:r>
              <a:rPr lang="fr-FR" sz="1100" dirty="0">
                <a:solidFill>
                  <a:srgbClr val="393668"/>
                </a:solidFill>
                <a:latin typeface="Avenir Book" charset="0"/>
                <a:ea typeface="Avenir Book" charset="0"/>
                <a:cs typeface="Avenir Book" charset="0"/>
              </a:rPr>
              <a:t> </a:t>
            </a:r>
            <a:r>
              <a:rPr lang="fr-FR" sz="1100" dirty="0">
                <a:solidFill>
                  <a:srgbClr val="5797B8"/>
                </a:solidFill>
                <a:latin typeface="Avenir Book" charset="0"/>
                <a:ea typeface="Avenir Book" charset="0"/>
                <a:cs typeface="Avenir Book" charset="0"/>
              </a:rPr>
              <a:t>- </a:t>
            </a:r>
            <a:r>
              <a:rPr lang="fr-FR" sz="1100" b="1" dirty="0">
                <a:latin typeface="Avenir Book" charset="0"/>
                <a:ea typeface="Avenir Book" charset="0"/>
                <a:cs typeface="Avenir Book" charset="0"/>
              </a:rPr>
              <a:t>Titre du poste</a:t>
            </a:r>
          </a:p>
          <a:p>
            <a:pPr defTabSz="457200">
              <a:buClr>
                <a:srgbClr val="00B050"/>
              </a:buClr>
              <a:buSzPct val="100000"/>
              <a:defRPr/>
            </a:pPr>
            <a:r>
              <a:rPr lang="fr-FR" sz="1100" dirty="0">
                <a:solidFill>
                  <a:schemeClr val="bg1"/>
                </a:solidFill>
                <a:latin typeface="Avenir Book" charset="0"/>
                <a:ea typeface="Avenir Book" charset="0"/>
                <a:cs typeface="Avenir Book" charset="0"/>
              </a:rPr>
              <a:t>Décrivez ici les fonctions que vous avez occupé. Décrivez également vos missions, le nombre de personne que vous avez encadrés .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6700A5B7-16E3-D566-3C5D-60483E4A62AE}"/>
              </a:ext>
            </a:extLst>
          </p:cNvPr>
          <p:cNvSpPr txBox="1"/>
          <p:nvPr/>
        </p:nvSpPr>
        <p:spPr>
          <a:xfrm>
            <a:off x="3527692" y="3362200"/>
            <a:ext cx="3174981" cy="8540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Clr>
                <a:srgbClr val="00B050"/>
              </a:buClr>
              <a:buSzPct val="100000"/>
            </a:pPr>
            <a:r>
              <a:rPr lang="fr-FR" sz="1100" b="1" dirty="0">
                <a:latin typeface="Avenir Book" charset="0"/>
                <a:ea typeface="Avenir Book" charset="0"/>
                <a:cs typeface="Avenir Book" charset="0"/>
              </a:rPr>
              <a:t>2013-2014  </a:t>
            </a:r>
            <a:r>
              <a:rPr lang="fr-FR" sz="1100" b="1" dirty="0">
                <a:solidFill>
                  <a:srgbClr val="393668"/>
                </a:solidFill>
                <a:latin typeface="Avenir Book" charset="0"/>
                <a:ea typeface="Avenir Book" charset="0"/>
                <a:cs typeface="Avenir Book" charset="0"/>
              </a:rPr>
              <a:t>SOCIETE – VILLE</a:t>
            </a:r>
            <a:r>
              <a:rPr lang="fr-FR" sz="1100" dirty="0">
                <a:solidFill>
                  <a:srgbClr val="393668"/>
                </a:solidFill>
                <a:latin typeface="Avenir Book" charset="0"/>
                <a:ea typeface="Avenir Book" charset="0"/>
                <a:cs typeface="Avenir Book" charset="0"/>
              </a:rPr>
              <a:t> </a:t>
            </a:r>
            <a:r>
              <a:rPr lang="fr-FR" sz="1100" dirty="0">
                <a:solidFill>
                  <a:srgbClr val="5797B8"/>
                </a:solidFill>
                <a:latin typeface="Avenir Book" charset="0"/>
                <a:ea typeface="Avenir Book" charset="0"/>
                <a:cs typeface="Avenir Book" charset="0"/>
              </a:rPr>
              <a:t>- </a:t>
            </a:r>
            <a:r>
              <a:rPr lang="fr-FR" sz="1100" b="1" dirty="0">
                <a:latin typeface="Avenir Book" charset="0"/>
                <a:ea typeface="Avenir Book" charset="0"/>
                <a:cs typeface="Avenir Book" charset="0"/>
              </a:rPr>
              <a:t>Titre du poste</a:t>
            </a:r>
          </a:p>
          <a:p>
            <a:pPr defTabSz="457200">
              <a:buClr>
                <a:srgbClr val="00B050"/>
              </a:buClr>
              <a:buSzPct val="100000"/>
              <a:defRPr/>
            </a:pPr>
            <a:r>
              <a:rPr lang="fr-FR" sz="1100" dirty="0">
                <a:solidFill>
                  <a:schemeClr val="bg1"/>
                </a:solidFill>
                <a:latin typeface="Avenir Book" charset="0"/>
                <a:ea typeface="Avenir Book" charset="0"/>
                <a:cs typeface="Avenir Book" charset="0"/>
              </a:rPr>
              <a:t>Décrivez ici les fonctions que vous avez occupé. Décrivez également vos missions, le nombre de personne que vous avez encadrés .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ABBBA06A-1CCB-9019-89B8-638BEA9BF738}"/>
              </a:ext>
            </a:extLst>
          </p:cNvPr>
          <p:cNvSpPr txBox="1"/>
          <p:nvPr/>
        </p:nvSpPr>
        <p:spPr>
          <a:xfrm>
            <a:off x="264302" y="3370594"/>
            <a:ext cx="258048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>
              <a:defRPr/>
            </a:pPr>
            <a:r>
              <a:rPr lang="fr-FR" sz="1100" dirty="0">
                <a:solidFill>
                  <a:schemeClr val="bg1"/>
                </a:solidFill>
                <a:latin typeface="Avenir Book" charset="0"/>
                <a:ea typeface="Avenir Book" charset="0"/>
                <a:cs typeface="Avenir Book" charset="0"/>
              </a:rPr>
              <a:t>Décrivez en quelques lignes vos compétences clés pour le poste et vos objectifs de carrière. Vous pouvez les mettre en forme à l’aide de puces ou les laisser sous forme de texte plein. Cet espace peut servir de début d’introduction à votre lettre de motivation .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126CB7EF-D393-BC46-2ED2-DF22ECA47BD2}"/>
              </a:ext>
            </a:extLst>
          </p:cNvPr>
          <p:cNvSpPr txBox="1"/>
          <p:nvPr/>
        </p:nvSpPr>
        <p:spPr>
          <a:xfrm>
            <a:off x="3252980" y="7125426"/>
            <a:ext cx="1261817" cy="10002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ctr">
              <a:spcAft>
                <a:spcPts val="600"/>
              </a:spcAft>
            </a:pPr>
            <a:r>
              <a:rPr lang="fr-FR" sz="1100" dirty="0">
                <a:solidFill>
                  <a:schemeClr val="bg1"/>
                </a:solidFill>
                <a:latin typeface="Avenir Book" panose="02000503020000020003" pitchFamily="2" charset="0"/>
              </a:rPr>
              <a:t>Leader </a:t>
            </a:r>
            <a:r>
              <a:rPr lang="fr-FR" sz="1100" dirty="0" err="1">
                <a:solidFill>
                  <a:schemeClr val="bg1"/>
                </a:solidFill>
                <a:latin typeface="Avenir Book" panose="02000503020000020003" pitchFamily="2" charset="0"/>
              </a:rPr>
              <a:t>Ship</a:t>
            </a:r>
            <a:endParaRPr lang="fr-FR" sz="1100" dirty="0">
              <a:solidFill>
                <a:schemeClr val="bg1"/>
              </a:solidFill>
              <a:latin typeface="Avenir Book" panose="02000503020000020003" pitchFamily="2" charset="0"/>
            </a:endParaRPr>
          </a:p>
          <a:p>
            <a:pPr fontAlgn="ctr">
              <a:spcAft>
                <a:spcPts val="600"/>
              </a:spcAft>
            </a:pPr>
            <a:r>
              <a:rPr lang="fr-FR" sz="1100" dirty="0">
                <a:solidFill>
                  <a:schemeClr val="bg1"/>
                </a:solidFill>
                <a:latin typeface="Avenir Book" panose="02000503020000020003" pitchFamily="2" charset="0"/>
              </a:rPr>
              <a:t>Créatif</a:t>
            </a:r>
          </a:p>
          <a:p>
            <a:pPr fontAlgn="ctr">
              <a:spcAft>
                <a:spcPts val="600"/>
              </a:spcAft>
            </a:pPr>
            <a:r>
              <a:rPr lang="fr-FR" sz="1100" dirty="0">
                <a:solidFill>
                  <a:schemeClr val="bg1"/>
                </a:solidFill>
                <a:latin typeface="Avenir Book" panose="02000503020000020003" pitchFamily="2" charset="0"/>
              </a:rPr>
              <a:t>Sens de l’écoute</a:t>
            </a:r>
          </a:p>
          <a:p>
            <a:pPr fontAlgn="ctr">
              <a:spcAft>
                <a:spcPts val="600"/>
              </a:spcAft>
            </a:pPr>
            <a:r>
              <a:rPr lang="fr-FR" sz="1100" dirty="0">
                <a:solidFill>
                  <a:schemeClr val="bg1"/>
                </a:solidFill>
                <a:latin typeface="Avenir Book" panose="02000503020000020003" pitchFamily="2" charset="0"/>
              </a:rPr>
              <a:t>Sérieux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B3106052-2C8F-D16F-AC5A-4D3798296E2A}"/>
              </a:ext>
            </a:extLst>
          </p:cNvPr>
          <p:cNvSpPr txBox="1"/>
          <p:nvPr/>
        </p:nvSpPr>
        <p:spPr>
          <a:xfrm>
            <a:off x="3200301" y="8768323"/>
            <a:ext cx="1543568" cy="10002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ctr">
              <a:spcAft>
                <a:spcPts val="600"/>
              </a:spcAft>
            </a:pPr>
            <a:r>
              <a:rPr lang="fr-FR" sz="1100" dirty="0">
                <a:solidFill>
                  <a:schemeClr val="bg1"/>
                </a:solidFill>
                <a:latin typeface="Avenir Book" panose="02000503020000020003" pitchFamily="2" charset="0"/>
              </a:rPr>
              <a:t>Google </a:t>
            </a:r>
            <a:r>
              <a:rPr lang="fr-FR" sz="1100" dirty="0" err="1">
                <a:solidFill>
                  <a:schemeClr val="bg1"/>
                </a:solidFill>
                <a:latin typeface="Avenir Book" panose="02000503020000020003" pitchFamily="2" charset="0"/>
              </a:rPr>
              <a:t>Adwords</a:t>
            </a:r>
            <a:endParaRPr lang="fr-FR" sz="1100" dirty="0">
              <a:solidFill>
                <a:schemeClr val="bg1"/>
              </a:solidFill>
              <a:latin typeface="Avenir Book" panose="02000503020000020003" pitchFamily="2" charset="0"/>
            </a:endParaRPr>
          </a:p>
          <a:p>
            <a:pPr fontAlgn="ctr">
              <a:spcAft>
                <a:spcPts val="600"/>
              </a:spcAft>
            </a:pPr>
            <a:r>
              <a:rPr lang="fr-FR" sz="1100" dirty="0">
                <a:solidFill>
                  <a:schemeClr val="bg1"/>
                </a:solidFill>
                <a:latin typeface="Avenir Book" panose="02000503020000020003" pitchFamily="2" charset="0"/>
              </a:rPr>
              <a:t>Bing </a:t>
            </a:r>
            <a:r>
              <a:rPr lang="fr-FR" sz="1100" dirty="0" err="1">
                <a:solidFill>
                  <a:schemeClr val="bg1"/>
                </a:solidFill>
                <a:latin typeface="Avenir Book" panose="02000503020000020003" pitchFamily="2" charset="0"/>
              </a:rPr>
              <a:t>Ads</a:t>
            </a:r>
            <a:endParaRPr lang="fr-FR" sz="1100" dirty="0">
              <a:solidFill>
                <a:schemeClr val="bg1"/>
              </a:solidFill>
              <a:latin typeface="Avenir Book" panose="02000503020000020003" pitchFamily="2" charset="0"/>
            </a:endParaRPr>
          </a:p>
          <a:p>
            <a:pPr fontAlgn="ctr">
              <a:spcAft>
                <a:spcPts val="600"/>
              </a:spcAft>
            </a:pPr>
            <a:r>
              <a:rPr lang="fr-FR" sz="1100" dirty="0">
                <a:solidFill>
                  <a:schemeClr val="bg1"/>
                </a:solidFill>
                <a:latin typeface="Avenir Book" panose="02000503020000020003" pitchFamily="2" charset="0"/>
              </a:rPr>
              <a:t>Google Analytics</a:t>
            </a:r>
          </a:p>
          <a:p>
            <a:pPr fontAlgn="ctr">
              <a:spcAft>
                <a:spcPts val="600"/>
              </a:spcAft>
            </a:pPr>
            <a:r>
              <a:rPr lang="fr-FR" sz="1100" dirty="0">
                <a:solidFill>
                  <a:schemeClr val="bg1"/>
                </a:solidFill>
                <a:latin typeface="Avenir Book" panose="02000503020000020003" pitchFamily="2" charset="0"/>
              </a:rPr>
              <a:t>Logiciel Word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679F855C-ACD4-BF3C-87C0-329D5DF876B2}"/>
              </a:ext>
            </a:extLst>
          </p:cNvPr>
          <p:cNvSpPr txBox="1"/>
          <p:nvPr/>
        </p:nvSpPr>
        <p:spPr>
          <a:xfrm>
            <a:off x="3535894" y="4814601"/>
            <a:ext cx="3174981" cy="7886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5000"/>
              </a:lnSpc>
              <a:buClr>
                <a:srgbClr val="00B050"/>
              </a:buClr>
              <a:buSzPct val="100000"/>
            </a:pPr>
            <a:r>
              <a:rPr lang="fr-FR" sz="1100" b="1" dirty="0">
                <a:latin typeface="Avenir Book" charset="0"/>
                <a:ea typeface="Avenir Book" charset="0"/>
                <a:cs typeface="Avenir Book" charset="0"/>
              </a:rPr>
              <a:t>2013-2014  </a:t>
            </a:r>
            <a:r>
              <a:rPr lang="fr-FR" sz="1100" b="1" dirty="0">
                <a:solidFill>
                  <a:srgbClr val="393668"/>
                </a:solidFill>
                <a:latin typeface="Avenir Book" charset="0"/>
                <a:ea typeface="Avenir Book" charset="0"/>
                <a:cs typeface="Avenir Book" charset="0"/>
              </a:rPr>
              <a:t>UNIVERSITE</a:t>
            </a:r>
            <a:r>
              <a:rPr lang="fr-FR" sz="1100" dirty="0">
                <a:solidFill>
                  <a:srgbClr val="393668"/>
                </a:solidFill>
                <a:latin typeface="Avenir Book" charset="0"/>
                <a:ea typeface="Avenir Book" charset="0"/>
                <a:cs typeface="Avenir Book" charset="0"/>
              </a:rPr>
              <a:t> </a:t>
            </a:r>
            <a:r>
              <a:rPr lang="fr-FR" sz="1100" dirty="0">
                <a:solidFill>
                  <a:srgbClr val="EF4C44"/>
                </a:solidFill>
                <a:latin typeface="Avenir Book" charset="0"/>
                <a:ea typeface="Avenir Book" charset="0"/>
                <a:cs typeface="Avenir Book" charset="0"/>
              </a:rPr>
              <a:t>- </a:t>
            </a:r>
            <a:r>
              <a:rPr lang="fr-FR" sz="1100" b="1" dirty="0">
                <a:latin typeface="Avenir Book" charset="0"/>
                <a:ea typeface="Avenir Book" charset="0"/>
                <a:cs typeface="Avenir Book" charset="0"/>
              </a:rPr>
              <a:t>Titre du diplôme</a:t>
            </a:r>
          </a:p>
          <a:p>
            <a:pPr defTabSz="685800">
              <a:defRPr/>
            </a:pPr>
            <a:r>
              <a:rPr lang="fr-FR" sz="1050" dirty="0">
                <a:solidFill>
                  <a:schemeClr val="bg1"/>
                </a:solidFill>
                <a:latin typeface="Avenir Book" charset="0"/>
                <a:ea typeface="Avenir Book" charset="0"/>
                <a:cs typeface="Avenir Book" charset="0"/>
              </a:rPr>
              <a:t>Décrivez en une ligne les objectifs et les spécialités de cette formation. Inscrivez votre mention si vous en avez eu une.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F2E5A0A5-ADC1-E72E-4EE3-EAF00774D4CB}"/>
              </a:ext>
            </a:extLst>
          </p:cNvPr>
          <p:cNvSpPr txBox="1"/>
          <p:nvPr/>
        </p:nvSpPr>
        <p:spPr>
          <a:xfrm>
            <a:off x="3560902" y="5656974"/>
            <a:ext cx="3174981" cy="7886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5000"/>
              </a:lnSpc>
              <a:buClr>
                <a:srgbClr val="00B050"/>
              </a:buClr>
              <a:buSzPct val="100000"/>
            </a:pPr>
            <a:r>
              <a:rPr lang="fr-FR" sz="1100" b="1" dirty="0">
                <a:latin typeface="Avenir Book" charset="0"/>
                <a:ea typeface="Avenir Book" charset="0"/>
                <a:cs typeface="Avenir Book" charset="0"/>
              </a:rPr>
              <a:t>2013-2014  </a:t>
            </a:r>
            <a:r>
              <a:rPr lang="fr-FR" sz="1100" b="1" dirty="0">
                <a:solidFill>
                  <a:srgbClr val="393668"/>
                </a:solidFill>
                <a:latin typeface="Avenir Book" charset="0"/>
                <a:ea typeface="Avenir Book" charset="0"/>
                <a:cs typeface="Avenir Book" charset="0"/>
              </a:rPr>
              <a:t>UNIVERSITE</a:t>
            </a:r>
            <a:r>
              <a:rPr lang="fr-FR" sz="1100" dirty="0">
                <a:solidFill>
                  <a:srgbClr val="393668"/>
                </a:solidFill>
                <a:latin typeface="Avenir Book" charset="0"/>
                <a:ea typeface="Avenir Book" charset="0"/>
                <a:cs typeface="Avenir Book" charset="0"/>
              </a:rPr>
              <a:t> </a:t>
            </a:r>
            <a:r>
              <a:rPr lang="fr-FR" sz="1100" dirty="0">
                <a:solidFill>
                  <a:srgbClr val="EF4C44"/>
                </a:solidFill>
                <a:latin typeface="Avenir Book" charset="0"/>
                <a:ea typeface="Avenir Book" charset="0"/>
                <a:cs typeface="Avenir Book" charset="0"/>
              </a:rPr>
              <a:t>- </a:t>
            </a:r>
            <a:r>
              <a:rPr lang="fr-FR" sz="1100" b="1" dirty="0">
                <a:latin typeface="Avenir Book" charset="0"/>
                <a:ea typeface="Avenir Book" charset="0"/>
                <a:cs typeface="Avenir Book" charset="0"/>
              </a:rPr>
              <a:t>Titre du diplôme</a:t>
            </a:r>
          </a:p>
          <a:p>
            <a:pPr defTabSz="685800">
              <a:defRPr/>
            </a:pPr>
            <a:r>
              <a:rPr lang="fr-FR" sz="1050" dirty="0">
                <a:solidFill>
                  <a:schemeClr val="bg1"/>
                </a:solidFill>
                <a:latin typeface="Avenir Book" charset="0"/>
                <a:ea typeface="Avenir Book" charset="0"/>
                <a:cs typeface="Avenir Book" charset="0"/>
              </a:rPr>
              <a:t>Décrivez en une ligne les objectifs et les spécialités de cette formation. Inscrivez votre mention si vous en avez eu une.</a:t>
            </a:r>
          </a:p>
        </p:txBody>
      </p:sp>
    </p:spTree>
    <p:extLst>
      <p:ext uri="{BB962C8B-B14F-4D97-AF65-F5344CB8AC3E}">
        <p14:creationId xmlns:p14="http://schemas.microsoft.com/office/powerpoint/2010/main" val="4489855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743409A-4799-FA42-9F31-505AABB8CC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259" y="689300"/>
            <a:ext cx="6043484" cy="8491464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fr-FR" b="1" dirty="0"/>
              <a:t>Cher(e) Candidat(e)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b="1" dirty="0"/>
              <a:t>Merci d'avoir téléchargé ce modèle sur notre site. Nous espérons qu'il vous aidera à mettre en valeur votre CV.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dirty="0"/>
              <a:t>---------------------------------------------------------------------------------------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Besoin de conseils pour rédiger votre CV ou vous préparer pour l’entretien d’embauche ? Consultez nos articles :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2"/>
              </a:rPr>
              <a:t>Le titre du CV : guide pratique + 30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3"/>
              </a:rPr>
              <a:t>Comment mettre en valeur son expérience professionnelle ?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4"/>
              </a:rPr>
              <a:t>Rédiger une accroche de CV percutante + 9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5"/>
              </a:rPr>
              <a:t>Les 7 points clés d'un CV réussi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Personnalisez votre CV avec </a:t>
            </a:r>
            <a:r>
              <a:rPr lang="fr-FR" dirty="0">
                <a:hlinkClick r:id="rId6"/>
              </a:rPr>
              <a:t>des icônes gratuites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Bien </a:t>
            </a:r>
            <a:r>
              <a:rPr lang="fr-FR" dirty="0">
                <a:hlinkClick r:id="rId7"/>
              </a:rPr>
              <a:t>préparer son entretien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proposons également plusieurs centaines d'exemples de lettres de motivation classées par métier et des modèles pour les mettre en forme.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8"/>
              </a:rPr>
              <a:t>1200 exemples de lettres de motivation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9"/>
              </a:rPr>
              <a:t>Les modèles de </a:t>
            </a:r>
            <a:r>
              <a:rPr lang="fr-FR" dirty="0">
                <a:hlinkClick r:id="rId10"/>
              </a:rPr>
              <a:t>courrier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Tous nos conseils </a:t>
            </a:r>
            <a:r>
              <a:rPr lang="fr-FR" dirty="0">
                <a:hlinkClick r:id="rId11"/>
              </a:rPr>
              <a:t>pour rédiger une lettre efficace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vous souhaitons bonne chance dans vos recherches et vos entretiens </a:t>
            </a:r>
            <a:r>
              <a:rPr lang="fr-FR" dirty="0">
                <a:sym typeface="Wingdings" pitchFamily="2" charset="2"/>
              </a:rPr>
              <a:t>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Enfin, rappelez-vous qu'une bonne candidature est une candidature personnalisée ! Prenez donc le temps de la rédiger avec soin car elle décrit votre parcours professionnel et votre personnalité.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----------------</a:t>
            </a:r>
          </a:p>
          <a:p>
            <a:pPr marL="0" indent="0">
              <a:buNone/>
            </a:pPr>
            <a:r>
              <a:rPr lang="fr-FR" sz="190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Copyright : Les contenus diffusés sur notre site (modèles de CV, modèles de lettre, articles ...) sont la propriété de creeruncv.com. Leur utilisation est limitée à un usage strictement personnel. Il est interdit de les diffuser ou redistribuer sans notre accord. Contenus déposés dans 180 pays devant huissier. Reproduction strictement interdite, même partielle. Limité à un usage strictement personnel. </a:t>
            </a:r>
            <a:br>
              <a:rPr lang="fr-FR" sz="1905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190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Disclaimer</a:t>
            </a:r>
            <a:r>
              <a:rPr lang="fr-FR" sz="190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: Les modèles disponibles sur notre site fournis "en l'état" et sans garantie.</a:t>
            </a:r>
          </a:p>
          <a:p>
            <a:pPr marL="0" indent="0">
              <a:buNone/>
            </a:pPr>
            <a:endParaRPr lang="fr-FR" sz="222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>
              <a:buNone/>
            </a:pPr>
            <a:r>
              <a:rPr lang="fr-FR" sz="2220" dirty="0" err="1"/>
              <a:t>Créeruncv.com</a:t>
            </a:r>
            <a:r>
              <a:rPr lang="fr-FR" sz="2220" dirty="0"/>
              <a:t> est un site gratuit. </a:t>
            </a:r>
          </a:p>
        </p:txBody>
      </p:sp>
    </p:spTree>
    <p:extLst>
      <p:ext uri="{BB962C8B-B14F-4D97-AF65-F5344CB8AC3E}">
        <p14:creationId xmlns:p14="http://schemas.microsoft.com/office/powerpoint/2010/main" val="114705286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63</TotalTime>
  <Words>582</Words>
  <Application>Microsoft Macintosh PowerPoint</Application>
  <PresentationFormat>Format A4 (210 x 297 mm)</PresentationFormat>
  <Paragraphs>80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7" baseType="lpstr">
      <vt:lpstr>Arial</vt:lpstr>
      <vt:lpstr>Avenir Book</vt:lpstr>
      <vt:lpstr>Calibri</vt:lpstr>
      <vt:lpstr>Calibri Light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Axel Maille</cp:lastModifiedBy>
  <cp:revision>20</cp:revision>
  <dcterms:created xsi:type="dcterms:W3CDTF">2016-07-29T13:47:43Z</dcterms:created>
  <dcterms:modified xsi:type="dcterms:W3CDTF">2022-07-25T16:40:19Z</dcterms:modified>
</cp:coreProperties>
</file>