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3DFF"/>
    <a:srgbClr val="068786"/>
    <a:srgbClr val="11DAC6"/>
    <a:srgbClr val="377BFF"/>
    <a:srgbClr val="DBE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3"/>
    <p:restoredTop sz="96327"/>
  </p:normalViewPr>
  <p:slideViewPr>
    <p:cSldViewPr snapToGrid="0">
      <p:cViewPr>
        <p:scale>
          <a:sx n="135" d="100"/>
          <a:sy n="135" d="100"/>
        </p:scale>
        <p:origin x="1888" y="-18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181CDD-F4B4-3A4A-BC74-E89B53BFD085}" type="datetimeFigureOut">
              <a:rPr lang="fr-FR" smtClean="0"/>
              <a:t>05/10/2023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62F3B-3D97-A445-9438-7E2B3BAF0E61}" type="slidenum">
              <a:rPr lang="fr-FR" smtClean="0"/>
              <a:t>‹N°›</a:t>
            </a:fld>
            <a:endParaRPr lang="fr-FR"/>
          </a:p>
        </p:txBody>
      </p:sp>
    </p:spTree>
    <p:extLst>
      <p:ext uri="{BB962C8B-B14F-4D97-AF65-F5344CB8AC3E}">
        <p14:creationId xmlns:p14="http://schemas.microsoft.com/office/powerpoint/2010/main" val="174524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Fonts:</a:t>
            </a:r>
          </a:p>
          <a:p>
            <a:r>
              <a:rPr lang="en-SG" dirty="0"/>
              <a:t>Header</a:t>
            </a:r>
            <a:r>
              <a:rPr lang="en-SG" baseline="0" dirty="0"/>
              <a:t> – </a:t>
            </a:r>
            <a:r>
              <a:rPr lang="en-SG" baseline="0" dirty="0" err="1"/>
              <a:t>Roboto</a:t>
            </a:r>
            <a:r>
              <a:rPr lang="en-SG" baseline="0" dirty="0"/>
              <a:t> Condensed Bold</a:t>
            </a:r>
          </a:p>
          <a:p>
            <a:r>
              <a:rPr lang="en-SG" baseline="0" dirty="0"/>
              <a:t>Sub headings – Georgia Bold</a:t>
            </a:r>
          </a:p>
          <a:p>
            <a:r>
              <a:rPr lang="en-SG" baseline="0" dirty="0"/>
              <a:t>Text - Georgia</a:t>
            </a:r>
            <a:endParaRPr lang="en-SG" dirty="0"/>
          </a:p>
        </p:txBody>
      </p:sp>
      <p:sp>
        <p:nvSpPr>
          <p:cNvPr id="4" name="Slide Number Placeholder 3"/>
          <p:cNvSpPr>
            <a:spLocks noGrp="1"/>
          </p:cNvSpPr>
          <p:nvPr>
            <p:ph type="sldNum" sz="quarter" idx="10"/>
          </p:nvPr>
        </p:nvSpPr>
        <p:spPr/>
        <p:txBody>
          <a:bodyPr/>
          <a:lstStyle/>
          <a:p>
            <a:fld id="{41DDC9BA-6F2F-4BE8-9CC5-483EB1586FDE}" type="slidenum">
              <a:rPr lang="en-SG" smtClean="0"/>
              <a:t>1</a:t>
            </a:fld>
            <a:endParaRPr lang="en-SG"/>
          </a:p>
        </p:txBody>
      </p:sp>
    </p:spTree>
    <p:extLst>
      <p:ext uri="{BB962C8B-B14F-4D97-AF65-F5344CB8AC3E}">
        <p14:creationId xmlns:p14="http://schemas.microsoft.com/office/powerpoint/2010/main" val="1532420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58250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424198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33698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58138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50998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486328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B61F841-88F8-8B4F-ACCB-E449A0D05B69}" type="datetimeFigureOut">
              <a:rPr lang="fr-FR" smtClean="0"/>
              <a:t>05/10/2023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248099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B61F841-88F8-8B4F-ACCB-E449A0D05B69}" type="datetimeFigureOut">
              <a:rPr lang="fr-FR" smtClean="0"/>
              <a:t>05/10/2023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407936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1F841-88F8-8B4F-ACCB-E449A0D05B69}" type="datetimeFigureOut">
              <a:rPr lang="fr-FR" smtClean="0"/>
              <a:t>05/10/2023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210749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97813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19688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B61F841-88F8-8B4F-ACCB-E449A0D05B69}" type="datetimeFigureOut">
              <a:rPr lang="fr-FR" smtClean="0"/>
              <a:t>05/10/2023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1B271F1-ABAD-5441-953E-9E23C8F9D3D5}" type="slidenum">
              <a:rPr lang="fr-FR" smtClean="0"/>
              <a:t>‹N°›</a:t>
            </a:fld>
            <a:endParaRPr lang="fr-FR"/>
          </a:p>
        </p:txBody>
      </p:sp>
    </p:spTree>
    <p:extLst>
      <p:ext uri="{BB962C8B-B14F-4D97-AF65-F5344CB8AC3E}">
        <p14:creationId xmlns:p14="http://schemas.microsoft.com/office/powerpoint/2010/main" val="3659180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7CC324C-9D54-A7D7-DD80-AC1E7259AEEC}"/>
              </a:ext>
            </a:extLst>
          </p:cNvPr>
          <p:cNvSpPr/>
          <p:nvPr/>
        </p:nvSpPr>
        <p:spPr>
          <a:xfrm>
            <a:off x="4688416" y="0"/>
            <a:ext cx="2871259" cy="10693644"/>
          </a:xfrm>
          <a:prstGeom prst="rect">
            <a:avLst/>
          </a:prstGeom>
          <a:solidFill>
            <a:srgbClr val="163D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7" name="Group 26"/>
          <p:cNvGrpSpPr/>
          <p:nvPr/>
        </p:nvGrpSpPr>
        <p:grpSpPr>
          <a:xfrm>
            <a:off x="104421" y="649042"/>
            <a:ext cx="4580614" cy="2439545"/>
            <a:chOff x="2950179" y="895262"/>
            <a:chExt cx="3919851" cy="2260246"/>
          </a:xfrm>
        </p:grpSpPr>
        <p:sp>
          <p:nvSpPr>
            <p:cNvPr id="30" name="TextBox 29"/>
            <p:cNvSpPr txBox="1"/>
            <p:nvPr/>
          </p:nvSpPr>
          <p:spPr>
            <a:xfrm>
              <a:off x="2950179" y="1133030"/>
              <a:ext cx="2710392" cy="254800"/>
            </a:xfrm>
            <a:prstGeom prst="rect">
              <a:avLst/>
            </a:prstGeom>
            <a:noFill/>
          </p:spPr>
          <p:txBody>
            <a:bodyPr wrap="square" rtlCol="0">
              <a:spAutoFit/>
            </a:bodyPr>
            <a:lstStyle/>
            <a:p>
              <a:r>
                <a:rPr lang="fr-FR" sz="1200" dirty="0" err="1"/>
                <a:t>WebAgence</a:t>
              </a:r>
              <a:r>
                <a:rPr lang="fr-FR" sz="1200" dirty="0"/>
                <a:t>, Paris — 2019-2023</a:t>
              </a:r>
              <a:endParaRPr lang="en-SG" sz="1187" dirty="0">
                <a:latin typeface="Georgia" panose="02040502050405020303" pitchFamily="18" charset="0"/>
              </a:endParaRPr>
            </a:p>
          </p:txBody>
        </p:sp>
        <p:grpSp>
          <p:nvGrpSpPr>
            <p:cNvPr id="23" name="Group 22"/>
            <p:cNvGrpSpPr/>
            <p:nvPr/>
          </p:nvGrpSpPr>
          <p:grpSpPr>
            <a:xfrm>
              <a:off x="2950179" y="895262"/>
              <a:ext cx="3919851" cy="2260246"/>
              <a:chOff x="2950179" y="895262"/>
              <a:chExt cx="3919851" cy="2260246"/>
            </a:xfrm>
          </p:grpSpPr>
          <p:sp>
            <p:nvSpPr>
              <p:cNvPr id="29" name="TextBox 28"/>
              <p:cNvSpPr txBox="1"/>
              <p:nvPr/>
            </p:nvSpPr>
            <p:spPr>
              <a:xfrm>
                <a:off x="2950179" y="895262"/>
                <a:ext cx="3919851" cy="313671"/>
              </a:xfrm>
              <a:prstGeom prst="rect">
                <a:avLst/>
              </a:prstGeom>
              <a:noFill/>
            </p:spPr>
            <p:txBody>
              <a:bodyPr wrap="square" rtlCol="0">
                <a:spAutoFit/>
              </a:bodyPr>
              <a:lstStyle/>
              <a:p>
                <a:r>
                  <a:rPr lang="fr-FR" sz="1600" b="1" dirty="0"/>
                  <a:t>Webmaster Senior &amp; Responsable UX/UI</a:t>
                </a:r>
                <a:endParaRPr lang="en-SG" sz="1600" b="1" dirty="0">
                  <a:latin typeface="Georgia" panose="02040502050405020303" pitchFamily="18" charset="0"/>
                </a:endParaRPr>
              </a:p>
            </p:txBody>
          </p:sp>
          <p:sp>
            <p:nvSpPr>
              <p:cNvPr id="31" name="TextBox 30"/>
              <p:cNvSpPr txBox="1"/>
              <p:nvPr/>
            </p:nvSpPr>
            <p:spPr>
              <a:xfrm>
                <a:off x="2950179" y="1501604"/>
                <a:ext cx="3768347" cy="1653904"/>
              </a:xfrm>
              <a:prstGeom prst="rect">
                <a:avLst/>
              </a:prstGeom>
              <a:noFill/>
            </p:spPr>
            <p:txBody>
              <a:bodyPr wrap="square" rtlCol="0">
                <a:spAutoFit/>
              </a:bodyPr>
              <a:lstStyle/>
              <a:p>
                <a:pPr marL="171450" indent="-171450">
                  <a:buFont typeface="Arial" panose="020B0604020202020204" pitchFamily="34" charset="0"/>
                  <a:buChar char="•"/>
                </a:pPr>
                <a:r>
                  <a:rPr lang="fr-FR" sz="1100" dirty="0"/>
                  <a:t>Gestion et mise à jour de plus de 30 sites clients, allant des e-commerces aux portfolios.</a:t>
                </a:r>
              </a:p>
              <a:p>
                <a:pPr marL="171450" indent="-171450">
                  <a:buFont typeface="Arial" panose="020B0604020202020204" pitchFamily="34" charset="0"/>
                  <a:buChar char="•"/>
                </a:pPr>
                <a:r>
                  <a:rPr lang="fr-FR" sz="1100" dirty="0"/>
                  <a:t>Direction de l'équipe UX/UI, composée de 5 designers, assurant la cohérence et la qualité des designs.</a:t>
                </a:r>
              </a:p>
              <a:p>
                <a:pPr marL="171450" indent="-171450">
                  <a:buFont typeface="Arial" panose="020B0604020202020204" pitchFamily="34" charset="0"/>
                  <a:buChar char="•"/>
                </a:pPr>
                <a:r>
                  <a:rPr lang="fr-FR" sz="1100" dirty="0"/>
                  <a:t>Définition et mise en place des stratégies SEO pour les clients de l'agence.</a:t>
                </a:r>
              </a:p>
              <a:p>
                <a:pPr marL="171450" indent="-171450">
                  <a:buFont typeface="Arial" panose="020B0604020202020204" pitchFamily="34" charset="0"/>
                  <a:buChar char="•"/>
                </a:pPr>
                <a:r>
                  <a:rPr lang="fr-FR" sz="1100" dirty="0"/>
                  <a:t>Collaboration avec l'équipe de développement pour garantir la parfaite traduction des maquettes en sites fonctionnels.</a:t>
                </a:r>
              </a:p>
              <a:p>
                <a:pPr marL="171450" indent="-171450">
                  <a:buFont typeface="Arial" panose="020B0604020202020204" pitchFamily="34" charset="0"/>
                  <a:buChar char="•"/>
                </a:pPr>
                <a:r>
                  <a:rPr lang="fr-FR" sz="1100" dirty="0"/>
                  <a:t>Formation des nouveaux employés aux outils et méthodologies de l'entreprise.</a:t>
                </a:r>
              </a:p>
            </p:txBody>
          </p:sp>
        </p:grpSp>
      </p:grpSp>
      <p:grpSp>
        <p:nvGrpSpPr>
          <p:cNvPr id="24" name="Group 23"/>
          <p:cNvGrpSpPr/>
          <p:nvPr/>
        </p:nvGrpSpPr>
        <p:grpSpPr>
          <a:xfrm>
            <a:off x="104421" y="184791"/>
            <a:ext cx="4403569" cy="398630"/>
            <a:chOff x="2950179" y="465133"/>
            <a:chExt cx="3494164" cy="369332"/>
          </a:xfrm>
        </p:grpSpPr>
        <p:sp>
          <p:nvSpPr>
            <p:cNvPr id="25" name="TextBox 24"/>
            <p:cNvSpPr txBox="1"/>
            <p:nvPr/>
          </p:nvSpPr>
          <p:spPr>
            <a:xfrm>
              <a:off x="2950179" y="465133"/>
              <a:ext cx="2985894" cy="362565"/>
            </a:xfrm>
            <a:prstGeom prst="rect">
              <a:avLst/>
            </a:prstGeom>
            <a:noFill/>
          </p:spPr>
          <p:txBody>
            <a:bodyPr wrap="square" rtlCol="0">
              <a:spAutoFit/>
            </a:bodyPr>
            <a:lstStyle/>
            <a:p>
              <a:r>
                <a:rPr lang="en-SG" sz="1943" dirty="0">
                  <a:solidFill>
                    <a:srgbClr val="163DFF"/>
                  </a:solidFill>
                  <a:latin typeface="Roboto Condensed Bold" panose="02000000000000000000" pitchFamily="2" charset="0"/>
                  <a:ea typeface="Roboto Condensed Bold" panose="02000000000000000000" pitchFamily="2" charset="0"/>
                </a:rPr>
                <a:t>EXPERIENCES</a:t>
              </a:r>
            </a:p>
          </p:txBody>
        </p:sp>
        <p:cxnSp>
          <p:nvCxnSpPr>
            <p:cNvPr id="26" name="Straight Connector 25"/>
            <p:cNvCxnSpPr/>
            <p:nvPr/>
          </p:nvCxnSpPr>
          <p:spPr>
            <a:xfrm>
              <a:off x="3044587" y="834465"/>
              <a:ext cx="3399756" cy="0"/>
            </a:xfrm>
            <a:prstGeom prst="line">
              <a:avLst/>
            </a:prstGeom>
            <a:ln>
              <a:solidFill>
                <a:srgbClr val="163DFF"/>
              </a:solidFill>
            </a:ln>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a:off x="180725" y="7577278"/>
            <a:ext cx="4310031" cy="398630"/>
            <a:chOff x="2955100" y="465133"/>
            <a:chExt cx="3489243" cy="369332"/>
          </a:xfrm>
        </p:grpSpPr>
        <p:sp>
          <p:nvSpPr>
            <p:cNvPr id="53" name="TextBox 52"/>
            <p:cNvSpPr txBox="1"/>
            <p:nvPr/>
          </p:nvSpPr>
          <p:spPr>
            <a:xfrm>
              <a:off x="2955100" y="465133"/>
              <a:ext cx="2240924" cy="362565"/>
            </a:xfrm>
            <a:prstGeom prst="rect">
              <a:avLst/>
            </a:prstGeom>
            <a:noFill/>
            <a:ln>
              <a:noFill/>
            </a:ln>
          </p:spPr>
          <p:txBody>
            <a:bodyPr wrap="square" rtlCol="0">
              <a:spAutoFit/>
            </a:bodyPr>
            <a:lstStyle/>
            <a:p>
              <a:r>
                <a:rPr lang="en-SG" sz="1943" dirty="0">
                  <a:solidFill>
                    <a:srgbClr val="163DFF"/>
                  </a:solidFill>
                  <a:latin typeface="Roboto Condensed Bold" panose="02000000000000000000" pitchFamily="2" charset="0"/>
                  <a:ea typeface="Roboto Condensed Bold" panose="02000000000000000000" pitchFamily="2" charset="0"/>
                </a:rPr>
                <a:t>QUALITES</a:t>
              </a:r>
            </a:p>
          </p:txBody>
        </p:sp>
        <p:cxnSp>
          <p:nvCxnSpPr>
            <p:cNvPr id="54" name="Straight Connector 53"/>
            <p:cNvCxnSpPr/>
            <p:nvPr/>
          </p:nvCxnSpPr>
          <p:spPr>
            <a:xfrm>
              <a:off x="3044587" y="834465"/>
              <a:ext cx="3399756" cy="0"/>
            </a:xfrm>
            <a:prstGeom prst="line">
              <a:avLst/>
            </a:prstGeom>
            <a:ln>
              <a:solidFill>
                <a:srgbClr val="163DFF"/>
              </a:solidFill>
            </a:ln>
          </p:spPr>
          <p:style>
            <a:lnRef idx="1">
              <a:schemeClr val="accent1"/>
            </a:lnRef>
            <a:fillRef idx="0">
              <a:schemeClr val="accent1"/>
            </a:fillRef>
            <a:effectRef idx="0">
              <a:schemeClr val="accent1"/>
            </a:effectRef>
            <a:fontRef idx="minor">
              <a:schemeClr val="tx1"/>
            </a:fontRef>
          </p:style>
        </p:cxnSp>
      </p:grpSp>
      <p:sp>
        <p:nvSpPr>
          <p:cNvPr id="98" name="TextBox 97"/>
          <p:cNvSpPr txBox="1"/>
          <p:nvPr/>
        </p:nvSpPr>
        <p:spPr>
          <a:xfrm>
            <a:off x="178459" y="8087860"/>
            <a:ext cx="4282425" cy="938719"/>
          </a:xfrm>
          <a:prstGeom prst="rect">
            <a:avLst/>
          </a:prstGeom>
          <a:noFill/>
        </p:spPr>
        <p:txBody>
          <a:bodyPr wrap="square" rtlCol="0">
            <a:spAutoFit/>
          </a:bodyPr>
          <a:lstStyle/>
          <a:p>
            <a:pPr marL="171450" indent="-171450">
              <a:buFont typeface="Arial" panose="020B0604020202020204" pitchFamily="34" charset="0"/>
              <a:buChar char="•"/>
            </a:pPr>
            <a:r>
              <a:rPr lang="fr-FR" sz="1100" dirty="0"/>
              <a:t>Sens du détail et passion pour le design.</a:t>
            </a:r>
          </a:p>
          <a:p>
            <a:pPr marL="171450" indent="-171450">
              <a:buFont typeface="Arial" panose="020B0604020202020204" pitchFamily="34" charset="0"/>
              <a:buChar char="•"/>
            </a:pPr>
            <a:r>
              <a:rPr lang="fr-FR" sz="1100" dirty="0"/>
              <a:t>Capacité à travailler en équipe et à communiquer efficacement.</a:t>
            </a:r>
          </a:p>
          <a:p>
            <a:pPr marL="171450" indent="-171450">
              <a:buFont typeface="Arial" panose="020B0604020202020204" pitchFamily="34" charset="0"/>
              <a:buChar char="•"/>
            </a:pPr>
            <a:r>
              <a:rPr lang="fr-FR" sz="1100" dirty="0"/>
              <a:t>Adaptabilité et veille technologique continue.</a:t>
            </a:r>
          </a:p>
          <a:p>
            <a:pPr marL="171450" indent="-171450">
              <a:buFont typeface="Arial" panose="020B0604020202020204" pitchFamily="34" charset="0"/>
              <a:buChar char="•"/>
            </a:pPr>
            <a:r>
              <a:rPr lang="fr-FR" sz="1100" dirty="0"/>
              <a:t>Orientation client et recherche constante de la satisfaction utilisateur.</a:t>
            </a:r>
          </a:p>
        </p:txBody>
      </p:sp>
      <p:sp>
        <p:nvSpPr>
          <p:cNvPr id="111" name="ZoneTexte 110">
            <a:extLst>
              <a:ext uri="{FF2B5EF4-FFF2-40B4-BE49-F238E27FC236}">
                <a16:creationId xmlns:a16="http://schemas.microsoft.com/office/drawing/2014/main" id="{3649280B-88C7-C53C-AE2F-81D2FCEE0427}"/>
              </a:ext>
            </a:extLst>
          </p:cNvPr>
          <p:cNvSpPr txBox="1"/>
          <p:nvPr/>
        </p:nvSpPr>
        <p:spPr>
          <a:xfrm>
            <a:off x="132248" y="9606124"/>
            <a:ext cx="4456650" cy="600164"/>
          </a:xfrm>
          <a:prstGeom prst="rect">
            <a:avLst/>
          </a:prstGeom>
          <a:noFill/>
        </p:spPr>
        <p:txBody>
          <a:bodyPr wrap="square">
            <a:spAutoFit/>
          </a:bodyPr>
          <a:lstStyle/>
          <a:p>
            <a:pPr marL="171450" indent="-171450">
              <a:buFont typeface="Arial" panose="020B0604020202020204" pitchFamily="34" charset="0"/>
              <a:buChar char="•"/>
            </a:pPr>
            <a:r>
              <a:rPr lang="fr-FR" sz="1100" b="1" dirty="0"/>
              <a:t>Master en Conception Web et Multimédia</a:t>
            </a:r>
            <a:r>
              <a:rPr lang="fr-FR" sz="1100" dirty="0"/>
              <a:t>, Université Sorbonne Nouvelle, Paris — 2007</a:t>
            </a:r>
          </a:p>
          <a:p>
            <a:pPr marL="171450" indent="-171450">
              <a:buFont typeface="Arial" panose="020B0604020202020204" pitchFamily="34" charset="0"/>
              <a:buChar char="•"/>
            </a:pPr>
            <a:r>
              <a:rPr lang="fr-FR" sz="1100" b="1" dirty="0"/>
              <a:t>Certification en UX/UI Design</a:t>
            </a:r>
            <a:r>
              <a:rPr lang="fr-FR" sz="1100" dirty="0"/>
              <a:t>, École de Design de Paris — 2009</a:t>
            </a:r>
          </a:p>
        </p:txBody>
      </p:sp>
      <p:grpSp>
        <p:nvGrpSpPr>
          <p:cNvPr id="113" name="Group 50">
            <a:extLst>
              <a:ext uri="{FF2B5EF4-FFF2-40B4-BE49-F238E27FC236}">
                <a16:creationId xmlns:a16="http://schemas.microsoft.com/office/drawing/2014/main" id="{8BCC8889-307B-C4A2-A67B-73EB142A8E5B}"/>
              </a:ext>
            </a:extLst>
          </p:cNvPr>
          <p:cNvGrpSpPr/>
          <p:nvPr/>
        </p:nvGrpSpPr>
        <p:grpSpPr>
          <a:xfrm>
            <a:off x="132248" y="9072994"/>
            <a:ext cx="4316110" cy="398630"/>
            <a:chOff x="2950179" y="465133"/>
            <a:chExt cx="3494164" cy="369332"/>
          </a:xfrm>
        </p:grpSpPr>
        <p:sp>
          <p:nvSpPr>
            <p:cNvPr id="115" name="TextBox 52">
              <a:extLst>
                <a:ext uri="{FF2B5EF4-FFF2-40B4-BE49-F238E27FC236}">
                  <a16:creationId xmlns:a16="http://schemas.microsoft.com/office/drawing/2014/main" id="{4418906B-E343-4201-AE1E-E167C803119A}"/>
                </a:ext>
              </a:extLst>
            </p:cNvPr>
            <p:cNvSpPr txBox="1"/>
            <p:nvPr/>
          </p:nvSpPr>
          <p:spPr>
            <a:xfrm>
              <a:off x="2950179" y="465133"/>
              <a:ext cx="2240924" cy="362565"/>
            </a:xfrm>
            <a:prstGeom prst="rect">
              <a:avLst/>
            </a:prstGeom>
            <a:noFill/>
          </p:spPr>
          <p:txBody>
            <a:bodyPr wrap="square" rtlCol="0">
              <a:spAutoFit/>
            </a:bodyPr>
            <a:lstStyle/>
            <a:p>
              <a:r>
                <a:rPr lang="en-SG" sz="1943" dirty="0">
                  <a:solidFill>
                    <a:srgbClr val="163DFF"/>
                  </a:solidFill>
                  <a:latin typeface="Roboto Condensed Bold" panose="02000000000000000000" pitchFamily="2" charset="0"/>
                  <a:ea typeface="Roboto Condensed Bold" panose="02000000000000000000" pitchFamily="2" charset="0"/>
                </a:rPr>
                <a:t>FORMATIONS</a:t>
              </a:r>
            </a:p>
          </p:txBody>
        </p:sp>
        <p:cxnSp>
          <p:nvCxnSpPr>
            <p:cNvPr id="116" name="Straight Connector 53">
              <a:extLst>
                <a:ext uri="{FF2B5EF4-FFF2-40B4-BE49-F238E27FC236}">
                  <a16:creationId xmlns:a16="http://schemas.microsoft.com/office/drawing/2014/main" id="{571201B4-0A49-1C91-A58D-3E42BBB4FC83}"/>
                </a:ext>
              </a:extLst>
            </p:cNvPr>
            <p:cNvCxnSpPr/>
            <p:nvPr/>
          </p:nvCxnSpPr>
          <p:spPr>
            <a:xfrm>
              <a:off x="3044587" y="834465"/>
              <a:ext cx="3399756" cy="0"/>
            </a:xfrm>
            <a:prstGeom prst="line">
              <a:avLst/>
            </a:prstGeom>
            <a:ln>
              <a:solidFill>
                <a:srgbClr val="163DFF"/>
              </a:solidFill>
            </a:ln>
          </p:spPr>
          <p:style>
            <a:lnRef idx="1">
              <a:schemeClr val="accent1"/>
            </a:lnRef>
            <a:fillRef idx="0">
              <a:schemeClr val="accent1"/>
            </a:fillRef>
            <a:effectRef idx="0">
              <a:schemeClr val="accent1"/>
            </a:effectRef>
            <a:fontRef idx="minor">
              <a:schemeClr val="tx1"/>
            </a:fontRef>
          </p:style>
        </p:cxnSp>
      </p:grpSp>
      <p:grpSp>
        <p:nvGrpSpPr>
          <p:cNvPr id="11" name="Group 26">
            <a:extLst>
              <a:ext uri="{FF2B5EF4-FFF2-40B4-BE49-F238E27FC236}">
                <a16:creationId xmlns:a16="http://schemas.microsoft.com/office/drawing/2014/main" id="{7C12FC83-55BF-DC81-0606-F0D45719C46F}"/>
              </a:ext>
            </a:extLst>
          </p:cNvPr>
          <p:cNvGrpSpPr/>
          <p:nvPr/>
        </p:nvGrpSpPr>
        <p:grpSpPr>
          <a:xfrm>
            <a:off x="125379" y="3121511"/>
            <a:ext cx="4403571" cy="2100991"/>
            <a:chOff x="2950179" y="895262"/>
            <a:chExt cx="3768347" cy="1946574"/>
          </a:xfrm>
        </p:grpSpPr>
        <p:sp>
          <p:nvSpPr>
            <p:cNvPr id="12" name="TextBox 29">
              <a:extLst>
                <a:ext uri="{FF2B5EF4-FFF2-40B4-BE49-F238E27FC236}">
                  <a16:creationId xmlns:a16="http://schemas.microsoft.com/office/drawing/2014/main" id="{3B62B47F-C534-47DA-DD21-D32901D67BFC}"/>
                </a:ext>
              </a:extLst>
            </p:cNvPr>
            <p:cNvSpPr txBox="1"/>
            <p:nvPr/>
          </p:nvSpPr>
          <p:spPr>
            <a:xfrm>
              <a:off x="2950179" y="1133030"/>
              <a:ext cx="2710392" cy="254800"/>
            </a:xfrm>
            <a:prstGeom prst="rect">
              <a:avLst/>
            </a:prstGeom>
            <a:noFill/>
          </p:spPr>
          <p:txBody>
            <a:bodyPr wrap="square" rtlCol="0">
              <a:spAutoFit/>
            </a:bodyPr>
            <a:lstStyle/>
            <a:p>
              <a:r>
                <a:rPr lang="fr-FR" sz="1200" dirty="0" err="1"/>
                <a:t>DigiCréa</a:t>
              </a:r>
              <a:r>
                <a:rPr lang="fr-FR" sz="1200" dirty="0"/>
                <a:t> Lille — 2017-2019</a:t>
              </a:r>
              <a:endParaRPr lang="en-SG" sz="1187" dirty="0">
                <a:latin typeface="Georgia" panose="02040502050405020303" pitchFamily="18" charset="0"/>
              </a:endParaRPr>
            </a:p>
          </p:txBody>
        </p:sp>
        <p:grpSp>
          <p:nvGrpSpPr>
            <p:cNvPr id="63" name="Group 22">
              <a:extLst>
                <a:ext uri="{FF2B5EF4-FFF2-40B4-BE49-F238E27FC236}">
                  <a16:creationId xmlns:a16="http://schemas.microsoft.com/office/drawing/2014/main" id="{5F3407D7-EAD9-268A-EFF3-82FAE09493BC}"/>
                </a:ext>
              </a:extLst>
            </p:cNvPr>
            <p:cNvGrpSpPr/>
            <p:nvPr/>
          </p:nvGrpSpPr>
          <p:grpSpPr>
            <a:xfrm>
              <a:off x="2950179" y="895262"/>
              <a:ext cx="3768347" cy="1946574"/>
              <a:chOff x="2950179" y="895262"/>
              <a:chExt cx="3768347" cy="1946574"/>
            </a:xfrm>
          </p:grpSpPr>
          <p:sp>
            <p:nvSpPr>
              <p:cNvPr id="64" name="TextBox 28">
                <a:extLst>
                  <a:ext uri="{FF2B5EF4-FFF2-40B4-BE49-F238E27FC236}">
                    <a16:creationId xmlns:a16="http://schemas.microsoft.com/office/drawing/2014/main" id="{8BB57DEA-25B5-B72A-BB9C-FA5E16A4AC82}"/>
                  </a:ext>
                </a:extLst>
              </p:cNvPr>
              <p:cNvSpPr txBox="1"/>
              <p:nvPr/>
            </p:nvSpPr>
            <p:spPr>
              <a:xfrm>
                <a:off x="2950179" y="895262"/>
                <a:ext cx="3693502" cy="313671"/>
              </a:xfrm>
              <a:prstGeom prst="rect">
                <a:avLst/>
              </a:prstGeom>
              <a:noFill/>
            </p:spPr>
            <p:txBody>
              <a:bodyPr wrap="square" rtlCol="0">
                <a:spAutoFit/>
              </a:bodyPr>
              <a:lstStyle/>
              <a:p>
                <a:r>
                  <a:rPr lang="fr-FR" sz="1600" b="1" dirty="0" err="1"/>
                  <a:t>Webmadter</a:t>
                </a:r>
                <a:endParaRPr lang="en-SG" sz="1600" b="1" dirty="0">
                  <a:latin typeface="Georgia" panose="02040502050405020303" pitchFamily="18" charset="0"/>
                </a:endParaRPr>
              </a:p>
            </p:txBody>
          </p:sp>
          <p:sp>
            <p:nvSpPr>
              <p:cNvPr id="65" name="TextBox 30">
                <a:extLst>
                  <a:ext uri="{FF2B5EF4-FFF2-40B4-BE49-F238E27FC236}">
                    <a16:creationId xmlns:a16="http://schemas.microsoft.com/office/drawing/2014/main" id="{972D44CF-502C-5492-5819-2EC742358D5D}"/>
                  </a:ext>
                </a:extLst>
              </p:cNvPr>
              <p:cNvSpPr txBox="1"/>
              <p:nvPr/>
            </p:nvSpPr>
            <p:spPr>
              <a:xfrm>
                <a:off x="2950179" y="1501604"/>
                <a:ext cx="3768347" cy="1340232"/>
              </a:xfrm>
              <a:prstGeom prst="rect">
                <a:avLst/>
              </a:prstGeom>
              <a:noFill/>
            </p:spPr>
            <p:txBody>
              <a:bodyPr wrap="square" rtlCol="0">
                <a:spAutoFit/>
              </a:bodyPr>
              <a:lstStyle/>
              <a:p>
                <a:pPr marL="171450" indent="-171450">
                  <a:buFont typeface="Arial" panose="020B0604020202020204" pitchFamily="34" charset="0"/>
                  <a:buChar char="•"/>
                </a:pPr>
                <a:r>
                  <a:rPr lang="fr-FR" sz="1100" dirty="0"/>
                  <a:t>Création, développement et maintenance de sites web pour divers clients locaux.</a:t>
                </a:r>
              </a:p>
              <a:p>
                <a:pPr marL="171450" indent="-171450">
                  <a:buFont typeface="Arial" panose="020B0604020202020204" pitchFamily="34" charset="0"/>
                  <a:buChar char="•"/>
                </a:pPr>
                <a:r>
                  <a:rPr lang="fr-FR" sz="1100" dirty="0"/>
                  <a:t>Optimisation continue de l'expérience utilisateur sur tous les projets.</a:t>
                </a:r>
              </a:p>
              <a:p>
                <a:pPr marL="171450" indent="-171450">
                  <a:buFont typeface="Arial" panose="020B0604020202020204" pitchFamily="34" charset="0"/>
                  <a:buChar char="•"/>
                </a:pPr>
                <a:r>
                  <a:rPr lang="fr-FR" sz="1100" dirty="0"/>
                  <a:t>Mise en œuvre de stratégies SEO pour améliorer le positionnement des sites sur les moteurs de recherche.</a:t>
                </a:r>
              </a:p>
              <a:p>
                <a:pPr marL="171450" indent="-171450">
                  <a:buFont typeface="Arial" panose="020B0604020202020204" pitchFamily="34" charset="0"/>
                  <a:buChar char="•"/>
                </a:pPr>
                <a:r>
                  <a:rPr lang="fr-FR" sz="1100" dirty="0"/>
                  <a:t>Collaboration étroite avec les équipes graphiques pour assurer la qualité visuelle des sites.</a:t>
                </a:r>
              </a:p>
              <a:p>
                <a:pPr marL="171450" indent="-171450">
                  <a:buFont typeface="Arial" panose="020B0604020202020204" pitchFamily="34" charset="0"/>
                  <a:buChar char="•"/>
                </a:pPr>
                <a:r>
                  <a:rPr lang="fr-FR" sz="1100" dirty="0"/>
                  <a:t>Gestion du support client pour tous les problèmes liés au site.</a:t>
                </a:r>
              </a:p>
            </p:txBody>
          </p:sp>
        </p:grpSp>
      </p:grpSp>
      <p:sp>
        <p:nvSpPr>
          <p:cNvPr id="8" name="TextBox 4">
            <a:extLst>
              <a:ext uri="{FF2B5EF4-FFF2-40B4-BE49-F238E27FC236}">
                <a16:creationId xmlns:a16="http://schemas.microsoft.com/office/drawing/2014/main" id="{7A32183F-FFF2-11E8-FDFF-1D14B23D82DB}"/>
              </a:ext>
            </a:extLst>
          </p:cNvPr>
          <p:cNvSpPr txBox="1"/>
          <p:nvPr/>
        </p:nvSpPr>
        <p:spPr>
          <a:xfrm>
            <a:off x="4714805" y="2081361"/>
            <a:ext cx="2794004" cy="1323439"/>
          </a:xfrm>
          <a:prstGeom prst="rect">
            <a:avLst/>
          </a:prstGeom>
          <a:noFill/>
        </p:spPr>
        <p:txBody>
          <a:bodyPr wrap="square" rtlCol="0">
            <a:spAutoFit/>
          </a:bodyPr>
          <a:lstStyle/>
          <a:p>
            <a:pPr algn="ctr"/>
            <a:r>
              <a:rPr lang="en-SG" sz="4000" dirty="0">
                <a:solidFill>
                  <a:schemeClr val="bg1"/>
                </a:solidFill>
                <a:latin typeface="Roboto Condensed Bold" panose="02000000000000000000" pitchFamily="2" charset="0"/>
                <a:ea typeface="Roboto Condensed Bold" panose="02000000000000000000" pitchFamily="2" charset="0"/>
              </a:rPr>
              <a:t>Julien </a:t>
            </a:r>
            <a:br>
              <a:rPr lang="en-SG" sz="4000" dirty="0">
                <a:solidFill>
                  <a:schemeClr val="bg1"/>
                </a:solidFill>
                <a:latin typeface="Roboto Condensed Bold" panose="02000000000000000000" pitchFamily="2" charset="0"/>
                <a:ea typeface="Roboto Condensed Bold" panose="02000000000000000000" pitchFamily="2" charset="0"/>
              </a:rPr>
            </a:br>
            <a:r>
              <a:rPr lang="en-SG" sz="4000" dirty="0">
                <a:solidFill>
                  <a:schemeClr val="bg1"/>
                </a:solidFill>
                <a:latin typeface="Roboto Condensed Bold" panose="02000000000000000000" pitchFamily="2" charset="0"/>
                <a:ea typeface="Roboto Condensed Bold" panose="02000000000000000000" pitchFamily="2" charset="0"/>
              </a:rPr>
              <a:t>LEROUX</a:t>
            </a:r>
          </a:p>
        </p:txBody>
      </p:sp>
      <p:grpSp>
        <p:nvGrpSpPr>
          <p:cNvPr id="17" name="Group 14">
            <a:extLst>
              <a:ext uri="{FF2B5EF4-FFF2-40B4-BE49-F238E27FC236}">
                <a16:creationId xmlns:a16="http://schemas.microsoft.com/office/drawing/2014/main" id="{04397FA0-1543-214F-0096-AFE64E153456}"/>
              </a:ext>
            </a:extLst>
          </p:cNvPr>
          <p:cNvGrpSpPr/>
          <p:nvPr/>
        </p:nvGrpSpPr>
        <p:grpSpPr>
          <a:xfrm>
            <a:off x="4739585" y="4632088"/>
            <a:ext cx="2774601" cy="2229445"/>
            <a:chOff x="82052" y="4197722"/>
            <a:chExt cx="2144229" cy="2065588"/>
          </a:xfrm>
        </p:grpSpPr>
        <p:sp>
          <p:nvSpPr>
            <p:cNvPr id="19" name="TextBox 6">
              <a:extLst>
                <a:ext uri="{FF2B5EF4-FFF2-40B4-BE49-F238E27FC236}">
                  <a16:creationId xmlns:a16="http://schemas.microsoft.com/office/drawing/2014/main" id="{B5C914B4-74D3-91B8-CF1D-4F9646CA0343}"/>
                </a:ext>
              </a:extLst>
            </p:cNvPr>
            <p:cNvSpPr txBox="1"/>
            <p:nvPr/>
          </p:nvSpPr>
          <p:spPr>
            <a:xfrm>
              <a:off x="82052" y="4197722"/>
              <a:ext cx="2144229"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PROFIL</a:t>
              </a:r>
            </a:p>
          </p:txBody>
        </p:sp>
        <p:sp>
          <p:nvSpPr>
            <p:cNvPr id="20" name="TextBox 8">
              <a:extLst>
                <a:ext uri="{FF2B5EF4-FFF2-40B4-BE49-F238E27FC236}">
                  <a16:creationId xmlns:a16="http://schemas.microsoft.com/office/drawing/2014/main" id="{34322AC8-DFF1-4FC3-B321-B63E97BDFEAF}"/>
                </a:ext>
              </a:extLst>
            </p:cNvPr>
            <p:cNvSpPr txBox="1"/>
            <p:nvPr/>
          </p:nvSpPr>
          <p:spPr>
            <a:xfrm>
              <a:off x="82052" y="4637921"/>
              <a:ext cx="2102476" cy="1625389"/>
            </a:xfrm>
            <a:prstGeom prst="rect">
              <a:avLst/>
            </a:prstGeom>
            <a:noFill/>
          </p:spPr>
          <p:txBody>
            <a:bodyPr wrap="square" rtlCol="0">
              <a:spAutoFit/>
            </a:bodyPr>
            <a:lstStyle/>
            <a:p>
              <a:pPr algn="ctr"/>
              <a:r>
                <a:rPr lang="fr-FR" sz="1200" dirty="0">
                  <a:solidFill>
                    <a:schemeClr val="bg1"/>
                  </a:solidFill>
                </a:rPr>
                <a:t>Webmaster expérimenté avec une spécialité en UX/UI Design, j'ai 13 ans d'expérience dans la conception, le développement et la maintenance de sites web. Passionné par la création d'expériences utilisateur optimales, je combine compétences techniques et sens artistique pour concevoir des sites performants et esthétiquement aboutis.</a:t>
              </a:r>
            </a:p>
          </p:txBody>
        </p:sp>
      </p:grpSp>
      <p:grpSp>
        <p:nvGrpSpPr>
          <p:cNvPr id="21" name="Group 15">
            <a:extLst>
              <a:ext uri="{FF2B5EF4-FFF2-40B4-BE49-F238E27FC236}">
                <a16:creationId xmlns:a16="http://schemas.microsoft.com/office/drawing/2014/main" id="{D5850D12-9FC9-3812-5A95-A640D9E1E5EF}"/>
              </a:ext>
            </a:extLst>
          </p:cNvPr>
          <p:cNvGrpSpPr/>
          <p:nvPr/>
        </p:nvGrpSpPr>
        <p:grpSpPr>
          <a:xfrm>
            <a:off x="4807471" y="7061899"/>
            <a:ext cx="2652686" cy="1901526"/>
            <a:chOff x="0" y="7999217"/>
            <a:chExt cx="2338658" cy="1761771"/>
          </a:xfrm>
        </p:grpSpPr>
        <p:sp>
          <p:nvSpPr>
            <p:cNvPr id="22" name="TextBox 12">
              <a:extLst>
                <a:ext uri="{FF2B5EF4-FFF2-40B4-BE49-F238E27FC236}">
                  <a16:creationId xmlns:a16="http://schemas.microsoft.com/office/drawing/2014/main" id="{39E6FE4E-67A1-765F-7362-B2C43B75C0D7}"/>
                </a:ext>
              </a:extLst>
            </p:cNvPr>
            <p:cNvSpPr txBox="1"/>
            <p:nvPr/>
          </p:nvSpPr>
          <p:spPr>
            <a:xfrm>
              <a:off x="0" y="7999217"/>
              <a:ext cx="2338658"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CONTACT</a:t>
              </a:r>
            </a:p>
          </p:txBody>
        </p:sp>
        <p:sp>
          <p:nvSpPr>
            <p:cNvPr id="28" name="TextBox 13">
              <a:extLst>
                <a:ext uri="{FF2B5EF4-FFF2-40B4-BE49-F238E27FC236}">
                  <a16:creationId xmlns:a16="http://schemas.microsoft.com/office/drawing/2014/main" id="{3B96BD9F-B5CB-B7AE-C8BC-6E36B69D7FFD}"/>
                </a:ext>
              </a:extLst>
            </p:cNvPr>
            <p:cNvSpPr txBox="1"/>
            <p:nvPr/>
          </p:nvSpPr>
          <p:spPr>
            <a:xfrm>
              <a:off x="615636" y="8439289"/>
              <a:ext cx="1649950" cy="1321699"/>
            </a:xfrm>
            <a:prstGeom prst="rect">
              <a:avLst/>
            </a:prstGeom>
            <a:noFill/>
          </p:spPr>
          <p:txBody>
            <a:bodyPr wrap="square" rtlCol="0">
              <a:spAutoFit/>
            </a:bodyPr>
            <a:lstStyle/>
            <a:p>
              <a:pPr>
                <a:lnSpc>
                  <a:spcPct val="150000"/>
                </a:lnSpc>
              </a:pP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(0033) 1 02 03 04 05</a:t>
              </a:r>
            </a:p>
            <a:p>
              <a:pPr>
                <a:lnSpc>
                  <a:spcPct val="150000"/>
                </a:lnSpc>
              </a:pPr>
              <a:r>
                <a:rPr lang="en-SG" sz="1187" dirty="0" err="1">
                  <a:solidFill>
                    <a:schemeClr val="bg1"/>
                  </a:solidFill>
                  <a:latin typeface="Lato" panose="020F0502020204030203" pitchFamily="34" charset="0"/>
                  <a:ea typeface="Lato" panose="020F0502020204030203" pitchFamily="34" charset="0"/>
                  <a:cs typeface="Lato" panose="020F0502020204030203" pitchFamily="34" charset="0"/>
                </a:rPr>
                <a:t>monemail@mail.com</a:t>
              </a:r>
              <a:endParaRPr lang="en-SG" sz="1187" dirty="0">
                <a:solidFill>
                  <a:schemeClr val="bg1"/>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20 rue de la </a:t>
              </a:r>
              <a:r>
                <a:rPr lang="en-SG" sz="1187" dirty="0" err="1">
                  <a:solidFill>
                    <a:schemeClr val="bg1"/>
                  </a:solidFill>
                  <a:latin typeface="Lato" panose="020F0502020204030203" pitchFamily="34" charset="0"/>
                  <a:ea typeface="Lato" panose="020F0502020204030203" pitchFamily="34" charset="0"/>
                  <a:cs typeface="Lato" panose="020F0502020204030203" pitchFamily="34" charset="0"/>
                </a:rPr>
                <a:t>Réussite</a:t>
              </a:r>
              <a:b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b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75012 Paris</a:t>
              </a:r>
            </a:p>
            <a:p>
              <a:pPr marL="185046" indent="-185046" algn="ctr">
                <a:lnSpc>
                  <a:spcPct val="150000"/>
                </a:lnSpc>
                <a:buFont typeface="Wingdings" panose="05000000000000000000" pitchFamily="2" charset="2"/>
                <a:buChar char="§"/>
              </a:pPr>
              <a:endParaRPr lang="en-SG" sz="1187"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cxnSp>
        <p:nvCxnSpPr>
          <p:cNvPr id="32" name="Straight Connector 17">
            <a:extLst>
              <a:ext uri="{FF2B5EF4-FFF2-40B4-BE49-F238E27FC236}">
                <a16:creationId xmlns:a16="http://schemas.microsoft.com/office/drawing/2014/main" id="{BDEA497F-E491-DBE3-5E57-3BD339170958}"/>
              </a:ext>
            </a:extLst>
          </p:cNvPr>
          <p:cNvCxnSpPr/>
          <p:nvPr/>
        </p:nvCxnSpPr>
        <p:spPr>
          <a:xfrm>
            <a:off x="4925653" y="3402021"/>
            <a:ext cx="234397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5" name="Picture 4" descr="Image result for phone icon png">
            <a:extLst>
              <a:ext uri="{FF2B5EF4-FFF2-40B4-BE49-F238E27FC236}">
                <a16:creationId xmlns:a16="http://schemas.microsoft.com/office/drawing/2014/main" id="{ADF4DEB7-C873-8A6F-3E81-B7C84E7D1330}"/>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99365" l="10000" r="90000"/>
                    </a14:imgEffect>
                  </a14:imgLayer>
                </a14:imgProps>
              </a:ext>
              <a:ext uri="{28A0092B-C50C-407E-A947-70E740481C1C}">
                <a14:useLocalDpi xmlns:a14="http://schemas.microsoft.com/office/drawing/2010/main" val="0"/>
              </a:ext>
            </a:extLst>
          </a:blip>
          <a:srcRect/>
          <a:stretch>
            <a:fillRect/>
          </a:stretch>
        </p:blipFill>
        <p:spPr bwMode="auto">
          <a:xfrm>
            <a:off x="5071106" y="7658472"/>
            <a:ext cx="362139" cy="190122"/>
          </a:xfrm>
          <a:prstGeom prst="rect">
            <a:avLst/>
          </a:prstGeom>
          <a:noFill/>
        </p:spPr>
      </p:pic>
      <p:pic>
        <p:nvPicPr>
          <p:cNvPr id="36" name="Picture 6" descr="Image result for email icon png">
            <a:extLst>
              <a:ext uri="{FF2B5EF4-FFF2-40B4-BE49-F238E27FC236}">
                <a16:creationId xmlns:a16="http://schemas.microsoft.com/office/drawing/2014/main" id="{2283709E-36AD-2756-6B6B-625E60E1FBC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66591" y="7951541"/>
            <a:ext cx="171169" cy="122243"/>
          </a:xfrm>
          <a:prstGeom prst="rect">
            <a:avLst/>
          </a:prstGeom>
          <a:noFill/>
        </p:spPr>
      </p:pic>
      <p:pic>
        <p:nvPicPr>
          <p:cNvPr id="37" name="Picture 12" descr="Image result for address icon png">
            <a:extLst>
              <a:ext uri="{FF2B5EF4-FFF2-40B4-BE49-F238E27FC236}">
                <a16:creationId xmlns:a16="http://schemas.microsoft.com/office/drawing/2014/main" id="{ECD0BCF8-AA2B-B35C-4B8D-D84A83D6BED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73161" y="8226488"/>
            <a:ext cx="158026" cy="201648"/>
          </a:xfrm>
          <a:prstGeom prst="rect">
            <a:avLst/>
          </a:prstGeom>
          <a:noFill/>
        </p:spPr>
      </p:pic>
      <p:sp>
        <p:nvSpPr>
          <p:cNvPr id="38" name="ZoneTexte 37">
            <a:extLst>
              <a:ext uri="{FF2B5EF4-FFF2-40B4-BE49-F238E27FC236}">
                <a16:creationId xmlns:a16="http://schemas.microsoft.com/office/drawing/2014/main" id="{0A371DE9-274F-458D-79AF-D7382F394CAB}"/>
              </a:ext>
            </a:extLst>
          </p:cNvPr>
          <p:cNvSpPr txBox="1"/>
          <p:nvPr/>
        </p:nvSpPr>
        <p:spPr>
          <a:xfrm>
            <a:off x="4925654" y="3528039"/>
            <a:ext cx="2451620" cy="738664"/>
          </a:xfrm>
          <a:prstGeom prst="rect">
            <a:avLst/>
          </a:prstGeom>
          <a:noFill/>
        </p:spPr>
        <p:txBody>
          <a:bodyPr wrap="square">
            <a:spAutoFit/>
          </a:bodyPr>
          <a:lstStyle/>
          <a:p>
            <a:pPr algn="ctr"/>
            <a:r>
              <a:rPr lang="fr-FR" sz="1400" b="1" dirty="0">
                <a:solidFill>
                  <a:schemeClr val="bg1"/>
                </a:solidFill>
              </a:rPr>
              <a:t>Webmaster - Spécialisé en UX/UI Design | 13 ans d'expérience</a:t>
            </a:r>
          </a:p>
        </p:txBody>
      </p:sp>
      <p:grpSp>
        <p:nvGrpSpPr>
          <p:cNvPr id="39" name="Group 14">
            <a:extLst>
              <a:ext uri="{FF2B5EF4-FFF2-40B4-BE49-F238E27FC236}">
                <a16:creationId xmlns:a16="http://schemas.microsoft.com/office/drawing/2014/main" id="{7EDB81B5-F19C-7A89-687A-E81046C3A21D}"/>
              </a:ext>
            </a:extLst>
          </p:cNvPr>
          <p:cNvGrpSpPr/>
          <p:nvPr/>
        </p:nvGrpSpPr>
        <p:grpSpPr>
          <a:xfrm>
            <a:off x="4777064" y="8946312"/>
            <a:ext cx="2683094" cy="1270633"/>
            <a:chOff x="141662" y="4216869"/>
            <a:chExt cx="2240924" cy="1177245"/>
          </a:xfrm>
        </p:grpSpPr>
        <p:sp>
          <p:nvSpPr>
            <p:cNvPr id="40" name="TextBox 6">
              <a:extLst>
                <a:ext uri="{FF2B5EF4-FFF2-40B4-BE49-F238E27FC236}">
                  <a16:creationId xmlns:a16="http://schemas.microsoft.com/office/drawing/2014/main" id="{D6AEC475-351B-5EFB-FD81-AEA3D3976BCC}"/>
                </a:ext>
              </a:extLst>
            </p:cNvPr>
            <p:cNvSpPr txBox="1"/>
            <p:nvPr/>
          </p:nvSpPr>
          <p:spPr>
            <a:xfrm>
              <a:off x="141662" y="4216869"/>
              <a:ext cx="2240924"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LANGUES</a:t>
              </a:r>
            </a:p>
          </p:txBody>
        </p:sp>
        <p:sp>
          <p:nvSpPr>
            <p:cNvPr id="41" name="TextBox 8">
              <a:extLst>
                <a:ext uri="{FF2B5EF4-FFF2-40B4-BE49-F238E27FC236}">
                  <a16:creationId xmlns:a16="http://schemas.microsoft.com/office/drawing/2014/main" id="{CAC72CD7-AD21-C9AD-0406-00884AE2CE5E}"/>
                </a:ext>
              </a:extLst>
            </p:cNvPr>
            <p:cNvSpPr txBox="1"/>
            <p:nvPr/>
          </p:nvSpPr>
          <p:spPr>
            <a:xfrm>
              <a:off x="210885" y="4624193"/>
              <a:ext cx="2102476" cy="769921"/>
            </a:xfrm>
            <a:prstGeom prst="rect">
              <a:avLst/>
            </a:prstGeom>
            <a:noFill/>
          </p:spPr>
          <p:txBody>
            <a:bodyPr wrap="square" rtlCol="0">
              <a:spAutoFit/>
            </a:bodyPr>
            <a:lstStyle/>
            <a:p>
              <a:pPr marL="171450" indent="-171450" algn="ctr">
                <a:buFont typeface="Arial" panose="020B0604020202020204" pitchFamily="34" charset="0"/>
                <a:buChar char="•"/>
              </a:pPr>
              <a:r>
                <a:rPr lang="fr-FR" sz="1200" dirty="0">
                  <a:solidFill>
                    <a:schemeClr val="bg1"/>
                  </a:solidFill>
                </a:rPr>
                <a:t>Français - Langue maternelle</a:t>
              </a:r>
            </a:p>
            <a:p>
              <a:pPr marL="171450" indent="-171450" algn="ctr">
                <a:buFont typeface="Arial" panose="020B0604020202020204" pitchFamily="34" charset="0"/>
                <a:buChar char="•"/>
              </a:pPr>
              <a:r>
                <a:rPr lang="fr-FR" sz="1200" dirty="0">
                  <a:solidFill>
                    <a:schemeClr val="bg1"/>
                  </a:solidFill>
                </a:rPr>
                <a:t>Anglais - Niveau B2 (Cadre européen commun de référence pour les langues)</a:t>
              </a:r>
            </a:p>
          </p:txBody>
        </p:sp>
      </p:grpSp>
      <p:pic>
        <p:nvPicPr>
          <p:cNvPr id="3" name="Image 2" descr="Une image contenant Visage humain, personne, sourire, habits&#10;&#10;Description générée automatiquement">
            <a:extLst>
              <a:ext uri="{FF2B5EF4-FFF2-40B4-BE49-F238E27FC236}">
                <a16:creationId xmlns:a16="http://schemas.microsoft.com/office/drawing/2014/main" id="{E5479988-F0A3-DFED-E647-FE68A73F1F33}"/>
              </a:ext>
            </a:extLst>
          </p:cNvPr>
          <p:cNvPicPr>
            <a:picLocks noChangeAspect="1"/>
          </p:cNvPicPr>
          <p:nvPr/>
        </p:nvPicPr>
        <p:blipFill rotWithShape="1">
          <a:blip r:embed="rId7"/>
          <a:srcRect l="33667"/>
          <a:stretch/>
        </p:blipFill>
        <p:spPr>
          <a:xfrm>
            <a:off x="5328970" y="232712"/>
            <a:ext cx="1673861" cy="1684253"/>
          </a:xfrm>
          <a:prstGeom prst="rect">
            <a:avLst/>
          </a:prstGeom>
          <a:ln w="25400">
            <a:solidFill>
              <a:schemeClr val="bg1"/>
            </a:solidFill>
          </a:ln>
        </p:spPr>
      </p:pic>
      <p:sp>
        <p:nvSpPr>
          <p:cNvPr id="4" name="Rectangle 3">
            <a:extLst>
              <a:ext uri="{FF2B5EF4-FFF2-40B4-BE49-F238E27FC236}">
                <a16:creationId xmlns:a16="http://schemas.microsoft.com/office/drawing/2014/main" id="{F60BC10D-6BA9-3C94-811D-75BD22146C13}"/>
              </a:ext>
            </a:extLst>
          </p:cNvPr>
          <p:cNvSpPr/>
          <p:nvPr/>
        </p:nvSpPr>
        <p:spPr>
          <a:xfrm>
            <a:off x="9383" y="5367600"/>
            <a:ext cx="4675651" cy="213604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33">
            <a:extLst>
              <a:ext uri="{FF2B5EF4-FFF2-40B4-BE49-F238E27FC236}">
                <a16:creationId xmlns:a16="http://schemas.microsoft.com/office/drawing/2014/main" id="{D6AEF601-0AFB-0AE6-E7C6-6C9FF62CABE4}"/>
              </a:ext>
            </a:extLst>
          </p:cNvPr>
          <p:cNvSpPr txBox="1"/>
          <p:nvPr/>
        </p:nvSpPr>
        <p:spPr>
          <a:xfrm>
            <a:off x="185590" y="6081136"/>
            <a:ext cx="4403308" cy="1277273"/>
          </a:xfrm>
          <a:prstGeom prst="rect">
            <a:avLst/>
          </a:prstGeom>
          <a:noFill/>
        </p:spPr>
        <p:txBody>
          <a:bodyPr wrap="square" rtlCol="0">
            <a:spAutoFit/>
          </a:bodyPr>
          <a:lstStyle/>
          <a:p>
            <a:pPr marL="171450" indent="-171450">
              <a:buFont typeface="Arial" panose="020B0604020202020204" pitchFamily="34" charset="0"/>
              <a:buChar char="•"/>
            </a:pPr>
            <a:r>
              <a:rPr lang="fr-FR" sz="1100" dirty="0"/>
              <a:t>Conception et développement de sites web adaptatifs (responsive design).</a:t>
            </a:r>
          </a:p>
          <a:p>
            <a:pPr marL="171450" indent="-171450">
              <a:buFont typeface="Arial" panose="020B0604020202020204" pitchFamily="34" charset="0"/>
              <a:buChar char="•"/>
            </a:pPr>
            <a:r>
              <a:rPr lang="fr-FR" sz="1100" dirty="0"/>
              <a:t>Expertise en UX/UI Design avec une approche centrée utilisateur.</a:t>
            </a:r>
          </a:p>
          <a:p>
            <a:pPr marL="171450" indent="-171450">
              <a:buFont typeface="Arial" panose="020B0604020202020204" pitchFamily="34" charset="0"/>
              <a:buChar char="•"/>
            </a:pPr>
            <a:r>
              <a:rPr lang="fr-FR" sz="1100" dirty="0"/>
              <a:t>Maîtrise des CMS courants (WordPress, Joomla, Drupal).</a:t>
            </a:r>
          </a:p>
          <a:p>
            <a:pPr marL="171450" indent="-171450">
              <a:buFont typeface="Arial" panose="020B0604020202020204" pitchFamily="34" charset="0"/>
              <a:buChar char="•"/>
            </a:pPr>
            <a:r>
              <a:rPr lang="fr-FR" sz="1100" dirty="0"/>
              <a:t>Compétence en SEO et analyse de données web (Google Analytics, </a:t>
            </a:r>
            <a:r>
              <a:rPr lang="fr-FR" sz="1100" dirty="0" err="1"/>
              <a:t>SEMrush</a:t>
            </a:r>
            <a:r>
              <a:rPr lang="fr-FR" sz="1100" dirty="0"/>
              <a:t>).</a:t>
            </a:r>
          </a:p>
          <a:p>
            <a:pPr marL="171450" indent="-171450">
              <a:buFont typeface="Arial" panose="020B0604020202020204" pitchFamily="34" charset="0"/>
              <a:buChar char="•"/>
            </a:pPr>
            <a:r>
              <a:rPr lang="fr-FR" sz="1100" dirty="0"/>
              <a:t>Expérience avec les langages web (HTML, CSS, JavaScript).</a:t>
            </a:r>
          </a:p>
        </p:txBody>
      </p:sp>
      <p:grpSp>
        <p:nvGrpSpPr>
          <p:cNvPr id="7" name="Group 93">
            <a:extLst>
              <a:ext uri="{FF2B5EF4-FFF2-40B4-BE49-F238E27FC236}">
                <a16:creationId xmlns:a16="http://schemas.microsoft.com/office/drawing/2014/main" id="{BA5085D5-2194-24E6-EAD9-BE05C47F35BF}"/>
              </a:ext>
            </a:extLst>
          </p:cNvPr>
          <p:cNvGrpSpPr/>
          <p:nvPr/>
        </p:nvGrpSpPr>
        <p:grpSpPr>
          <a:xfrm>
            <a:off x="178459" y="5569244"/>
            <a:ext cx="4403570" cy="398630"/>
            <a:chOff x="2950179" y="465133"/>
            <a:chExt cx="3494164" cy="369332"/>
          </a:xfrm>
        </p:grpSpPr>
        <p:sp>
          <p:nvSpPr>
            <p:cNvPr id="13" name="TextBox 95">
              <a:extLst>
                <a:ext uri="{FF2B5EF4-FFF2-40B4-BE49-F238E27FC236}">
                  <a16:creationId xmlns:a16="http://schemas.microsoft.com/office/drawing/2014/main" id="{92D64BF0-8FE7-BDA2-800C-0A84AA3554B8}"/>
                </a:ext>
              </a:extLst>
            </p:cNvPr>
            <p:cNvSpPr txBox="1"/>
            <p:nvPr/>
          </p:nvSpPr>
          <p:spPr>
            <a:xfrm>
              <a:off x="2950179" y="465133"/>
              <a:ext cx="2240924" cy="362565"/>
            </a:xfrm>
            <a:prstGeom prst="rect">
              <a:avLst/>
            </a:prstGeom>
            <a:noFill/>
          </p:spPr>
          <p:txBody>
            <a:bodyPr wrap="square" rtlCol="0">
              <a:spAutoFit/>
            </a:bodyPr>
            <a:lstStyle/>
            <a:p>
              <a:r>
                <a:rPr lang="en-SG" sz="1943" dirty="0">
                  <a:solidFill>
                    <a:srgbClr val="163DFF"/>
                  </a:solidFill>
                  <a:latin typeface="Roboto Condensed Bold" panose="02000000000000000000" pitchFamily="2" charset="0"/>
                  <a:ea typeface="Roboto Condensed Bold" panose="02000000000000000000" pitchFamily="2" charset="0"/>
                </a:rPr>
                <a:t>COMPETENCES</a:t>
              </a:r>
            </a:p>
          </p:txBody>
        </p:sp>
        <p:cxnSp>
          <p:nvCxnSpPr>
            <p:cNvPr id="14" name="Straight Connector 96">
              <a:extLst>
                <a:ext uri="{FF2B5EF4-FFF2-40B4-BE49-F238E27FC236}">
                  <a16:creationId xmlns:a16="http://schemas.microsoft.com/office/drawing/2014/main" id="{9CEB332D-4BFA-2FAA-87DD-C158419727C4}"/>
                </a:ext>
              </a:extLst>
            </p:cNvPr>
            <p:cNvCxnSpPr/>
            <p:nvPr/>
          </p:nvCxnSpPr>
          <p:spPr>
            <a:xfrm>
              <a:off x="3044587" y="834465"/>
              <a:ext cx="3399756" cy="0"/>
            </a:xfrm>
            <a:prstGeom prst="line">
              <a:avLst/>
            </a:prstGeom>
            <a:ln>
              <a:solidFill>
                <a:srgbClr val="163D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99610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52</TotalTime>
  <Words>698</Words>
  <Application>Microsoft Macintosh PowerPoint</Application>
  <PresentationFormat>Personnalisé</PresentationFormat>
  <Paragraphs>83</Paragraphs>
  <Slides>2</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Georgia</vt:lpstr>
      <vt:lpstr>Lato</vt:lpstr>
      <vt:lpstr>Roboto Condensed Bold</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36</cp:revision>
  <dcterms:created xsi:type="dcterms:W3CDTF">2023-09-25T22:41:58Z</dcterms:created>
  <dcterms:modified xsi:type="dcterms:W3CDTF">2023-10-05T20:43:33Z</dcterms:modified>
</cp:coreProperties>
</file>