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22"/>
    <p:restoredTop sz="96327"/>
  </p:normalViewPr>
  <p:slideViewPr>
    <p:cSldViewPr snapToGrid="0" snapToObjects="1" showGuides="1">
      <p:cViewPr varScale="1">
        <p:scale>
          <a:sx n="164" d="100"/>
          <a:sy n="164" d="100"/>
        </p:scale>
        <p:origin x="2536" y="17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26/05/2023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26/05/2023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26/05/2023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26/05/2023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26/05/2023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26/05/2023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26/05/2023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26/05/2023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9">
            <a:extLst>
              <a:ext uri="{FF2B5EF4-FFF2-40B4-BE49-F238E27FC236}">
                <a16:creationId xmlns:a16="http://schemas.microsoft.com/office/drawing/2014/main" id="{25BF3392-A131-50CC-1507-59E3CC2152A4}"/>
              </a:ext>
            </a:extLst>
          </p:cNvPr>
          <p:cNvSpPr>
            <a:spLocks noChangeArrowheads="1"/>
          </p:cNvSpPr>
          <p:nvPr/>
        </p:nvSpPr>
        <p:spPr bwMode="auto">
          <a:xfrm rot="10800000">
            <a:off x="4433123" y="-2"/>
            <a:ext cx="2431225" cy="9906000"/>
          </a:xfrm>
          <a:prstGeom prst="rect">
            <a:avLst/>
          </a:prstGeom>
          <a:solidFill>
            <a:schemeClr val="accent1">
              <a:lumMod val="20000"/>
              <a:lumOff val="8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endParaRPr>
          </a:p>
        </p:txBody>
      </p:sp>
      <p:sp>
        <p:nvSpPr>
          <p:cNvPr id="5" name="Zone de texte 1">
            <a:extLst>
              <a:ext uri="{FF2B5EF4-FFF2-40B4-BE49-F238E27FC236}">
                <a16:creationId xmlns:a16="http://schemas.microsoft.com/office/drawing/2014/main" id="{E5F8DE6B-7986-7D8A-9913-73A8A7F67A33}"/>
              </a:ext>
            </a:extLst>
          </p:cNvPr>
          <p:cNvSpPr txBox="1">
            <a:spLocks noChangeArrowheads="1"/>
          </p:cNvSpPr>
          <p:nvPr/>
        </p:nvSpPr>
        <p:spPr bwMode="auto">
          <a:xfrm>
            <a:off x="149540" y="122047"/>
            <a:ext cx="31750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2400" b="1" i="0" dirty="0">
                <a:solidFill>
                  <a:srgbClr val="000000"/>
                </a:solidFill>
                <a:effectLst/>
                <a:latin typeface="Calibri" panose="020F0502020204030204" pitchFamily="34" charset="0"/>
              </a:rPr>
              <a:t>Alexandre OBOULOT</a:t>
            </a:r>
            <a:r>
              <a:rPr lang="fr-FR" sz="2400" b="0" i="0" dirty="0">
                <a:solidFill>
                  <a:srgbClr val="000000"/>
                </a:solidFill>
                <a:effectLst/>
                <a:latin typeface="Calibri" panose="020F0502020204030204" pitchFamily="34" charset="0"/>
              </a:rPr>
              <a:t>   </a:t>
            </a:r>
            <a:endParaRPr lang="fr-FR" sz="2400" dirty="0"/>
          </a:p>
        </p:txBody>
      </p:sp>
      <p:sp>
        <p:nvSpPr>
          <p:cNvPr id="7" name="Zone de texte 3">
            <a:extLst>
              <a:ext uri="{FF2B5EF4-FFF2-40B4-BE49-F238E27FC236}">
                <a16:creationId xmlns:a16="http://schemas.microsoft.com/office/drawing/2014/main" id="{A0B0E60B-1F47-06AD-0C62-51047EB294DB}"/>
              </a:ext>
            </a:extLst>
          </p:cNvPr>
          <p:cNvSpPr txBox="1">
            <a:spLocks noChangeArrowheads="1"/>
          </p:cNvSpPr>
          <p:nvPr/>
        </p:nvSpPr>
        <p:spPr bwMode="auto">
          <a:xfrm>
            <a:off x="128392" y="915899"/>
            <a:ext cx="4292601" cy="474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400" b="1" i="0" dirty="0">
                <a:solidFill>
                  <a:srgbClr val="000000"/>
                </a:solidFill>
                <a:effectLst/>
                <a:latin typeface="Calibri" panose="020F0502020204030204" pitchFamily="34" charset="0"/>
              </a:rPr>
              <a:t>Vendeur dynamique avec 2 ans d'expérience</a:t>
            </a:r>
            <a:endParaRPr lang="fr-FR" sz="1400" dirty="0">
              <a:effectLst/>
              <a:ea typeface="Calibri" panose="020F0502020204030204" pitchFamily="34" charset="0"/>
              <a:cs typeface="Times New Roman" panose="02020603050405020304" pitchFamily="18" charset="0"/>
            </a:endParaRPr>
          </a:p>
        </p:txBody>
      </p:sp>
      <p:sp>
        <p:nvSpPr>
          <p:cNvPr id="8" name="Google Shape;61;p14">
            <a:extLst>
              <a:ext uri="{FF2B5EF4-FFF2-40B4-BE49-F238E27FC236}">
                <a16:creationId xmlns:a16="http://schemas.microsoft.com/office/drawing/2014/main" id="{8FE50E40-D2C0-7736-3371-99996FB4742D}"/>
              </a:ext>
            </a:extLst>
          </p:cNvPr>
          <p:cNvSpPr/>
          <p:nvPr/>
        </p:nvSpPr>
        <p:spPr>
          <a:xfrm>
            <a:off x="231975" y="605385"/>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9" name="Zone de texte 4">
            <a:extLst>
              <a:ext uri="{FF2B5EF4-FFF2-40B4-BE49-F238E27FC236}">
                <a16:creationId xmlns:a16="http://schemas.microsoft.com/office/drawing/2014/main" id="{409AE738-B4BF-3CC5-A96D-84C8AB58C14C}"/>
              </a:ext>
            </a:extLst>
          </p:cNvPr>
          <p:cNvSpPr txBox="1">
            <a:spLocks noChangeArrowheads="1"/>
          </p:cNvSpPr>
          <p:nvPr/>
        </p:nvSpPr>
        <p:spPr bwMode="auto">
          <a:xfrm>
            <a:off x="116263" y="1777913"/>
            <a:ext cx="4223861" cy="1455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0" i="0" dirty="0">
                <a:solidFill>
                  <a:srgbClr val="000000"/>
                </a:solidFill>
                <a:effectLst/>
                <a:latin typeface="Calibri" panose="020F0502020204030204" pitchFamily="34" charset="0"/>
              </a:rPr>
              <a:t>Jeune professionnel passionné, doté d'une formation solide en commerce et de deux années d'expérience réussie en vente chez Galeries Lafayette. Spécialisé dans le développement de relations durables avec les clients et l'amélioration de la satisfaction de ces derniers. Capable d'augmenter les ventes grâce à une excellente connaissance des produits et des techniques de vente efficaces. Recherche activement un poste de vendeur pour contribuer à la croissance de l'entreprise grâce à un service client de premier ordre et un engagement envers l'excellence en matière de vente.</a:t>
            </a:r>
            <a:endParaRPr lang="fr-FR" sz="1000" dirty="0">
              <a:effectLst/>
              <a:ea typeface="Calibri" panose="020F0502020204030204" pitchFamily="34" charset="0"/>
              <a:cs typeface="Times New Roman" panose="02020603050405020304" pitchFamily="18" charset="0"/>
            </a:endParaRPr>
          </a:p>
        </p:txBody>
      </p:sp>
      <p:sp>
        <p:nvSpPr>
          <p:cNvPr id="10" name="Zone de texte 5">
            <a:extLst>
              <a:ext uri="{FF2B5EF4-FFF2-40B4-BE49-F238E27FC236}">
                <a16:creationId xmlns:a16="http://schemas.microsoft.com/office/drawing/2014/main" id="{ABFFB6A3-C2C7-25E1-0351-3F0B3EFF4657}"/>
              </a:ext>
            </a:extLst>
          </p:cNvPr>
          <p:cNvSpPr txBox="1">
            <a:spLocks noChangeArrowheads="1"/>
          </p:cNvSpPr>
          <p:nvPr/>
        </p:nvSpPr>
        <p:spPr bwMode="auto">
          <a:xfrm>
            <a:off x="119726" y="1369431"/>
            <a:ext cx="3175001"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endParaRPr>
          </a:p>
        </p:txBody>
      </p:sp>
      <p:sp>
        <p:nvSpPr>
          <p:cNvPr id="11" name="Zone de texte 6">
            <a:extLst>
              <a:ext uri="{FF2B5EF4-FFF2-40B4-BE49-F238E27FC236}">
                <a16:creationId xmlns:a16="http://schemas.microsoft.com/office/drawing/2014/main" id="{A35884B0-4846-2DB7-57CB-AB53E2AF0103}"/>
              </a:ext>
            </a:extLst>
          </p:cNvPr>
          <p:cNvSpPr txBox="1">
            <a:spLocks noChangeArrowheads="1"/>
          </p:cNvSpPr>
          <p:nvPr/>
        </p:nvSpPr>
        <p:spPr bwMode="auto">
          <a:xfrm>
            <a:off x="157641" y="3461706"/>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endParaRPr>
          </a:p>
        </p:txBody>
      </p:sp>
      <p:sp>
        <p:nvSpPr>
          <p:cNvPr id="12" name="Zone de texte 7">
            <a:extLst>
              <a:ext uri="{FF2B5EF4-FFF2-40B4-BE49-F238E27FC236}">
                <a16:creationId xmlns:a16="http://schemas.microsoft.com/office/drawing/2014/main" id="{ED3ACC09-5DFC-E13C-6C11-EE49DFE730A3}"/>
              </a:ext>
            </a:extLst>
          </p:cNvPr>
          <p:cNvSpPr txBox="1">
            <a:spLocks noChangeArrowheads="1"/>
          </p:cNvSpPr>
          <p:nvPr/>
        </p:nvSpPr>
        <p:spPr bwMode="auto">
          <a:xfrm>
            <a:off x="171994" y="3991386"/>
            <a:ext cx="4236871" cy="1535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l"/>
            <a:r>
              <a:rPr lang="fr-FR" sz="1000" b="1" i="0" dirty="0">
                <a:solidFill>
                  <a:srgbClr val="000000"/>
                </a:solidFill>
                <a:effectLst/>
                <a:latin typeface="Calibri" panose="020F0502020204030204" pitchFamily="34" charset="0"/>
              </a:rPr>
              <a:t>Vendeur</a:t>
            </a:r>
            <a:r>
              <a:rPr lang="fr-FR" sz="1000" b="0" i="0" dirty="0">
                <a:solidFill>
                  <a:srgbClr val="000000"/>
                </a:solidFill>
                <a:effectLst/>
                <a:latin typeface="Calibri" panose="020F0502020204030204" pitchFamily="34" charset="0"/>
              </a:rPr>
              <a:t> - Galeries Lafayette, Paris, France (2021-2023)</a:t>
            </a:r>
          </a:p>
          <a:p>
            <a:pPr algn="l"/>
            <a:endParaRPr lang="fr-FR" sz="1000" b="0" i="0" dirty="0">
              <a:solidFill>
                <a:srgbClr val="000000"/>
              </a:solidFill>
              <a:effectLst/>
              <a:latin typeface="Calibri" panose="020F0502020204030204" pitchFamily="34" charset="0"/>
            </a:endParaRPr>
          </a:p>
          <a:p>
            <a:pPr marL="171450" indent="-171450" algn="l">
              <a:buFont typeface="Arial" panose="020B0604020202020204" pitchFamily="34" charset="0"/>
              <a:buChar char="•"/>
            </a:pPr>
            <a:r>
              <a:rPr lang="fr-FR" sz="1000" dirty="0">
                <a:solidFill>
                  <a:srgbClr val="000000"/>
                </a:solidFill>
                <a:latin typeface="Calibri" panose="020F0502020204030204" pitchFamily="34" charset="0"/>
              </a:rPr>
              <a:t>A</a:t>
            </a:r>
            <a:r>
              <a:rPr lang="fr-FR" sz="1000" b="0" i="0" dirty="0">
                <a:solidFill>
                  <a:srgbClr val="000000"/>
                </a:solidFill>
                <a:effectLst/>
                <a:latin typeface="Calibri" panose="020F0502020204030204" pitchFamily="34" charset="0"/>
              </a:rPr>
              <a:t> aidé à augmenter les ventes de l'entreprise de 15% en 2022 grâce à une excellente connaissance des produits et une forte capacité à établir des relations avec les clients.</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 géré les stocks de marchandises et a aidé à l'organisation de la surface de vente.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 participé à la mise en place de campagnes de promotion et d'événements spéciaux.</a:t>
            </a:r>
          </a:p>
        </p:txBody>
      </p:sp>
      <p:cxnSp>
        <p:nvCxnSpPr>
          <p:cNvPr id="13" name="Conector recto 36">
            <a:extLst>
              <a:ext uri="{FF2B5EF4-FFF2-40B4-BE49-F238E27FC236}">
                <a16:creationId xmlns:a16="http://schemas.microsoft.com/office/drawing/2014/main" id="{ABA3EF5C-17E6-3FEF-B78D-4542401BDF8C}"/>
              </a:ext>
            </a:extLst>
          </p:cNvPr>
          <p:cNvCxnSpPr>
            <a:cxnSpLocks/>
          </p:cNvCxnSpPr>
          <p:nvPr/>
        </p:nvCxnSpPr>
        <p:spPr>
          <a:xfrm>
            <a:off x="222916" y="1722425"/>
            <a:ext cx="4026662" cy="0"/>
          </a:xfrm>
          <a:prstGeom prst="line">
            <a:avLst/>
          </a:prstGeom>
          <a:ln/>
        </p:spPr>
        <p:style>
          <a:lnRef idx="2">
            <a:schemeClr val="dk1"/>
          </a:lnRef>
          <a:fillRef idx="0">
            <a:schemeClr val="dk1"/>
          </a:fillRef>
          <a:effectRef idx="1">
            <a:schemeClr val="dk1"/>
          </a:effectRef>
          <a:fontRef idx="minor">
            <a:schemeClr val="tx1"/>
          </a:fontRef>
        </p:style>
      </p:cxnSp>
      <p:cxnSp>
        <p:nvCxnSpPr>
          <p:cNvPr id="14" name="Conector recto 36">
            <a:extLst>
              <a:ext uri="{FF2B5EF4-FFF2-40B4-BE49-F238E27FC236}">
                <a16:creationId xmlns:a16="http://schemas.microsoft.com/office/drawing/2014/main" id="{C1219AB7-3ADE-4885-5355-6C9709225EB4}"/>
              </a:ext>
            </a:extLst>
          </p:cNvPr>
          <p:cNvCxnSpPr>
            <a:cxnSpLocks/>
          </p:cNvCxnSpPr>
          <p:nvPr/>
        </p:nvCxnSpPr>
        <p:spPr>
          <a:xfrm>
            <a:off x="231975" y="3816957"/>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15" name="Cuadro de texto 24">
            <a:extLst>
              <a:ext uri="{FF2B5EF4-FFF2-40B4-BE49-F238E27FC236}">
                <a16:creationId xmlns:a16="http://schemas.microsoft.com/office/drawing/2014/main" id="{BCBDA240-DC9A-6219-7609-22B2A8F92CAE}"/>
              </a:ext>
            </a:extLst>
          </p:cNvPr>
          <p:cNvSpPr txBox="1">
            <a:spLocks noChangeArrowheads="1"/>
          </p:cNvSpPr>
          <p:nvPr/>
        </p:nvSpPr>
        <p:spPr bwMode="auto">
          <a:xfrm>
            <a:off x="4846473" y="2227669"/>
            <a:ext cx="2120900" cy="1195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endParaRPr>
          </a:p>
        </p:txBody>
      </p:sp>
      <p:pic>
        <p:nvPicPr>
          <p:cNvPr id="16" name="Gráfico 15" descr="Marcador">
            <a:extLst>
              <a:ext uri="{FF2B5EF4-FFF2-40B4-BE49-F238E27FC236}">
                <a16:creationId xmlns:a16="http://schemas.microsoft.com/office/drawing/2014/main" id="{F7D1ADF7-6D59-948A-9307-B1D893181CE0}"/>
              </a:ext>
            </a:extLst>
          </p:cNvPr>
          <p:cNvPicPr/>
          <p:nvPr/>
        </p:nvPicPr>
        <p:blipFill>
          <a:blip r:embed="rId2">
            <a:extLst>
              <a:ext uri="{96DAC541-7B7A-43D3-8B79-37D633B846F1}">
                <asvg:svgBlip xmlns:asvg="http://schemas.microsoft.com/office/drawing/2016/SVG/main" r:embed="rId3"/>
              </a:ext>
            </a:extLst>
          </a:blip>
          <a:stretch>
            <a:fillRect/>
          </a:stretch>
        </p:blipFill>
        <p:spPr>
          <a:xfrm>
            <a:off x="4579958" y="2827552"/>
            <a:ext cx="219710" cy="219710"/>
          </a:xfrm>
          <a:prstGeom prst="rect">
            <a:avLst/>
          </a:prstGeom>
        </p:spPr>
      </p:pic>
      <p:pic>
        <p:nvPicPr>
          <p:cNvPr id="1032" name="Image 13">
            <a:extLst>
              <a:ext uri="{FF2B5EF4-FFF2-40B4-BE49-F238E27FC236}">
                <a16:creationId xmlns:a16="http://schemas.microsoft.com/office/drawing/2014/main" id="{0D33B328-4C89-4101-3B8D-9BFB676534B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86372" y="2303724"/>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31" name="Image 14">
            <a:extLst>
              <a:ext uri="{FF2B5EF4-FFF2-40B4-BE49-F238E27FC236}">
                <a16:creationId xmlns:a16="http://schemas.microsoft.com/office/drawing/2014/main" id="{D100A965-CF64-50F4-41BD-A7EAA06D69F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12090" y="2587887"/>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Image 17">
            <a:extLst>
              <a:ext uri="{FF2B5EF4-FFF2-40B4-BE49-F238E27FC236}">
                <a16:creationId xmlns:a16="http://schemas.microsoft.com/office/drawing/2014/main" id="{E1CD72BF-FF52-4ABA-BD16-19CEC83CBC9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14302" y="3115477"/>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17" name="Zone de texte 18">
            <a:extLst>
              <a:ext uri="{FF2B5EF4-FFF2-40B4-BE49-F238E27FC236}">
                <a16:creationId xmlns:a16="http://schemas.microsoft.com/office/drawing/2014/main" id="{D195CB69-BF30-955F-77B4-6D27ADFF9262}"/>
              </a:ext>
            </a:extLst>
          </p:cNvPr>
          <p:cNvSpPr txBox="1">
            <a:spLocks noChangeArrowheads="1"/>
          </p:cNvSpPr>
          <p:nvPr/>
        </p:nvSpPr>
        <p:spPr bwMode="auto">
          <a:xfrm>
            <a:off x="4534813" y="1894976"/>
            <a:ext cx="2144334"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endParaRPr>
          </a:p>
        </p:txBody>
      </p:sp>
      <p:sp>
        <p:nvSpPr>
          <p:cNvPr id="18" name="Zone de texte 20">
            <a:extLst>
              <a:ext uri="{FF2B5EF4-FFF2-40B4-BE49-F238E27FC236}">
                <a16:creationId xmlns:a16="http://schemas.microsoft.com/office/drawing/2014/main" id="{BE8E1647-3F3E-7D44-2728-908BCA8F5EF0}"/>
              </a:ext>
            </a:extLst>
          </p:cNvPr>
          <p:cNvSpPr txBox="1">
            <a:spLocks noChangeArrowheads="1"/>
          </p:cNvSpPr>
          <p:nvPr/>
        </p:nvSpPr>
        <p:spPr bwMode="auto">
          <a:xfrm>
            <a:off x="176291" y="7239251"/>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endParaRPr>
          </a:p>
        </p:txBody>
      </p:sp>
      <p:sp>
        <p:nvSpPr>
          <p:cNvPr id="19" name="Zone de texte 22">
            <a:extLst>
              <a:ext uri="{FF2B5EF4-FFF2-40B4-BE49-F238E27FC236}">
                <a16:creationId xmlns:a16="http://schemas.microsoft.com/office/drawing/2014/main" id="{105FEE60-283F-BFE0-E4AA-B96B0A6110EA}"/>
              </a:ext>
            </a:extLst>
          </p:cNvPr>
          <p:cNvSpPr txBox="1">
            <a:spLocks noChangeArrowheads="1"/>
          </p:cNvSpPr>
          <p:nvPr/>
        </p:nvSpPr>
        <p:spPr bwMode="auto">
          <a:xfrm>
            <a:off x="194526" y="7681820"/>
            <a:ext cx="4029978" cy="1160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Excellentes compétences en communication</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Connaissance des techniques de vente et de marketing</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travailler en équipe et à faire preuve d'initiative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Expérience dans la gestion des stocks et l'organisation des étalages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Maîtrise des logiciels de point de vente</a:t>
            </a:r>
          </a:p>
        </p:txBody>
      </p:sp>
      <p:sp>
        <p:nvSpPr>
          <p:cNvPr id="20" name="Zone de texte 23">
            <a:extLst>
              <a:ext uri="{FF2B5EF4-FFF2-40B4-BE49-F238E27FC236}">
                <a16:creationId xmlns:a16="http://schemas.microsoft.com/office/drawing/2014/main" id="{7A83F3E6-7000-53D6-C737-DC7FA36B9ED9}"/>
              </a:ext>
            </a:extLst>
          </p:cNvPr>
          <p:cNvSpPr txBox="1">
            <a:spLocks noChangeArrowheads="1"/>
          </p:cNvSpPr>
          <p:nvPr/>
        </p:nvSpPr>
        <p:spPr bwMode="auto">
          <a:xfrm>
            <a:off x="162393" y="5502767"/>
            <a:ext cx="2056808"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endParaRPr>
          </a:p>
        </p:txBody>
      </p:sp>
      <p:sp>
        <p:nvSpPr>
          <p:cNvPr id="24" name="Zone de texte 28">
            <a:extLst>
              <a:ext uri="{FF2B5EF4-FFF2-40B4-BE49-F238E27FC236}">
                <a16:creationId xmlns:a16="http://schemas.microsoft.com/office/drawing/2014/main" id="{5A6E7EFC-94C0-7511-64FA-0333E18902B9}"/>
              </a:ext>
            </a:extLst>
          </p:cNvPr>
          <p:cNvSpPr txBox="1">
            <a:spLocks noChangeArrowheads="1"/>
          </p:cNvSpPr>
          <p:nvPr/>
        </p:nvSpPr>
        <p:spPr bwMode="auto">
          <a:xfrm>
            <a:off x="4586372" y="3884283"/>
            <a:ext cx="2197811"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Formation &amp; Certifications</a:t>
            </a:r>
            <a:endParaRPr kumimoji="0" lang="fr-FR" altLang="fr-FR" sz="1800" b="0" i="0" u="none" strike="noStrike" cap="none" normalizeH="0" baseline="0" dirty="0">
              <a:ln>
                <a:noFill/>
              </a:ln>
              <a:solidFill>
                <a:schemeClr val="tx1"/>
              </a:solidFill>
              <a:effectLst/>
            </a:endParaRPr>
          </a:p>
        </p:txBody>
      </p:sp>
      <p:cxnSp>
        <p:nvCxnSpPr>
          <p:cNvPr id="28" name="Conector recto 36">
            <a:extLst>
              <a:ext uri="{FF2B5EF4-FFF2-40B4-BE49-F238E27FC236}">
                <a16:creationId xmlns:a16="http://schemas.microsoft.com/office/drawing/2014/main" id="{FA4D679F-F883-9AEE-CCF1-73EE3075B7DE}"/>
              </a:ext>
            </a:extLst>
          </p:cNvPr>
          <p:cNvCxnSpPr>
            <a:cxnSpLocks/>
          </p:cNvCxnSpPr>
          <p:nvPr/>
        </p:nvCxnSpPr>
        <p:spPr>
          <a:xfrm>
            <a:off x="236585" y="7587937"/>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5" name="Zone de texte 31">
            <a:extLst>
              <a:ext uri="{FF2B5EF4-FFF2-40B4-BE49-F238E27FC236}">
                <a16:creationId xmlns:a16="http://schemas.microsoft.com/office/drawing/2014/main" id="{8D409EA3-6289-E719-B251-F58CE2A38A08}"/>
              </a:ext>
            </a:extLst>
          </p:cNvPr>
          <p:cNvSpPr txBox="1">
            <a:spLocks noChangeArrowheads="1"/>
          </p:cNvSpPr>
          <p:nvPr/>
        </p:nvSpPr>
        <p:spPr bwMode="auto">
          <a:xfrm>
            <a:off x="4567431" y="4551236"/>
            <a:ext cx="2144334" cy="79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lgn="l">
              <a:buFont typeface="Arial" panose="020B0604020202020204" pitchFamily="34" charset="0"/>
              <a:buChar char="•"/>
            </a:pPr>
            <a:r>
              <a:rPr lang="fr-FR" sz="1000" b="1" i="0" dirty="0" err="1">
                <a:solidFill>
                  <a:srgbClr val="000000"/>
                </a:solidFill>
                <a:effectLst/>
                <a:latin typeface="Calibri" panose="020F0502020204030204" pitchFamily="34" charset="0"/>
              </a:rPr>
              <a:t>Bachelor</a:t>
            </a:r>
            <a:r>
              <a:rPr lang="fr-FR" sz="1000" b="1" i="0" dirty="0">
                <a:solidFill>
                  <a:srgbClr val="000000"/>
                </a:solidFill>
                <a:effectLst/>
                <a:latin typeface="Calibri" panose="020F0502020204030204" pitchFamily="34" charset="0"/>
              </a:rPr>
              <a:t> en Commerce et Ventes</a:t>
            </a:r>
            <a:r>
              <a:rPr lang="fr-FR" sz="1000" b="0" i="0" dirty="0">
                <a:solidFill>
                  <a:srgbClr val="000000"/>
                </a:solidFill>
                <a:effectLst/>
                <a:latin typeface="Calibri" panose="020F0502020204030204" pitchFamily="34" charset="0"/>
              </a:rPr>
              <a:t> - Université Paris-Dauphine, Paris, France (2021)</a:t>
            </a:r>
            <a:br>
              <a:rPr lang="fr-FR" sz="1000" dirty="0"/>
            </a:br>
            <a:endParaRPr lang="fr-FR" sz="1000" b="0" i="0" dirty="0">
              <a:solidFill>
                <a:srgbClr val="000000"/>
              </a:solidFill>
              <a:effectLst/>
            </a:endParaRPr>
          </a:p>
        </p:txBody>
      </p:sp>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27" name="Rectangle 44">
            <a:extLst>
              <a:ext uri="{FF2B5EF4-FFF2-40B4-BE49-F238E27FC236}">
                <a16:creationId xmlns:a16="http://schemas.microsoft.com/office/drawing/2014/main" id="{A8FD9164-1C1E-BABF-9C32-AF221B1D1342}"/>
              </a:ext>
            </a:extLst>
          </p:cNvPr>
          <p:cNvSpPr>
            <a:spLocks noChangeArrowheads="1"/>
          </p:cNvSpPr>
          <p:nvPr/>
        </p:nvSpPr>
        <p:spPr bwMode="auto">
          <a:xfrm>
            <a:off x="0"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31" name="Zone de texte 26">
            <a:extLst>
              <a:ext uri="{FF2B5EF4-FFF2-40B4-BE49-F238E27FC236}">
                <a16:creationId xmlns:a16="http://schemas.microsoft.com/office/drawing/2014/main" id="{5884FA14-163B-652C-A3F5-DEC31F4898F6}"/>
              </a:ext>
            </a:extLst>
          </p:cNvPr>
          <p:cNvSpPr txBox="1">
            <a:spLocks noChangeArrowheads="1"/>
          </p:cNvSpPr>
          <p:nvPr/>
        </p:nvSpPr>
        <p:spPr bwMode="auto">
          <a:xfrm>
            <a:off x="4574297" y="543915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endParaRPr>
          </a:p>
        </p:txBody>
      </p:sp>
      <p:sp>
        <p:nvSpPr>
          <p:cNvPr id="32" name="Zone de texte 27">
            <a:extLst>
              <a:ext uri="{FF2B5EF4-FFF2-40B4-BE49-F238E27FC236}">
                <a16:creationId xmlns:a16="http://schemas.microsoft.com/office/drawing/2014/main" id="{BA8B0CC4-D659-2305-8FC0-1E7AE2D766E1}"/>
              </a:ext>
            </a:extLst>
          </p:cNvPr>
          <p:cNvSpPr txBox="1">
            <a:spLocks noChangeArrowheads="1"/>
          </p:cNvSpPr>
          <p:nvPr/>
        </p:nvSpPr>
        <p:spPr bwMode="auto">
          <a:xfrm>
            <a:off x="4527868" y="5837730"/>
            <a:ext cx="2158138" cy="493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Français (langue maternelle)</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Anglais (courant)</a:t>
            </a:r>
          </a:p>
        </p:txBody>
      </p:sp>
      <p:sp>
        <p:nvSpPr>
          <p:cNvPr id="3" name="Zone de texte 4">
            <a:extLst>
              <a:ext uri="{FF2B5EF4-FFF2-40B4-BE49-F238E27FC236}">
                <a16:creationId xmlns:a16="http://schemas.microsoft.com/office/drawing/2014/main" id="{A98EC837-7F0E-6BA0-E797-5D079FB91DB5}"/>
              </a:ext>
            </a:extLst>
          </p:cNvPr>
          <p:cNvSpPr txBox="1"/>
          <p:nvPr/>
        </p:nvSpPr>
        <p:spPr>
          <a:xfrm>
            <a:off x="157641" y="6001272"/>
            <a:ext cx="4051046" cy="1112286"/>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Capacité à établir rapidement des relations avec les clients</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Forte capacité d'adaptation et flexibilité</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Orientation vers les résultats et engagement envers les objectifs de l'entreprise</a:t>
            </a:r>
          </a:p>
          <a:p>
            <a:pPr marL="171450" indent="-171450" algn="l">
              <a:buFont typeface="Arial" panose="020B0604020202020204" pitchFamily="34" charset="0"/>
              <a:buChar char="•"/>
            </a:pPr>
            <a:r>
              <a:rPr lang="fr-FR" sz="1050" b="0" i="0" dirty="0">
                <a:solidFill>
                  <a:srgbClr val="000000"/>
                </a:solidFill>
                <a:effectLst/>
                <a:latin typeface="Calibri" panose="020F0502020204030204" pitchFamily="34" charset="0"/>
              </a:rPr>
              <a:t>Fiabilité et professionnalisme</a:t>
            </a:r>
          </a:p>
        </p:txBody>
      </p:sp>
      <p:cxnSp>
        <p:nvCxnSpPr>
          <p:cNvPr id="6" name="Conector recto 36">
            <a:extLst>
              <a:ext uri="{FF2B5EF4-FFF2-40B4-BE49-F238E27FC236}">
                <a16:creationId xmlns:a16="http://schemas.microsoft.com/office/drawing/2014/main" id="{F88D33D4-F28D-E49C-B667-0BF59872BD00}"/>
              </a:ext>
            </a:extLst>
          </p:cNvPr>
          <p:cNvCxnSpPr>
            <a:cxnSpLocks/>
          </p:cNvCxnSpPr>
          <p:nvPr/>
        </p:nvCxnSpPr>
        <p:spPr>
          <a:xfrm>
            <a:off x="217488" y="5859616"/>
            <a:ext cx="4051046" cy="0"/>
          </a:xfrm>
          <a:prstGeom prst="line">
            <a:avLst/>
          </a:prstGeom>
          <a:ln/>
        </p:spPr>
        <p:style>
          <a:lnRef idx="2">
            <a:schemeClr val="dk1"/>
          </a:lnRef>
          <a:fillRef idx="0">
            <a:schemeClr val="dk1"/>
          </a:fillRef>
          <a:effectRef idx="1">
            <a:schemeClr val="dk1"/>
          </a:effectRef>
          <a:fontRef idx="minor">
            <a:schemeClr val="tx1"/>
          </a:fontRef>
        </p:style>
      </p:cxnSp>
      <p:sp>
        <p:nvSpPr>
          <p:cNvPr id="21" name="Zone de texte 26">
            <a:extLst>
              <a:ext uri="{FF2B5EF4-FFF2-40B4-BE49-F238E27FC236}">
                <a16:creationId xmlns:a16="http://schemas.microsoft.com/office/drawing/2014/main" id="{807E9A38-EEC5-E3E1-98FE-4C7CA91F1ADC}"/>
              </a:ext>
            </a:extLst>
          </p:cNvPr>
          <p:cNvSpPr txBox="1">
            <a:spLocks noChangeArrowheads="1"/>
          </p:cNvSpPr>
          <p:nvPr/>
        </p:nvSpPr>
        <p:spPr bwMode="auto">
          <a:xfrm>
            <a:off x="4516437" y="6454987"/>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Hobbies</a:t>
            </a:r>
            <a:endParaRPr kumimoji="0" lang="fr-FR" altLang="fr-FR" sz="1800" b="0" i="0" u="none" strike="noStrike" cap="none" normalizeH="0" baseline="0" dirty="0">
              <a:ln>
                <a:noFill/>
              </a:ln>
              <a:solidFill>
                <a:schemeClr val="tx1"/>
              </a:solidFill>
              <a:effectLst/>
            </a:endParaRPr>
          </a:p>
        </p:txBody>
      </p:sp>
      <p:sp>
        <p:nvSpPr>
          <p:cNvPr id="22" name="Zone de texte 27">
            <a:extLst>
              <a:ext uri="{FF2B5EF4-FFF2-40B4-BE49-F238E27FC236}">
                <a16:creationId xmlns:a16="http://schemas.microsoft.com/office/drawing/2014/main" id="{E7A815B3-9637-6694-77CB-873BD9B93778}"/>
              </a:ext>
            </a:extLst>
          </p:cNvPr>
          <p:cNvSpPr txBox="1">
            <a:spLocks noChangeArrowheads="1"/>
          </p:cNvSpPr>
          <p:nvPr/>
        </p:nvSpPr>
        <p:spPr bwMode="auto">
          <a:xfrm>
            <a:off x="4527868" y="6881964"/>
            <a:ext cx="2158138" cy="1524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Musique : Je joue de la guitare dans un groupe local.</a:t>
            </a:r>
          </a:p>
          <a:p>
            <a:pPr marL="171450" indent="-171450" algn="l">
              <a:buFont typeface="Arial" panose="020B0604020202020204" pitchFamily="34" charset="0"/>
              <a:buChar char="•"/>
            </a:pPr>
            <a:r>
              <a:rPr lang="fr-FR" sz="1000" b="0" i="0" dirty="0">
                <a:solidFill>
                  <a:srgbClr val="000000"/>
                </a:solidFill>
                <a:effectLst/>
                <a:latin typeface="Calibri" panose="020F0502020204030204" pitchFamily="34" charset="0"/>
              </a:rPr>
              <a:t>Sport : Passionné de course à pied, je participe régulièrement à des courses de 10 km.</a:t>
            </a:r>
          </a:p>
        </p:txBody>
      </p:sp>
      <p:pic>
        <p:nvPicPr>
          <p:cNvPr id="29" name="Image 28" descr="Une image contenant personne, habits, homme, Blazer&#10;&#10;Description générée automatiquement">
            <a:extLst>
              <a:ext uri="{FF2B5EF4-FFF2-40B4-BE49-F238E27FC236}">
                <a16:creationId xmlns:a16="http://schemas.microsoft.com/office/drawing/2014/main" id="{2948E910-AF0F-206F-E587-5E7CBDD15499}"/>
              </a:ext>
            </a:extLst>
          </p:cNvPr>
          <p:cNvPicPr>
            <a:picLocks noChangeAspect="1"/>
          </p:cNvPicPr>
          <p:nvPr/>
        </p:nvPicPr>
        <p:blipFill rotWithShape="1">
          <a:blip r:embed="rId7"/>
          <a:srcRect l="11020" r="21800"/>
          <a:stretch/>
        </p:blipFill>
        <p:spPr>
          <a:xfrm>
            <a:off x="4859606" y="68397"/>
            <a:ext cx="1766419" cy="1765347"/>
          </a:xfrm>
          <a:prstGeom prst="ellipse">
            <a:avLst/>
          </a:prstGeom>
          <a:ln w="38100">
            <a:solidFill>
              <a:schemeClr val="tx1">
                <a:lumMod val="65000"/>
                <a:lumOff val="35000"/>
              </a:schemeClr>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7259" y="689300"/>
            <a:ext cx="6043484" cy="8491464"/>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2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20" dirty="0">
                <a:solidFill>
                  <a:schemeClr val="tx1">
                    <a:lumMod val="50000"/>
                    <a:lumOff val="50000"/>
                  </a:schemeClr>
                </a:solidFill>
              </a:rPr>
            </a:br>
            <a:r>
              <a:rPr lang="fr-FR" sz="2220" dirty="0" err="1">
                <a:solidFill>
                  <a:schemeClr val="tx1">
                    <a:lumMod val="50000"/>
                    <a:lumOff val="50000"/>
                  </a:schemeClr>
                </a:solidFill>
              </a:rPr>
              <a:t>Disclaimer</a:t>
            </a:r>
            <a:r>
              <a:rPr lang="fr-FR" sz="2220" dirty="0">
                <a:solidFill>
                  <a:schemeClr val="tx1">
                    <a:lumMod val="50000"/>
                    <a:lumOff val="50000"/>
                  </a:schemeClr>
                </a:solidFill>
              </a:rPr>
              <a:t> : Les modèles disponibles sur notre site fournis "en l'état" et sans garantie.</a:t>
            </a:r>
          </a:p>
          <a:p>
            <a:pPr marL="0" indent="0">
              <a:buNone/>
            </a:pPr>
            <a:endParaRPr lang="fr-FR" sz="2220" dirty="0">
              <a:solidFill>
                <a:schemeClr val="tx1">
                  <a:lumMod val="50000"/>
                  <a:lumOff val="50000"/>
                </a:schemeClr>
              </a:solidFill>
            </a:endParaRPr>
          </a:p>
          <a:p>
            <a:pPr marL="0" indent="0" algn="ctr">
              <a:buNone/>
            </a:pPr>
            <a:r>
              <a:rPr lang="fr-FR" sz="2220" dirty="0" err="1"/>
              <a:t>Créeruncv.com</a:t>
            </a:r>
            <a:r>
              <a:rPr lang="fr-FR" sz="2220"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527</TotalTime>
  <Words>616</Words>
  <Application>Microsoft Macintosh PowerPoint</Application>
  <PresentationFormat>Format A4 (210 x 297 mm)</PresentationFormat>
  <Paragraphs>74</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21</cp:revision>
  <cp:lastPrinted>2022-05-25T13:38:42Z</cp:lastPrinted>
  <dcterms:created xsi:type="dcterms:W3CDTF">2022-05-25T13:38:28Z</dcterms:created>
  <dcterms:modified xsi:type="dcterms:W3CDTF">2023-05-26T09:37:37Z</dcterms:modified>
</cp:coreProperties>
</file>