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56" r:id="rId2"/>
    <p:sldId id="259" r:id="rId3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DF2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895"/>
    <p:restoredTop sz="96327"/>
  </p:normalViewPr>
  <p:slideViewPr>
    <p:cSldViewPr snapToGrid="0" snapToObjects="1" showGuides="1">
      <p:cViewPr varScale="1">
        <p:scale>
          <a:sx n="212" d="100"/>
          <a:sy n="212" d="100"/>
        </p:scale>
        <p:origin x="6712" y="192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30/05/2023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258245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30/05/2023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870560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30/05/2023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168553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30/05/2023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492380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30/05/2023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93871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30/05/2023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969671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30/05/2023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494348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30/05/2023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755492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30/05/2023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493928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30/05/2023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325281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30/05/2023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278604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9A196F-2B0A-924F-9F94-33DF8C253705}" type="datetimeFigureOut">
              <a:rPr lang="fr-FR" smtClean="0"/>
              <a:t>30/05/2023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789260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7" Type="http://schemas.openxmlformats.org/officeDocument/2006/relationships/image" Target="../media/image6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creeruncv.com/lettre-de-motivation/?utm_source=Document&amp;utm_medium=Link&amp;utm_campaign=Doc_CV_PTT" TargetMode="External"/><Relationship Id="rId3" Type="http://schemas.openxmlformats.org/officeDocument/2006/relationships/hyperlink" Target="https://www.creeruncv.com/conseils/lexperience-profesionnelle-sur-le-cv/?utm_source=Document&amp;utm_medium=Link&amp;utm_campaign=Doc_CV_PTT" TargetMode="External"/><Relationship Id="rId7" Type="http://schemas.openxmlformats.org/officeDocument/2006/relationships/hyperlink" Target="https://www.creeruncv.com/conseils/recrutement/?utm_source=Document&amp;utm_medium=Link&amp;utm_campaign=Doc_CV_PTT" TargetMode="External"/><Relationship Id="rId2" Type="http://schemas.openxmlformats.org/officeDocument/2006/relationships/hyperlink" Target="https://www.creeruncv.com/conseils/le-titre-du-cv/?utm_source=Document&amp;utm_medium=Link&amp;utm_campaign=Doc_CV_PTT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creeruncv.com/conseils/icones-pour-cv/?utm_source=Document&amp;utm_medium=Link&amp;utm_campaign=Doc_CV_PTT" TargetMode="External"/><Relationship Id="rId11" Type="http://schemas.openxmlformats.org/officeDocument/2006/relationships/hyperlink" Target="https://www.creeruncv.com/conseils/lettre-de-motivation/?utm_source=Document&amp;utm_medium=Link&amp;utm_campaign=Doc_CV_PTT" TargetMode="External"/><Relationship Id="rId5" Type="http://schemas.openxmlformats.org/officeDocument/2006/relationships/hyperlink" Target="https://www.creeruncv.com/conseils/faire-un-cv-conseils-pratiques/?utm_source=Document&amp;utm_medium=Link&amp;utm_campaign=Doc_CV_PTT" TargetMode="External"/><Relationship Id="rId10" Type="http://schemas.openxmlformats.org/officeDocument/2006/relationships/hyperlink" Target="https://www.creeruncv.com/modele-de-lettre/?utm_source=Document&amp;utm_medium=Link&amp;utm_campaign=Doc_CV_PTT" TargetMode="External"/><Relationship Id="rId4" Type="http://schemas.openxmlformats.org/officeDocument/2006/relationships/hyperlink" Target="https://www.creeruncv.com/conseils/laccroche-du-cv/?utm_source=Document&amp;utm_medium=Link&amp;utm_campaign=Doc_CV_PTT" TargetMode="External"/><Relationship Id="rId9" Type="http://schemas.openxmlformats.org/officeDocument/2006/relationships/hyperlink" Target="https://www.creeruncv.com/modele-de-lettre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9">
            <a:extLst>
              <a:ext uri="{FF2B5EF4-FFF2-40B4-BE49-F238E27FC236}">
                <a16:creationId xmlns:a16="http://schemas.microsoft.com/office/drawing/2014/main" id="{25BF3392-A131-50CC-1507-59E3CC2152A4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-3176" y="0"/>
            <a:ext cx="2431225" cy="9906000"/>
          </a:xfrm>
          <a:prstGeom prst="rect">
            <a:avLst/>
          </a:prstGeom>
          <a:solidFill>
            <a:srgbClr val="00B050">
              <a:alpha val="23000"/>
            </a:srgb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fr-FR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        </a:t>
            </a:r>
            <a:endParaRPr kumimoji="0" lang="en-US" altLang="fr-FR" sz="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fr-FR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    </a:t>
            </a:r>
            <a:endParaRPr kumimoji="0" lang="en-US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5" name="Zone de texte 1">
            <a:extLst>
              <a:ext uri="{FF2B5EF4-FFF2-40B4-BE49-F238E27FC236}">
                <a16:creationId xmlns:a16="http://schemas.microsoft.com/office/drawing/2014/main" id="{E5F8DE6B-7986-7D8A-9913-73A8A7F67A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29388" y="144450"/>
            <a:ext cx="3327850" cy="52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/>
            <a:r>
              <a:rPr lang="fr-FR" sz="2400" b="1" dirty="0">
                <a:solidFill>
                  <a:srgbClr val="000000"/>
                </a:solidFill>
                <a:latin typeface="Calibri" panose="020F0502020204030204" pitchFamily="34" charset="0"/>
              </a:rPr>
              <a:t>Jean LAUTO</a:t>
            </a:r>
          </a:p>
        </p:txBody>
      </p:sp>
      <p:sp>
        <p:nvSpPr>
          <p:cNvPr id="7" name="Zone de texte 3">
            <a:extLst>
              <a:ext uri="{FF2B5EF4-FFF2-40B4-BE49-F238E27FC236}">
                <a16:creationId xmlns:a16="http://schemas.microsoft.com/office/drawing/2014/main" id="{A0B0E60B-1F47-06AD-0C62-51047EB294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38254" y="833414"/>
            <a:ext cx="4052004" cy="4745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fr-FR" sz="1400" b="1" dirty="0"/>
              <a:t>Vendeur Automobile Expérimenté</a:t>
            </a:r>
            <a:endParaRPr lang="fr-FR" sz="1400" dirty="0"/>
          </a:p>
        </p:txBody>
      </p:sp>
      <p:sp>
        <p:nvSpPr>
          <p:cNvPr id="8" name="Google Shape;61;p14">
            <a:extLst>
              <a:ext uri="{FF2B5EF4-FFF2-40B4-BE49-F238E27FC236}">
                <a16:creationId xmlns:a16="http://schemas.microsoft.com/office/drawing/2014/main" id="{8FE50E40-D2C0-7736-3371-99996FB4742D}"/>
              </a:ext>
            </a:extLst>
          </p:cNvPr>
          <p:cNvSpPr/>
          <p:nvPr/>
        </p:nvSpPr>
        <p:spPr>
          <a:xfrm>
            <a:off x="2701197" y="634444"/>
            <a:ext cx="1102995" cy="45085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txBody>
          <a:bodyPr spcFirstLastPara="1" wrap="square" lIns="0" tIns="91425" rIns="91425" bIns="91425" anchor="ctr" anchorCtr="0">
            <a:noAutofit/>
          </a:bodyPr>
          <a:lstStyle/>
          <a:p>
            <a:endParaRPr lang="fr-FR"/>
          </a:p>
        </p:txBody>
      </p:sp>
      <p:sp>
        <p:nvSpPr>
          <p:cNvPr id="9" name="Zone de texte 4">
            <a:extLst>
              <a:ext uri="{FF2B5EF4-FFF2-40B4-BE49-F238E27FC236}">
                <a16:creationId xmlns:a16="http://schemas.microsoft.com/office/drawing/2014/main" id="{409AE738-B4BF-3CC5-A96D-84C8AB58C1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53301" y="1648021"/>
            <a:ext cx="4131841" cy="8604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fr-FR" sz="1000" dirty="0"/>
              <a:t>Avec plus de 15 années d'expérience dans le domaine de la vente automobile, j'ai développé un sens aigu du service à la clientèle, un excellent relationnel et une connaissance approfondie du marché automobile. Passionné par les véhicules et la satisfaction client, je suis doté d'un esprit compétitif et je suis toujours prêt à relever de nouveaux défis pour atteindre et dépasser les objectifs de vente.</a:t>
            </a:r>
            <a:endParaRPr lang="fr-FR" sz="10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Zone de texte 5">
            <a:extLst>
              <a:ext uri="{FF2B5EF4-FFF2-40B4-BE49-F238E27FC236}">
                <a16:creationId xmlns:a16="http://schemas.microsoft.com/office/drawing/2014/main" id="{ABFFB6A3-C2C7-25E1-0351-3F0B3EFF46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35065" y="1205114"/>
            <a:ext cx="3175001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 propos de moi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1" name="Zone de texte 6">
            <a:extLst>
              <a:ext uri="{FF2B5EF4-FFF2-40B4-BE49-F238E27FC236}">
                <a16:creationId xmlns:a16="http://schemas.microsoft.com/office/drawing/2014/main" id="{A35884B0-4846-2DB7-57CB-AB53E2AF01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46615" y="2819607"/>
            <a:ext cx="317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Expériences Professionnelles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2" name="Zone de texte 7">
            <a:extLst>
              <a:ext uri="{FF2B5EF4-FFF2-40B4-BE49-F238E27FC236}">
                <a16:creationId xmlns:a16="http://schemas.microsoft.com/office/drawing/2014/main" id="{ED3ACC09-5DFC-E13C-6C11-EE49DFE730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53301" y="3277186"/>
            <a:ext cx="4142290" cy="36336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fr-FR" sz="1050" b="1" dirty="0"/>
              <a:t>Vendeur Sénior</a:t>
            </a:r>
            <a:r>
              <a:rPr lang="fr-FR" sz="1050" dirty="0"/>
              <a:t>, Garage Dupont, Paris | 2015 – Présent</a:t>
            </a:r>
          </a:p>
          <a:p>
            <a:endParaRPr lang="fr-FR" sz="105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/>
              <a:t>Gestion d'une équipe de 5 vendeurs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/>
              <a:t>Développement de stratégies de vente innovantes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/>
              <a:t>Maintien d'un taux de satisfaction client de 95%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/>
              <a:t>Vente en moyenne de 40 véhicules par mois</a:t>
            </a:r>
          </a:p>
          <a:p>
            <a:endParaRPr lang="fr-FR" sz="1050" b="1" dirty="0"/>
          </a:p>
          <a:p>
            <a:r>
              <a:rPr lang="fr-FR" sz="1050" b="1" dirty="0"/>
              <a:t>Vendeur Automobile</a:t>
            </a:r>
            <a:r>
              <a:rPr lang="fr-FR" sz="1050" dirty="0"/>
              <a:t>, Auto-Store, Paris | 2008 – 2015</a:t>
            </a:r>
          </a:p>
          <a:p>
            <a:endParaRPr lang="fr-FR" sz="105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/>
              <a:t>Conseil client pour l'achat de véhicules neufs et d'occasion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/>
              <a:t>Suivi après-vente assuré pour une clientèle fidèle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/>
              <a:t>Développement de partenariats avec les concessionnaires locaux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/>
              <a:t>Atteinte de plus de 100% des objectifs de vente pendant 7 années sur 8</a:t>
            </a:r>
          </a:p>
          <a:p>
            <a:endParaRPr lang="fr-FR" sz="1050" b="1" dirty="0"/>
          </a:p>
          <a:p>
            <a:r>
              <a:rPr lang="fr-FR" sz="1050" b="1" dirty="0"/>
              <a:t>Conseiller Commercial</a:t>
            </a:r>
            <a:r>
              <a:rPr lang="fr-FR" sz="1050" dirty="0"/>
              <a:t>, Auto-Express, Paris | 2005 – 2008</a:t>
            </a:r>
          </a:p>
          <a:p>
            <a:endParaRPr lang="fr-FR" sz="105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/>
              <a:t>Vente de véhicules d'occasion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/>
              <a:t>Établissement d'une base de données client pour le suivi et la fidélisation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/>
              <a:t>Amélioration de la présentation des véhicules pour augmenter les ventes</a:t>
            </a:r>
          </a:p>
        </p:txBody>
      </p:sp>
      <p:cxnSp>
        <p:nvCxnSpPr>
          <p:cNvPr id="13" name="Conector recto 36">
            <a:extLst>
              <a:ext uri="{FF2B5EF4-FFF2-40B4-BE49-F238E27FC236}">
                <a16:creationId xmlns:a16="http://schemas.microsoft.com/office/drawing/2014/main" id="{ABA3EF5C-17E6-3FEF-B78D-4542401BDF8C}"/>
              </a:ext>
            </a:extLst>
          </p:cNvPr>
          <p:cNvCxnSpPr>
            <a:cxnSpLocks/>
          </p:cNvCxnSpPr>
          <p:nvPr/>
        </p:nvCxnSpPr>
        <p:spPr>
          <a:xfrm>
            <a:off x="2731224" y="1582735"/>
            <a:ext cx="4026662" cy="0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4" name="Conector recto 36">
            <a:extLst>
              <a:ext uri="{FF2B5EF4-FFF2-40B4-BE49-F238E27FC236}">
                <a16:creationId xmlns:a16="http://schemas.microsoft.com/office/drawing/2014/main" id="{C1219AB7-3ADE-4885-5355-6C9709225EB4}"/>
              </a:ext>
            </a:extLst>
          </p:cNvPr>
          <p:cNvCxnSpPr>
            <a:cxnSpLocks/>
          </p:cNvCxnSpPr>
          <p:nvPr/>
        </p:nvCxnSpPr>
        <p:spPr>
          <a:xfrm>
            <a:off x="2702533" y="3160252"/>
            <a:ext cx="4051046" cy="0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5" name="Cuadro de texto 24">
            <a:extLst>
              <a:ext uri="{FF2B5EF4-FFF2-40B4-BE49-F238E27FC236}">
                <a16:creationId xmlns:a16="http://schemas.microsoft.com/office/drawing/2014/main" id="{BCBDA240-DC9A-6219-7609-22B2A8F92C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5489" y="2977232"/>
            <a:ext cx="2010561" cy="1195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+336 01 02 03 04</a:t>
            </a:r>
            <a:endParaRPr kumimoji="0" lang="fr-FR" altLang="fr-FR" sz="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1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votre.nom.prenom@gnail.com</a:t>
            </a:r>
            <a:endParaRPr kumimoji="0" lang="fr-FR" altLang="fr-FR" sz="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Marseille, France</a:t>
            </a:r>
            <a:endParaRPr kumimoji="0" lang="fr-FR" altLang="fr-FR" sz="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1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linkedin.com</a:t>
            </a:r>
            <a:r>
              <a:rPr kumimoji="0" lang="fr-FR" altLang="fr-FR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/votre-profil</a:t>
            </a:r>
            <a:endParaRPr kumimoji="0" lang="fr-FR" altLang="fr-FR" sz="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pic>
        <p:nvPicPr>
          <p:cNvPr id="16" name="Gráfico 15" descr="Marcador">
            <a:extLst>
              <a:ext uri="{FF2B5EF4-FFF2-40B4-BE49-F238E27FC236}">
                <a16:creationId xmlns:a16="http://schemas.microsoft.com/office/drawing/2014/main" id="{F7D1ADF7-6D59-948A-9307-B1D893181CE0}"/>
              </a:ext>
            </a:extLst>
          </p:cNvPr>
          <p:cNvPicPr/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08974" y="3577115"/>
            <a:ext cx="219710" cy="219710"/>
          </a:xfrm>
          <a:prstGeom prst="rect">
            <a:avLst/>
          </a:prstGeom>
        </p:spPr>
      </p:pic>
      <p:pic>
        <p:nvPicPr>
          <p:cNvPr id="1032" name="Image 13">
            <a:extLst>
              <a:ext uri="{FF2B5EF4-FFF2-40B4-BE49-F238E27FC236}">
                <a16:creationId xmlns:a16="http://schemas.microsoft.com/office/drawing/2014/main" id="{0D33B328-4C89-4101-3B8D-9BFB676534B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388" y="3053287"/>
            <a:ext cx="201613" cy="2016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Image 14">
            <a:extLst>
              <a:ext uri="{FF2B5EF4-FFF2-40B4-BE49-F238E27FC236}">
                <a16:creationId xmlns:a16="http://schemas.microsoft.com/office/drawing/2014/main" id="{D100A965-CF64-50F4-41BD-A7EAA06D69F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06" y="3337450"/>
            <a:ext cx="171450" cy="171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Image 17">
            <a:extLst>
              <a:ext uri="{FF2B5EF4-FFF2-40B4-BE49-F238E27FC236}">
                <a16:creationId xmlns:a16="http://schemas.microsoft.com/office/drawing/2014/main" id="{E1CD72BF-FF52-4ABA-BD16-19CEC83CBC9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318" y="3865040"/>
            <a:ext cx="169863" cy="1698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Zone de texte 18">
            <a:extLst>
              <a:ext uri="{FF2B5EF4-FFF2-40B4-BE49-F238E27FC236}">
                <a16:creationId xmlns:a16="http://schemas.microsoft.com/office/drawing/2014/main" id="{D195CB69-BF30-955F-77B4-6D27ADFF92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3829" y="2644539"/>
            <a:ext cx="2144334" cy="334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Contact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8" name="Zone de texte 20">
            <a:extLst>
              <a:ext uri="{FF2B5EF4-FFF2-40B4-BE49-F238E27FC236}">
                <a16:creationId xmlns:a16="http://schemas.microsoft.com/office/drawing/2014/main" id="{BE8E1647-3F3E-7D44-2728-908BCA8F5E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08232" y="8410230"/>
            <a:ext cx="2341563" cy="334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Qualités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9" name="Zone de texte 22">
            <a:extLst>
              <a:ext uri="{FF2B5EF4-FFF2-40B4-BE49-F238E27FC236}">
                <a16:creationId xmlns:a16="http://schemas.microsoft.com/office/drawing/2014/main" id="{105FEE60-283F-BFE0-E4AA-B96B0A6110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39136" y="8882582"/>
            <a:ext cx="4029978" cy="828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/>
              <a:t>Sens du service client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/>
              <a:t>Esprit d'équipe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/>
              <a:t>Capacité d'adaptation rapide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/>
              <a:t>Orienté vers les objectifs et résultats</a:t>
            </a:r>
          </a:p>
        </p:txBody>
      </p:sp>
      <p:sp>
        <p:nvSpPr>
          <p:cNvPr id="20" name="Zone de texte 23">
            <a:extLst>
              <a:ext uri="{FF2B5EF4-FFF2-40B4-BE49-F238E27FC236}">
                <a16:creationId xmlns:a16="http://schemas.microsoft.com/office/drawing/2014/main" id="{7A83F3E6-7000-53D6-C737-DC7FA36B9E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20167" y="6953106"/>
            <a:ext cx="2056808" cy="334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Compétences métier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4" name="Zone de texte 28">
            <a:extLst>
              <a:ext uri="{FF2B5EF4-FFF2-40B4-BE49-F238E27FC236}">
                <a16:creationId xmlns:a16="http://schemas.microsoft.com/office/drawing/2014/main" id="{5A6E7EFC-94C0-7511-64FA-0333E18902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9245" y="4281472"/>
            <a:ext cx="2197811" cy="334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Formation &amp; Certifications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cxnSp>
        <p:nvCxnSpPr>
          <p:cNvPr id="28" name="Conector recto 36">
            <a:extLst>
              <a:ext uri="{FF2B5EF4-FFF2-40B4-BE49-F238E27FC236}">
                <a16:creationId xmlns:a16="http://schemas.microsoft.com/office/drawing/2014/main" id="{FA4D679F-F883-9AEE-CCF1-73EE3075B7DE}"/>
              </a:ext>
            </a:extLst>
          </p:cNvPr>
          <p:cNvCxnSpPr>
            <a:cxnSpLocks/>
          </p:cNvCxnSpPr>
          <p:nvPr/>
        </p:nvCxnSpPr>
        <p:spPr>
          <a:xfrm>
            <a:off x="2668526" y="8758916"/>
            <a:ext cx="4051046" cy="0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5" name="Zone de texte 31">
            <a:extLst>
              <a:ext uri="{FF2B5EF4-FFF2-40B4-BE49-F238E27FC236}">
                <a16:creationId xmlns:a16="http://schemas.microsoft.com/office/drawing/2014/main" id="{8D409EA3-6289-E719-B251-F58CE2A38A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9245" y="4979611"/>
            <a:ext cx="2144334" cy="7929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00" b="1" dirty="0"/>
              <a:t>Diplôme de Technicien Supérieur en Vente Automobile</a:t>
            </a:r>
            <a:r>
              <a:rPr lang="fr-FR" sz="1000" dirty="0"/>
              <a:t>, Lycée de la Vente, Paris - 2005</a:t>
            </a:r>
          </a:p>
        </p:txBody>
      </p:sp>
      <p:sp>
        <p:nvSpPr>
          <p:cNvPr id="27" name="Rectangle 44">
            <a:extLst>
              <a:ext uri="{FF2B5EF4-FFF2-40B4-BE49-F238E27FC236}">
                <a16:creationId xmlns:a16="http://schemas.microsoft.com/office/drawing/2014/main" id="{A8FD9164-1C1E-BABF-9C32-AF221B1D13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83095" y="381031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1" name="Zone de texte 26">
            <a:extLst>
              <a:ext uri="{FF2B5EF4-FFF2-40B4-BE49-F238E27FC236}">
                <a16:creationId xmlns:a16="http://schemas.microsoft.com/office/drawing/2014/main" id="{5884FA14-163B-652C-A3F5-DEC31F4898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0046" y="5599902"/>
            <a:ext cx="2220422" cy="334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Langues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32" name="Zone de texte 27">
            <a:extLst>
              <a:ext uri="{FF2B5EF4-FFF2-40B4-BE49-F238E27FC236}">
                <a16:creationId xmlns:a16="http://schemas.microsoft.com/office/drawing/2014/main" id="{BA8B0CC4-D659-2305-8FC0-1E7AE2D766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2451" y="6009338"/>
            <a:ext cx="2158138" cy="12787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>
                <a:latin typeface="+mn-lt"/>
              </a:rPr>
              <a:t>Français : Langue maternelle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>
                <a:latin typeface="+mn-lt"/>
              </a:rPr>
              <a:t>Anglais : Niveau C1 (Cadre européen commun de référence pour les langues)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>
                <a:latin typeface="+mn-lt"/>
              </a:rPr>
              <a:t>Espagnol : Niveau B2 (Cadre européen commun de référence pour les langues)</a:t>
            </a:r>
          </a:p>
        </p:txBody>
      </p:sp>
      <p:sp>
        <p:nvSpPr>
          <p:cNvPr id="3" name="Zone de texte 4">
            <a:extLst>
              <a:ext uri="{FF2B5EF4-FFF2-40B4-BE49-F238E27FC236}">
                <a16:creationId xmlns:a16="http://schemas.microsoft.com/office/drawing/2014/main" id="{A98EC837-7F0E-6BA0-E797-5D079FB91DB5}"/>
              </a:ext>
            </a:extLst>
          </p:cNvPr>
          <p:cNvSpPr txBox="1"/>
          <p:nvPr/>
        </p:nvSpPr>
        <p:spPr>
          <a:xfrm>
            <a:off x="2629388" y="7428894"/>
            <a:ext cx="4051046" cy="790293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/>
              <a:t>Connaissance approfondie du marché automobile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/>
              <a:t>Excellentes compétences en négociation et en vente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/>
              <a:t>Maîtrise des outils de CRM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/>
              <a:t>Connaissance des véhicules hybrides et électriques</a:t>
            </a:r>
          </a:p>
        </p:txBody>
      </p:sp>
      <p:cxnSp>
        <p:nvCxnSpPr>
          <p:cNvPr id="6" name="Conector recto 36">
            <a:extLst>
              <a:ext uri="{FF2B5EF4-FFF2-40B4-BE49-F238E27FC236}">
                <a16:creationId xmlns:a16="http://schemas.microsoft.com/office/drawing/2014/main" id="{F88D33D4-F28D-E49C-B667-0BF59872BD00}"/>
              </a:ext>
            </a:extLst>
          </p:cNvPr>
          <p:cNvCxnSpPr>
            <a:cxnSpLocks/>
          </p:cNvCxnSpPr>
          <p:nvPr/>
        </p:nvCxnSpPr>
        <p:spPr>
          <a:xfrm>
            <a:off x="2678765" y="7335010"/>
            <a:ext cx="4051046" cy="0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1" name="Zone de texte 26">
            <a:extLst>
              <a:ext uri="{FF2B5EF4-FFF2-40B4-BE49-F238E27FC236}">
                <a16:creationId xmlns:a16="http://schemas.microsoft.com/office/drawing/2014/main" id="{807E9A38-EEC5-E3E1-98FE-4C7CA91F1A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0313" y="7288069"/>
            <a:ext cx="2341563" cy="334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Hobbies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2" name="Zone de texte 27">
            <a:extLst>
              <a:ext uri="{FF2B5EF4-FFF2-40B4-BE49-F238E27FC236}">
                <a16:creationId xmlns:a16="http://schemas.microsoft.com/office/drawing/2014/main" id="{E7A815B3-9637-6694-77CB-873BD9B937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0025" y="7666041"/>
            <a:ext cx="2158138" cy="10982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>
                <a:latin typeface="+mn-lt"/>
              </a:rPr>
              <a:t>Passionné par l'automobile et les nouvelles technologies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>
                <a:latin typeface="+mn-lt"/>
              </a:rPr>
              <a:t>Pratique du jogging pour maintenir une bonne endurance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>
                <a:latin typeface="+mn-lt"/>
              </a:rPr>
              <a:t>Lecture de magazines spécialisés dans l'automobile</a:t>
            </a:r>
          </a:p>
        </p:txBody>
      </p:sp>
      <p:pic>
        <p:nvPicPr>
          <p:cNvPr id="26" name="Image 25" descr="Une image contenant Visage humain, personne, sourire, habits&#10;&#10;Description générée automatiquement">
            <a:extLst>
              <a:ext uri="{FF2B5EF4-FFF2-40B4-BE49-F238E27FC236}">
                <a16:creationId xmlns:a16="http://schemas.microsoft.com/office/drawing/2014/main" id="{A80D8B83-3ED4-3E75-BFC5-5F4334323DC6}"/>
              </a:ext>
            </a:extLst>
          </p:cNvPr>
          <p:cNvPicPr>
            <a:picLocks noChangeAspect="1"/>
          </p:cNvPicPr>
          <p:nvPr/>
        </p:nvPicPr>
        <p:blipFill rotWithShape="1">
          <a:blip r:embed="rId7"/>
          <a:srcRect l="33594"/>
          <a:stretch/>
        </p:blipFill>
        <p:spPr>
          <a:xfrm>
            <a:off x="241106" y="330941"/>
            <a:ext cx="1813329" cy="1822580"/>
          </a:xfrm>
          <a:prstGeom prst="ellipse">
            <a:avLst/>
          </a:prstGeom>
          <a:ln w="76200">
            <a:solidFill>
              <a:schemeClr val="bg1"/>
            </a:solidFill>
          </a:ln>
        </p:spPr>
      </p:pic>
    </p:spTree>
    <p:extLst>
      <p:ext uri="{BB962C8B-B14F-4D97-AF65-F5344CB8AC3E}">
        <p14:creationId xmlns:p14="http://schemas.microsoft.com/office/powerpoint/2010/main" val="35142325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743409A-4799-FA42-9F31-505AABB8CC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7259" y="689300"/>
            <a:ext cx="6043484" cy="8491464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fr-FR" b="1" dirty="0"/>
              <a:t>Cher(e) Candidat(e)</a:t>
            </a:r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r>
              <a:rPr lang="fr-FR" b="1" dirty="0"/>
              <a:t>Merci d'avoir téléchargé ce modèle sur notre site. Nous espérons qu'il vous aidera à mettre en valeur votre CV.</a:t>
            </a:r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r>
              <a:rPr lang="fr-FR" dirty="0"/>
              <a:t>---------------------------------------------------------------------------------------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Besoin de conseils pour rédiger votre CV ou vous préparer pour l’entretien d’embauche ? Consultez nos articles :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2"/>
              </a:rPr>
              <a:t>Le titre du CV : guide pratique + 30 exemples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3"/>
              </a:rPr>
              <a:t>Comment mettre en valeur son expérience professionnelle ?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4"/>
              </a:rPr>
              <a:t>Rédiger une accroche de CV percutante + 9 exemples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5"/>
              </a:rPr>
              <a:t>Les 7 points clés d'un CV réussi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Personnalisez votre CV avec </a:t>
            </a:r>
            <a:r>
              <a:rPr lang="fr-FR" dirty="0">
                <a:hlinkClick r:id="rId6"/>
              </a:rPr>
              <a:t>des icônes gratuites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Bien </a:t>
            </a:r>
            <a:r>
              <a:rPr lang="fr-FR" dirty="0">
                <a:hlinkClick r:id="rId7"/>
              </a:rPr>
              <a:t>préparer son entretien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Nous proposons également plusieurs centaines d'exemples de lettres de motivation classées par métier et des modèles pour les mettre en forme.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8"/>
              </a:rPr>
              <a:t>1200 exemples de lettres de motivation 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9"/>
              </a:rPr>
              <a:t>Les modèles de </a:t>
            </a:r>
            <a:r>
              <a:rPr lang="fr-FR" dirty="0">
                <a:hlinkClick r:id="rId10"/>
              </a:rPr>
              <a:t>courrier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Tous nos conseils </a:t>
            </a:r>
            <a:r>
              <a:rPr lang="fr-FR" dirty="0">
                <a:hlinkClick r:id="rId11"/>
              </a:rPr>
              <a:t>pour rédiger une lettre efficace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Nous vous souhaitons bonne chance dans vos recherches et vos entretiens </a:t>
            </a:r>
            <a:r>
              <a:rPr lang="fr-FR" dirty="0">
                <a:sym typeface="Wingdings" pitchFamily="2" charset="2"/>
              </a:rPr>
              <a:t>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Enfin, rappelez-vous qu'une bonne candidature est une candidature personnalisée ! Prenez donc le temps de la rédiger avec soin car elle décrit votre parcours professionnel et votre personnalité. 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>
                <a:solidFill>
                  <a:schemeClr val="tx1">
                    <a:lumMod val="50000"/>
                    <a:lumOff val="50000"/>
                  </a:schemeClr>
                </a:solidFill>
              </a:rPr>
              <a:t>----------------</a:t>
            </a:r>
          </a:p>
          <a:p>
            <a:pPr marL="0" indent="0">
              <a:buNone/>
            </a:pPr>
            <a:r>
              <a:rPr lang="fr-FR" sz="222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Copyright : Les contenus diffusés sur notre site (modèles de CV, modèles de lettre, articles ...) sont la propriété de creeruncv.com. Leur utilisation est limitée à un usage strictement personnel. Il est interdit de les diffuser ou redistribuer sans notre accord. Contenus déposés dans 180 pays devant huissier. Reproduction strictement interdite, même partielle. Limité à un usage strictement personnel. </a:t>
            </a:r>
            <a:br>
              <a:rPr lang="fr-FR" sz="2220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fr-FR" sz="222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Disclaimer</a:t>
            </a:r>
            <a:r>
              <a:rPr lang="fr-FR" sz="222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: Les modèles disponibles sur notre site fournis "en l'état" et sans garantie.</a:t>
            </a:r>
          </a:p>
          <a:p>
            <a:pPr marL="0" indent="0">
              <a:buNone/>
            </a:pPr>
            <a:endParaRPr lang="fr-FR" sz="222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 algn="ctr">
              <a:buNone/>
            </a:pPr>
            <a:r>
              <a:rPr lang="fr-FR" sz="2220" dirty="0" err="1"/>
              <a:t>Créeruncv.com</a:t>
            </a:r>
            <a:r>
              <a:rPr lang="fr-FR" sz="2220" dirty="0"/>
              <a:t> est un site gratuit. </a:t>
            </a:r>
          </a:p>
        </p:txBody>
      </p:sp>
    </p:spTree>
    <p:extLst>
      <p:ext uri="{BB962C8B-B14F-4D97-AF65-F5344CB8AC3E}">
        <p14:creationId xmlns:p14="http://schemas.microsoft.com/office/powerpoint/2010/main" val="264818054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624</TotalTime>
  <Words>628</Words>
  <Application>Microsoft Macintosh PowerPoint</Application>
  <PresentationFormat>Format A4 (210 x 297 mm)</PresentationFormat>
  <Paragraphs>89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Thème Office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Axel Maille</dc:creator>
  <cp:lastModifiedBy>Axel Maille</cp:lastModifiedBy>
  <cp:revision>118</cp:revision>
  <cp:lastPrinted>2022-05-25T13:38:42Z</cp:lastPrinted>
  <dcterms:created xsi:type="dcterms:W3CDTF">2022-05-25T13:38:28Z</dcterms:created>
  <dcterms:modified xsi:type="dcterms:W3CDTF">2023-05-30T15:23:58Z</dcterms:modified>
</cp:coreProperties>
</file>