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302"/>
    <p:restoredTop sz="96327"/>
  </p:normalViewPr>
  <p:slideViewPr>
    <p:cSldViewPr snapToGrid="0" snapToObjects="1" showGuides="1">
      <p:cViewPr>
        <p:scale>
          <a:sx n="147" d="100"/>
          <a:sy n="147" d="100"/>
        </p:scale>
        <p:origin x="1664" y="-375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06/07/2023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06/07/2023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06/07/2023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06/07/2023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53650" y="628482"/>
            <a:ext cx="3996204"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fr-FR" b="1" dirty="0"/>
              <a:t>Travailleur social spécialisé en protection de l'enfance, 15 ans d'expérience</a:t>
            </a:r>
            <a:endParaRPr lang="fr-FR" dirty="0"/>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531556" y="2051150"/>
            <a:ext cx="615917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Travailleur social expérimenté avec une spécialisation en protection de l'enfance et 15 ans d'expérience dans la fourniture de services de soutien et de conseil aux enfants et aux familles en difficulté. Démontré d'excellentes capacités d'écoute et d'empathie, ainsi qu'une forte détermination à améliorer la qualité de vie des individus et des communautés. Orienté solutions, je suis passionné par la création de programmes et d'initiatives visant à aider les personnes dans le besoin.</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553293" y="1550060"/>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510431" y="3655569"/>
            <a:ext cx="3871998" cy="4687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Travailleur Social, Protection de l'Enfance</a:t>
            </a:r>
            <a:r>
              <a:rPr lang="fr-FR" sz="1100" dirty="0"/>
              <a:t>, Conseil Départemental de Paris — 2011-Présent</a:t>
            </a:r>
          </a:p>
          <a:p>
            <a:endParaRPr lang="fr-FR" sz="1100" dirty="0"/>
          </a:p>
          <a:p>
            <a:pPr marL="171450" indent="-171450">
              <a:buFont typeface="Arial" panose="020B0604020202020204" pitchFamily="34" charset="0"/>
              <a:buChar char="•"/>
            </a:pPr>
            <a:r>
              <a:rPr lang="fr-FR" sz="1100" dirty="0"/>
              <a:t>Évaluation des besoins et de la situation des enfants et des familles, en tenant compte de facteurs tels que l'éducation, l'emploi, la santé mentale et physique, et le soutien social.</a:t>
            </a:r>
          </a:p>
          <a:p>
            <a:pPr marL="171450" indent="-171450">
              <a:buFont typeface="Arial" panose="020B0604020202020204" pitchFamily="34" charset="0"/>
              <a:buChar char="•"/>
            </a:pPr>
            <a:r>
              <a:rPr lang="fr-FR" sz="1100" dirty="0"/>
              <a:t>Développement de plans de service individualisés pour répondre aux besoins spécifiques des enfants et des familles.</a:t>
            </a:r>
          </a:p>
          <a:p>
            <a:pPr marL="171450" indent="-171450">
              <a:buFont typeface="Arial" panose="020B0604020202020204" pitchFamily="34" charset="0"/>
              <a:buChar char="•"/>
            </a:pPr>
            <a:r>
              <a:rPr lang="fr-FR" sz="1100" dirty="0"/>
              <a:t>Collaboration avec les professionnels de la santé, de l'éducation et des services sociaux pour fournir un soutien complet.</a:t>
            </a:r>
          </a:p>
          <a:p>
            <a:pPr marL="171450" indent="-171450">
              <a:buFont typeface="Arial" panose="020B0604020202020204" pitchFamily="34" charset="0"/>
              <a:buChar char="•"/>
            </a:pPr>
            <a:r>
              <a:rPr lang="fr-FR" sz="1100" dirty="0"/>
              <a:t>Organisation et animation d'ateliers de développement des compétences pour les parents et les enfants.</a:t>
            </a:r>
          </a:p>
          <a:p>
            <a:pPr marL="171450" indent="-171450">
              <a:buFont typeface="Arial" panose="020B0604020202020204" pitchFamily="34" charset="0"/>
              <a:buChar char="•"/>
            </a:pPr>
            <a:r>
              <a:rPr lang="fr-FR" sz="1100" dirty="0"/>
              <a:t>Suivi et évaluation des progrès des enfants et des familles pour assurer l'efficacité des plans de service.</a:t>
            </a:r>
          </a:p>
          <a:p>
            <a:endParaRPr lang="fr-FR" sz="1100" b="1" dirty="0"/>
          </a:p>
          <a:p>
            <a:r>
              <a:rPr lang="fr-FR" sz="1100" b="1" dirty="0"/>
              <a:t>Assistant Social, Centre Communal d'Action Sociale, Paris</a:t>
            </a:r>
            <a:r>
              <a:rPr lang="fr-FR" sz="1100" dirty="0"/>
              <a:t> — 2008-2011</a:t>
            </a:r>
          </a:p>
          <a:p>
            <a:pPr marL="171450" indent="-171450">
              <a:buFont typeface="Arial" panose="020B0604020202020204" pitchFamily="34" charset="0"/>
              <a:buChar char="•"/>
            </a:pPr>
            <a:r>
              <a:rPr lang="fr-FR" sz="1100" dirty="0"/>
              <a:t>Assister les travailleurs sociaux dans l'évaluation des besoins des clients.</a:t>
            </a:r>
          </a:p>
          <a:p>
            <a:pPr marL="171450" indent="-171450">
              <a:buFont typeface="Arial" panose="020B0604020202020204" pitchFamily="34" charset="0"/>
              <a:buChar char="•"/>
            </a:pPr>
            <a:r>
              <a:rPr lang="fr-FR" sz="1100" dirty="0"/>
              <a:t>Fournir un soutien administratif, y compris la préparation des rapports et la gestion des dossiers des clients.</a:t>
            </a:r>
          </a:p>
          <a:p>
            <a:pPr marL="171450" indent="-171450">
              <a:buFont typeface="Arial" panose="020B0604020202020204" pitchFamily="34" charset="0"/>
              <a:buChar char="•"/>
            </a:pPr>
            <a:r>
              <a:rPr lang="fr-FR" sz="1100" dirty="0"/>
              <a:t>Organiser et participer à des réunions de cas pour discuter des progrès et des préoccupations des clients.</a:t>
            </a:r>
          </a:p>
          <a:p>
            <a:pPr marL="171450" indent="-171450">
              <a:buFont typeface="Arial" panose="020B0604020202020204" pitchFamily="34" charset="0"/>
              <a:buChar char="•"/>
            </a:pPr>
            <a:r>
              <a:rPr lang="fr-FR" sz="1100" dirty="0"/>
              <a:t>Aider à la mise en œuvre de programmes de soutien et d'initiatives communautaires.</a:t>
            </a:r>
          </a:p>
          <a:p>
            <a:pPr marL="171450" indent="-171450">
              <a:buFont typeface="Arial" panose="020B0604020202020204" pitchFamily="34" charset="0"/>
              <a:buChar char="•"/>
            </a:pPr>
            <a:r>
              <a:rPr lang="fr-FR" sz="1100" dirty="0"/>
              <a:t>Aider à la fourniture de services d'urgence en cas de crise.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600577" y="1881445"/>
            <a:ext cx="6090154" cy="12362"/>
          </a:xfrm>
          <a:prstGeom prst="line">
            <a:avLst/>
          </a:prstGeom>
          <a:ln>
            <a:solidFill>
              <a:srgbClr val="7030A0"/>
            </a:solidFill>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587176" y="3563955"/>
            <a:ext cx="3683741" cy="0"/>
          </a:xfrm>
          <a:prstGeom prst="line">
            <a:avLst/>
          </a:prstGeom>
          <a:ln>
            <a:solidFill>
              <a:srgbClr val="7030A0"/>
            </a:solidFill>
          </a:ln>
        </p:spPr>
        <p:style>
          <a:lnRef idx="2">
            <a:schemeClr val="dk1"/>
          </a:lnRef>
          <a:fillRef idx="0">
            <a:schemeClr val="dk1"/>
          </a:fillRef>
          <a:effectRef idx="1">
            <a:schemeClr val="dk1"/>
          </a:effectRef>
          <a:fontRef idx="minor">
            <a:schemeClr val="tx1"/>
          </a:fontRef>
        </p:style>
      </p:cxn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516437" y="321828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554272" y="3655569"/>
            <a:ext cx="2169915" cy="1194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Évaluation et conseil</a:t>
            </a:r>
          </a:p>
          <a:p>
            <a:pPr marL="171450" indent="-171450">
              <a:buFont typeface="Arial" panose="020B0604020202020204" pitchFamily="34" charset="0"/>
              <a:buChar char="•"/>
            </a:pPr>
            <a:r>
              <a:rPr lang="fr-FR" sz="1100" dirty="0"/>
              <a:t>Développement et mise en œuvre de plans de service</a:t>
            </a:r>
          </a:p>
          <a:p>
            <a:pPr marL="171450" indent="-171450">
              <a:buFont typeface="Arial" panose="020B0604020202020204" pitchFamily="34" charset="0"/>
              <a:buChar char="•"/>
            </a:pPr>
            <a:r>
              <a:rPr lang="fr-FR" sz="1100" dirty="0"/>
              <a:t>Collaboration interprofessionnelle</a:t>
            </a:r>
          </a:p>
          <a:p>
            <a:pPr marL="171450" indent="-171450">
              <a:buFont typeface="Arial" panose="020B0604020202020204" pitchFamily="34" charset="0"/>
              <a:buChar char="•"/>
            </a:pPr>
            <a:r>
              <a:rPr lang="fr-FR" sz="1100" dirty="0"/>
              <a:t>Animation d'ateliers et de programmes de soutien</a:t>
            </a:r>
          </a:p>
          <a:p>
            <a:pPr marL="171450" indent="-171450">
              <a:buFont typeface="Arial" panose="020B0604020202020204" pitchFamily="34" charset="0"/>
              <a:buChar char="•"/>
            </a:pPr>
            <a:r>
              <a:rPr lang="fr-FR" sz="1100" dirty="0"/>
              <a:t>Gestion de cas et de crise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54272" y="529808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581782" y="5752077"/>
            <a:ext cx="2176304" cy="1868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Excellent sens de l'écoute et de l'empathie</a:t>
            </a:r>
          </a:p>
          <a:p>
            <a:pPr marL="171450" indent="-171450">
              <a:buFont typeface="Arial" panose="020B0604020202020204" pitchFamily="34" charset="0"/>
              <a:buChar char="•"/>
            </a:pPr>
            <a:r>
              <a:rPr lang="fr-FR" sz="1100" dirty="0"/>
              <a:t>Solides compétences en communication et en négociation</a:t>
            </a:r>
          </a:p>
          <a:p>
            <a:pPr marL="171450" indent="-171450">
              <a:buFont typeface="Arial" panose="020B0604020202020204" pitchFamily="34" charset="0"/>
              <a:buChar char="•"/>
            </a:pPr>
            <a:r>
              <a:rPr lang="fr-FR" sz="1100" dirty="0"/>
              <a:t>Grande capacité à résoudre les problèmes</a:t>
            </a:r>
          </a:p>
          <a:p>
            <a:pPr marL="171450" indent="-171450">
              <a:buFont typeface="Arial" panose="020B0604020202020204" pitchFamily="34" charset="0"/>
              <a:buChar char="•"/>
            </a:pPr>
            <a:r>
              <a:rPr lang="fr-FR" sz="1100" dirty="0"/>
              <a:t>Forte motivation à aider les autres</a:t>
            </a:r>
          </a:p>
          <a:p>
            <a:pPr marL="171450" indent="-171450">
              <a:buFont typeface="Arial" panose="020B0604020202020204" pitchFamily="34" charset="0"/>
              <a:buChar char="•"/>
            </a:pPr>
            <a:r>
              <a:rPr lang="fr-FR" sz="1100" dirty="0"/>
              <a:t>Patience et résilience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510431" y="8433264"/>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543131" y="8774545"/>
            <a:ext cx="3610858" cy="0"/>
          </a:xfrm>
          <a:prstGeom prst="line">
            <a:avLst/>
          </a:prstGeom>
          <a:ln>
            <a:solidFill>
              <a:srgbClr val="7030A0"/>
            </a:solidFill>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585407" y="3572883"/>
            <a:ext cx="2134845" cy="0"/>
          </a:xfrm>
          <a:prstGeom prst="line">
            <a:avLst/>
          </a:prstGeom>
          <a:ln>
            <a:solidFill>
              <a:srgbClr val="7030A0"/>
            </a:solidFill>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610221" y="5662056"/>
            <a:ext cx="2020833" cy="0"/>
          </a:xfrm>
          <a:prstGeom prst="line">
            <a:avLst/>
          </a:prstGeom>
          <a:ln>
            <a:solidFill>
              <a:srgbClr val="7030A0"/>
            </a:solidFill>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91117" y="8858246"/>
            <a:ext cx="3779800" cy="415498"/>
          </a:xfrm>
          <a:prstGeom prst="rect">
            <a:avLst/>
          </a:prstGeom>
          <a:noFill/>
        </p:spPr>
        <p:txBody>
          <a:bodyPr wrap="square">
            <a:spAutoFit/>
          </a:bodyPr>
          <a:lstStyle/>
          <a:p>
            <a:pPr marL="171450" indent="-171450">
              <a:buFont typeface="Arial" panose="020B0604020202020204" pitchFamily="34" charset="0"/>
              <a:buChar char="•"/>
            </a:pPr>
            <a:r>
              <a:rPr lang="fr-FR" sz="1050" b="1" dirty="0"/>
              <a:t>Diplôme d'État de travailleur social</a:t>
            </a:r>
            <a:r>
              <a:rPr lang="fr-FR" sz="1050" dirty="0"/>
              <a:t> - École Supérieure de Travail Social, Paris, 2008</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815179" y="108523"/>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fr-FR" sz="2800" b="1" dirty="0"/>
              <a:t>Pierre SOCIAL</a:t>
            </a:r>
            <a:endParaRPr lang="fr-FR" sz="2800" dirty="0"/>
          </a:p>
        </p:txBody>
      </p:sp>
      <p:sp>
        <p:nvSpPr>
          <p:cNvPr id="10" name="Rectangle 9">
            <a:extLst>
              <a:ext uri="{FF2B5EF4-FFF2-40B4-BE49-F238E27FC236}">
                <a16:creationId xmlns:a16="http://schemas.microsoft.com/office/drawing/2014/main" id="{14D7F5AE-63F1-4B9A-05B9-DAB3288C5B41}"/>
              </a:ext>
            </a:extLst>
          </p:cNvPr>
          <p:cNvSpPr/>
          <p:nvPr/>
        </p:nvSpPr>
        <p:spPr>
          <a:xfrm>
            <a:off x="0" y="0"/>
            <a:ext cx="400050" cy="1550060"/>
          </a:xfrm>
          <a:prstGeom prst="rect">
            <a:avLst/>
          </a:prstGeom>
          <a:solidFill>
            <a:srgbClr val="7030A0">
              <a:alpha val="3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32750" y="12816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85133"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304"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623"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557" y="102276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3" name="Zone de texte 5">
            <a:extLst>
              <a:ext uri="{FF2B5EF4-FFF2-40B4-BE49-F238E27FC236}">
                <a16:creationId xmlns:a16="http://schemas.microsoft.com/office/drawing/2014/main" id="{A546CCD1-5939-F373-3A87-D5DACC7F8552}"/>
              </a:ext>
            </a:extLst>
          </p:cNvPr>
          <p:cNvSpPr txBox="1">
            <a:spLocks noChangeArrowheads="1"/>
          </p:cNvSpPr>
          <p:nvPr/>
        </p:nvSpPr>
        <p:spPr bwMode="auto">
          <a:xfrm>
            <a:off x="510431" y="321388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Zone de texte 28">
            <a:extLst>
              <a:ext uri="{FF2B5EF4-FFF2-40B4-BE49-F238E27FC236}">
                <a16:creationId xmlns:a16="http://schemas.microsoft.com/office/drawing/2014/main" id="{00A124CC-8900-07C8-6943-11EADB08CAB3}"/>
              </a:ext>
            </a:extLst>
          </p:cNvPr>
          <p:cNvSpPr txBox="1">
            <a:spLocks noChangeArrowheads="1"/>
          </p:cNvSpPr>
          <p:nvPr/>
        </p:nvSpPr>
        <p:spPr bwMode="auto">
          <a:xfrm>
            <a:off x="4610221" y="7687369"/>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effectLst/>
              <a:latin typeface="Arial" panose="020B0604020202020204" pitchFamily="34" charset="0"/>
            </a:endParaRPr>
          </a:p>
        </p:txBody>
      </p:sp>
      <p:cxnSp>
        <p:nvCxnSpPr>
          <p:cNvPr id="8" name="Conector recto 36">
            <a:extLst>
              <a:ext uri="{FF2B5EF4-FFF2-40B4-BE49-F238E27FC236}">
                <a16:creationId xmlns:a16="http://schemas.microsoft.com/office/drawing/2014/main" id="{5E6C31D2-AAE6-3055-5AFD-246D98F655FD}"/>
              </a:ext>
            </a:extLst>
          </p:cNvPr>
          <p:cNvCxnSpPr>
            <a:cxnSpLocks/>
          </p:cNvCxnSpPr>
          <p:nvPr/>
        </p:nvCxnSpPr>
        <p:spPr>
          <a:xfrm>
            <a:off x="4642921" y="8028650"/>
            <a:ext cx="2113966" cy="0"/>
          </a:xfrm>
          <a:prstGeom prst="line">
            <a:avLst/>
          </a:prstGeom>
          <a:ln>
            <a:solidFill>
              <a:srgbClr val="7030A0"/>
            </a:solidFill>
          </a:ln>
        </p:spPr>
        <p:style>
          <a:lnRef idx="2">
            <a:schemeClr val="dk1"/>
          </a:lnRef>
          <a:fillRef idx="0">
            <a:schemeClr val="dk1"/>
          </a:fillRef>
          <a:effectRef idx="1">
            <a:schemeClr val="dk1"/>
          </a:effectRef>
          <a:fontRef idx="minor">
            <a:schemeClr val="tx1"/>
          </a:fontRef>
        </p:style>
      </p:cxnSp>
      <p:sp>
        <p:nvSpPr>
          <p:cNvPr id="14" name="ZoneTexte 13">
            <a:extLst>
              <a:ext uri="{FF2B5EF4-FFF2-40B4-BE49-F238E27FC236}">
                <a16:creationId xmlns:a16="http://schemas.microsoft.com/office/drawing/2014/main" id="{44969D3C-72FF-9773-5B79-98D67FE44315}"/>
              </a:ext>
            </a:extLst>
          </p:cNvPr>
          <p:cNvSpPr txBox="1"/>
          <p:nvPr/>
        </p:nvSpPr>
        <p:spPr>
          <a:xfrm>
            <a:off x="4590907" y="8112351"/>
            <a:ext cx="2072848" cy="415498"/>
          </a:xfrm>
          <a:prstGeom prst="rect">
            <a:avLst/>
          </a:prstGeom>
          <a:noFill/>
        </p:spPr>
        <p:txBody>
          <a:bodyPr wrap="square">
            <a:spAutoFit/>
          </a:bodyPr>
          <a:lstStyle/>
          <a:p>
            <a:pPr marL="171450" indent="-171450">
              <a:buFont typeface="Arial" panose="020B0604020202020204" pitchFamily="34" charset="0"/>
              <a:buChar char="•"/>
            </a:pPr>
            <a:r>
              <a:rPr lang="fr-FR" sz="1050" dirty="0"/>
              <a:t>Français - Langue maternelle</a:t>
            </a:r>
          </a:p>
          <a:p>
            <a:pPr marL="171450" indent="-171450">
              <a:buFont typeface="Arial" panose="020B0604020202020204" pitchFamily="34" charset="0"/>
              <a:buChar char="•"/>
            </a:pPr>
            <a:r>
              <a:rPr lang="fr-FR" sz="1050" dirty="0"/>
              <a:t>Anglais - Niveau B2</a:t>
            </a:r>
          </a:p>
        </p:txBody>
      </p:sp>
      <p:sp>
        <p:nvSpPr>
          <p:cNvPr id="9" name="Rectangle 8">
            <a:extLst>
              <a:ext uri="{FF2B5EF4-FFF2-40B4-BE49-F238E27FC236}">
                <a16:creationId xmlns:a16="http://schemas.microsoft.com/office/drawing/2014/main" id="{BD8C4B99-1663-87D3-0A30-322358766D1E}"/>
              </a:ext>
            </a:extLst>
          </p:cNvPr>
          <p:cNvSpPr/>
          <p:nvPr/>
        </p:nvSpPr>
        <p:spPr>
          <a:xfrm>
            <a:off x="-4584" y="1557326"/>
            <a:ext cx="400050" cy="8348673"/>
          </a:xfrm>
          <a:prstGeom prst="rect">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a:extLst>
              <a:ext uri="{FF2B5EF4-FFF2-40B4-BE49-F238E27FC236}">
                <a16:creationId xmlns:a16="http://schemas.microsoft.com/office/drawing/2014/main" id="{7DCE8558-D7C7-E436-E372-38F274A534DB}"/>
              </a:ext>
            </a:extLst>
          </p:cNvPr>
          <p:cNvSpPr/>
          <p:nvPr/>
        </p:nvSpPr>
        <p:spPr>
          <a:xfrm>
            <a:off x="400051" y="9661649"/>
            <a:ext cx="6453824" cy="244482"/>
          </a:xfrm>
          <a:prstGeom prst="rect">
            <a:avLst/>
          </a:prstGeom>
          <a:solidFill>
            <a:srgbClr val="7030A0">
              <a:alpha val="3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1022</TotalTime>
  <Words>405</Words>
  <Application>Microsoft Macintosh PowerPoint</Application>
  <PresentationFormat>Format A4 (210 x 297 mm)</PresentationFormat>
  <Paragraphs>40</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110</cp:revision>
  <cp:lastPrinted>2022-05-25T13:38:42Z</cp:lastPrinted>
  <dcterms:created xsi:type="dcterms:W3CDTF">2022-05-25T13:38:28Z</dcterms:created>
  <dcterms:modified xsi:type="dcterms:W3CDTF">2023-07-06T07:44:23Z</dcterms:modified>
</cp:coreProperties>
</file>