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D1D7"/>
    <a:srgbClr val="E4D9C6"/>
    <a:srgbClr val="CA9CA9"/>
    <a:srgbClr val="D9B4C1"/>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99"/>
    <p:restoredTop sz="92086"/>
  </p:normalViewPr>
  <p:slideViewPr>
    <p:cSldViewPr snapToGrid="0" snapToObjects="1" showGuides="1">
      <p:cViewPr varScale="1">
        <p:scale>
          <a:sx n="220" d="100"/>
          <a:sy n="220" d="100"/>
        </p:scale>
        <p:origin x="6520" y="17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03/07/2023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03/07/2023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03/07/2023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03/07/2023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03/07/2023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03/07/2023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03/07/2023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4427852" y="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26791" y="754936"/>
            <a:ext cx="41981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dirty="0"/>
              <a:t>Téléconseillère Expérimentée avec 14 ans d'expérience en service client</a:t>
            </a:r>
            <a:endParaRPr lang="fr-FR" sz="1600"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190177" y="611012"/>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66159" y="1728572"/>
            <a:ext cx="4094382" cy="1164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Téléconseillère professionnelle avec 14 ans d'expérience dans le secteur de la relation client. Expertise dans la gestion des appels entrants et sortants, le traitement des réclamations et la fourniture d'une assistance de qualité. Forte capacité à gérer plusieurs tâches simultanément tout en maintenant une communication claire et courtoise. Reconnue pour l'excellente satisfaction client et la résolution efficace des problèmes.</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44026" y="1357458"/>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49550" y="2978216"/>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36496" y="3370502"/>
            <a:ext cx="4175707" cy="475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Téléconseiller - Centre d'Appels ABC, Paris (2009 - 2015)</a:t>
            </a:r>
            <a:endParaRPr lang="fr-FR" sz="1100" dirty="0"/>
          </a:p>
          <a:p>
            <a:pPr marL="171450" indent="-171450">
              <a:buFont typeface="Arial" panose="020B0604020202020204" pitchFamily="34" charset="0"/>
              <a:buChar char="•"/>
            </a:pPr>
            <a:r>
              <a:rPr lang="fr-FR" sz="1100" dirty="0"/>
              <a:t>Prise en charge de plus de 30 appels par jour, fournissant un service client de qualité et résolvant efficacement les problèmes.</a:t>
            </a:r>
          </a:p>
          <a:p>
            <a:pPr marL="171450" indent="-171450">
              <a:buFont typeface="Arial" panose="020B0604020202020204" pitchFamily="34" charset="0"/>
              <a:buChar char="•"/>
            </a:pPr>
            <a:r>
              <a:rPr lang="fr-FR" sz="1100" dirty="0"/>
              <a:t>Fourniture d'informations précises sur les produits et services de l'entreprise aux clients.</a:t>
            </a:r>
          </a:p>
          <a:p>
            <a:pPr marL="171450" indent="-171450">
              <a:buFont typeface="Arial" panose="020B0604020202020204" pitchFamily="34" charset="0"/>
              <a:buChar char="•"/>
            </a:pPr>
            <a:r>
              <a:rPr lang="fr-FR" sz="1100" dirty="0"/>
              <a:t>Utilisation d'un logiciel de gestion des relations avec la clientèle (CRM) pour enregistrer les interactions avec les clients et suivre les problèmes jusqu'à leur résolution.</a:t>
            </a:r>
          </a:p>
          <a:p>
            <a:pPr marL="171450" indent="-171450">
              <a:buFont typeface="Arial" panose="020B0604020202020204" pitchFamily="34" charset="0"/>
              <a:buChar char="•"/>
            </a:pPr>
            <a:r>
              <a:rPr lang="fr-FR" sz="1100" dirty="0"/>
              <a:t>Réalisé un taux de satisfaction client de 95% grâce à un excellent service à la clientèle.</a:t>
            </a:r>
          </a:p>
          <a:p>
            <a:pPr marL="171450" indent="-171450">
              <a:buFont typeface="Arial" panose="020B0604020202020204" pitchFamily="34" charset="0"/>
              <a:buChar char="•"/>
            </a:pPr>
            <a:r>
              <a:rPr lang="fr-FR" sz="1100" dirty="0"/>
              <a:t>Formation de nouveaux téléconseillers sur les procédures d'appel, les politiques de l'entreprise et les techniques de service à la clientèle.</a:t>
            </a:r>
          </a:p>
          <a:p>
            <a:endParaRPr lang="fr-FR" sz="1100" b="1" dirty="0"/>
          </a:p>
          <a:p>
            <a:r>
              <a:rPr lang="fr-FR" sz="1100" b="1" dirty="0"/>
              <a:t>Téléconseiller - Société de Télécommunications XYZ, Lyon (2016 - 2022)</a:t>
            </a:r>
            <a:endParaRPr lang="fr-FR" sz="1100" dirty="0"/>
          </a:p>
          <a:p>
            <a:pPr marL="171450" indent="-171450">
              <a:buFont typeface="Arial" panose="020B0604020202020204" pitchFamily="34" charset="0"/>
              <a:buChar char="•"/>
            </a:pPr>
            <a:r>
              <a:rPr lang="fr-FR" sz="1100" dirty="0"/>
              <a:t>Assistance à plus de 50 clients par jour avec des questions et des problèmes liés à leurs services de télécommunications.</a:t>
            </a:r>
          </a:p>
          <a:p>
            <a:pPr marL="171450" indent="-171450">
              <a:buFont typeface="Arial" panose="020B0604020202020204" pitchFamily="34" charset="0"/>
              <a:buChar char="•"/>
            </a:pPr>
            <a:r>
              <a:rPr lang="fr-FR" sz="1100" dirty="0"/>
              <a:t>Utilisation des compétences en résolution de problèmes pour identifier rapidement les problèmes techniques et fournir des solutions.</a:t>
            </a:r>
          </a:p>
          <a:p>
            <a:pPr marL="171450" indent="-171450">
              <a:buFont typeface="Arial" panose="020B0604020202020204" pitchFamily="34" charset="0"/>
              <a:buChar char="•"/>
            </a:pPr>
            <a:r>
              <a:rPr lang="fr-FR" sz="1100" dirty="0"/>
              <a:t>Résolution efficace des plaintes des clients, améliorant la satisfaction des clients et la fidélité à la marque.</a:t>
            </a:r>
          </a:p>
          <a:p>
            <a:pPr marL="171450" indent="-171450">
              <a:buFont typeface="Arial" panose="020B0604020202020204" pitchFamily="34" charset="0"/>
              <a:buChar char="•"/>
            </a:pPr>
            <a:r>
              <a:rPr lang="fr-FR" sz="1100" dirty="0"/>
              <a:t>Travaillé en équipe pour atteindre et dépasser les objectifs de performance du service à la clientèle.</a:t>
            </a:r>
          </a:p>
          <a:p>
            <a:pPr marL="171450" indent="-171450">
              <a:buFont typeface="Arial" panose="020B0604020202020204" pitchFamily="34" charset="0"/>
              <a:buChar char="•"/>
            </a:pPr>
            <a:r>
              <a:rPr lang="fr-FR" sz="1100" dirty="0"/>
              <a:t>Promotion au poste de "Téléconseiller Senior" en 2018 en raison de l'excellente performance et de l'engagement envers le service à la clientèle.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29545" y="1701205"/>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35919" y="3331771"/>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17709" y="2184295"/>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571705" y="2788938"/>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5876" y="2221261"/>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4195" y="2548307"/>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08129" y="3076766"/>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76973" y="1779298"/>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126791" y="8157175"/>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39438" y="8583295"/>
            <a:ext cx="4207804" cy="1162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Excellentes compétences en service à la clientèle</a:t>
            </a:r>
          </a:p>
          <a:p>
            <a:pPr marL="171450" indent="-171450">
              <a:buFont typeface="Arial" panose="020B0604020202020204" pitchFamily="34" charset="0"/>
              <a:buChar char="•"/>
            </a:pPr>
            <a:r>
              <a:rPr lang="fr-FR" sz="1100" dirty="0"/>
              <a:t>Maîtrise des systèmes de gestion d'appels et de suivi des cas d'assistance</a:t>
            </a:r>
          </a:p>
          <a:p>
            <a:pPr marL="171450" indent="-171450">
              <a:buFont typeface="Arial" panose="020B0604020202020204" pitchFamily="34" charset="0"/>
              <a:buChar char="•"/>
            </a:pPr>
            <a:r>
              <a:rPr lang="fr-FR" sz="1100" dirty="0"/>
              <a:t>Connaissance approfondie des produits et services offerts</a:t>
            </a:r>
          </a:p>
          <a:p>
            <a:pPr marL="171450" indent="-171450">
              <a:buFont typeface="Arial" panose="020B0604020202020204" pitchFamily="34" charset="0"/>
              <a:buChar char="•"/>
            </a:pPr>
            <a:r>
              <a:rPr lang="fr-FR" sz="1100" dirty="0"/>
              <a:t>Gestion efficace du temps et des priorités</a:t>
            </a:r>
          </a:p>
          <a:p>
            <a:pPr marL="171450" indent="-171450">
              <a:buFont typeface="Arial" panose="020B0604020202020204" pitchFamily="34" charset="0"/>
              <a:buChar char="•"/>
            </a:pPr>
            <a:r>
              <a:rPr lang="fr-FR" sz="1100" dirty="0"/>
              <a:t>Résolution de problèmes et capacité à prendre des décisions rapidement</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517012" y="7253636"/>
            <a:ext cx="198589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99944" y="7644166"/>
            <a:ext cx="2237150" cy="1917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Excellentes compétences en communication</a:t>
            </a:r>
          </a:p>
          <a:p>
            <a:pPr marL="171450" indent="-171450">
              <a:buFont typeface="Arial" panose="020B0604020202020204" pitchFamily="34" charset="0"/>
              <a:buChar char="•"/>
            </a:pPr>
            <a:r>
              <a:rPr lang="fr-FR" sz="1100" dirty="0"/>
              <a:t>Patience et empathie</a:t>
            </a:r>
          </a:p>
          <a:p>
            <a:pPr marL="171450" indent="-171450">
              <a:buFont typeface="Arial" panose="020B0604020202020204" pitchFamily="34" charset="0"/>
              <a:buChar char="•"/>
            </a:pPr>
            <a:r>
              <a:rPr lang="fr-FR" sz="1100" dirty="0"/>
              <a:t>Attitude positive et professionnelle</a:t>
            </a:r>
          </a:p>
          <a:p>
            <a:pPr marL="171450" indent="-171450">
              <a:buFont typeface="Arial" panose="020B0604020202020204" pitchFamily="34" charset="0"/>
              <a:buChar char="•"/>
            </a:pPr>
            <a:r>
              <a:rPr lang="fr-FR" sz="1100" dirty="0"/>
              <a:t>Fortes compétences en résolution de problèmes</a:t>
            </a:r>
          </a:p>
          <a:p>
            <a:pPr marL="171450" indent="-171450">
              <a:buFont typeface="Arial" panose="020B0604020202020204" pitchFamily="34" charset="0"/>
              <a:buChar char="•"/>
            </a:pPr>
            <a:r>
              <a:rPr lang="fr-FR" sz="1100" dirty="0"/>
              <a:t>Capable de travailler efficacement dans un environnement à rythme rapide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4514372" y="4319497"/>
            <a:ext cx="223715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4547072" y="4660778"/>
            <a:ext cx="2174431"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539701" y="2104745"/>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98082" y="8522522"/>
            <a:ext cx="4062459"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517012" y="7607542"/>
            <a:ext cx="2234510"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4504856" y="4749301"/>
            <a:ext cx="2216648" cy="577081"/>
          </a:xfrm>
          <a:prstGeom prst="rect">
            <a:avLst/>
          </a:prstGeom>
          <a:noFill/>
        </p:spPr>
        <p:txBody>
          <a:bodyPr wrap="square">
            <a:spAutoFit/>
          </a:bodyPr>
          <a:lstStyle/>
          <a:p>
            <a:pPr marL="171450" indent="-171450">
              <a:buFont typeface="Arial" panose="020B0604020202020204" pitchFamily="34" charset="0"/>
              <a:buChar char="•"/>
            </a:pPr>
            <a:r>
              <a:rPr lang="fr-FR" sz="1050" dirty="0"/>
              <a:t>2007 : BTS Négociation et Digitalisation de la Relation Client, Lycée Robert Schuman, Dugny</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126791" y="71526"/>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Sophie</a:t>
            </a:r>
            <a:r>
              <a:rPr lang="fr-FR" sz="2800" b="1" dirty="0"/>
              <a:t> TELECONSEIL</a:t>
            </a:r>
            <a:endParaRPr lang="fr-FR" sz="2800" dirty="0"/>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4476974" y="342775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4519768" y="3764578"/>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4505893" y="3818716"/>
            <a:ext cx="2190016" cy="5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B2</a:t>
            </a:r>
          </a:p>
        </p:txBody>
      </p:sp>
      <p:sp>
        <p:nvSpPr>
          <p:cNvPr id="19" name="Triangle 18">
            <a:extLst>
              <a:ext uri="{FF2B5EF4-FFF2-40B4-BE49-F238E27FC236}">
                <a16:creationId xmlns:a16="http://schemas.microsoft.com/office/drawing/2014/main" id="{FC9B6108-CA72-3861-61AD-B0D24D8146FD}"/>
              </a:ext>
            </a:extLst>
          </p:cNvPr>
          <p:cNvSpPr/>
          <p:nvPr/>
        </p:nvSpPr>
        <p:spPr>
          <a:xfrm rot="16200000">
            <a:off x="5145843" y="720801"/>
            <a:ext cx="2430148" cy="982542"/>
          </a:xfrm>
          <a:prstGeom prst="triangle">
            <a:avLst>
              <a:gd name="adj" fmla="val 10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Triangle 20">
            <a:extLst>
              <a:ext uri="{FF2B5EF4-FFF2-40B4-BE49-F238E27FC236}">
                <a16:creationId xmlns:a16="http://schemas.microsoft.com/office/drawing/2014/main" id="{28D5EEA7-A55F-7CD4-B2BE-980D07F33BBA}"/>
              </a:ext>
            </a:extLst>
          </p:cNvPr>
          <p:cNvSpPr/>
          <p:nvPr/>
        </p:nvSpPr>
        <p:spPr>
          <a:xfrm rot="10800000">
            <a:off x="4427381" y="-3003"/>
            <a:ext cx="2430148" cy="982542"/>
          </a:xfrm>
          <a:prstGeom prst="triangle">
            <a:avLst>
              <a:gd name="adj" fmla="val 100000"/>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Zone de texte 28">
            <a:extLst>
              <a:ext uri="{FF2B5EF4-FFF2-40B4-BE49-F238E27FC236}">
                <a16:creationId xmlns:a16="http://schemas.microsoft.com/office/drawing/2014/main" id="{2508CCAB-A2BE-DFF2-CCF9-5E2E34DBE54F}"/>
              </a:ext>
            </a:extLst>
          </p:cNvPr>
          <p:cNvSpPr txBox="1">
            <a:spLocks noChangeArrowheads="1"/>
          </p:cNvSpPr>
          <p:nvPr/>
        </p:nvSpPr>
        <p:spPr bwMode="auto">
          <a:xfrm>
            <a:off x="4499944" y="5421224"/>
            <a:ext cx="223715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CD028DEB-F9CD-7580-C5AF-624A1C98F652}"/>
              </a:ext>
            </a:extLst>
          </p:cNvPr>
          <p:cNvCxnSpPr>
            <a:cxnSpLocks/>
          </p:cNvCxnSpPr>
          <p:nvPr/>
        </p:nvCxnSpPr>
        <p:spPr>
          <a:xfrm>
            <a:off x="4532644" y="5762505"/>
            <a:ext cx="2174431" cy="0"/>
          </a:xfrm>
          <a:prstGeom prst="line">
            <a:avLst/>
          </a:prstGeom>
          <a:ln/>
        </p:spPr>
        <p:style>
          <a:lnRef idx="2">
            <a:schemeClr val="dk1"/>
          </a:lnRef>
          <a:fillRef idx="0">
            <a:schemeClr val="dk1"/>
          </a:fillRef>
          <a:effectRef idx="1">
            <a:schemeClr val="dk1"/>
          </a:effectRef>
          <a:fontRef idx="minor">
            <a:schemeClr val="tx1"/>
          </a:fontRef>
        </p:style>
      </p:cxnSp>
      <p:sp>
        <p:nvSpPr>
          <p:cNvPr id="13" name="ZoneTexte 12">
            <a:extLst>
              <a:ext uri="{FF2B5EF4-FFF2-40B4-BE49-F238E27FC236}">
                <a16:creationId xmlns:a16="http://schemas.microsoft.com/office/drawing/2014/main" id="{F0BDF895-A6C8-84B7-193A-87151DDAA400}"/>
              </a:ext>
            </a:extLst>
          </p:cNvPr>
          <p:cNvSpPr txBox="1"/>
          <p:nvPr/>
        </p:nvSpPr>
        <p:spPr>
          <a:xfrm>
            <a:off x="4490428" y="5851028"/>
            <a:ext cx="2216648" cy="1384995"/>
          </a:xfrm>
          <a:prstGeom prst="rect">
            <a:avLst/>
          </a:prstGeom>
          <a:noFill/>
        </p:spPr>
        <p:txBody>
          <a:bodyPr wrap="square">
            <a:spAutoFit/>
          </a:bodyPr>
          <a:lstStyle/>
          <a:p>
            <a:pPr marL="171450" indent="-171450">
              <a:buFont typeface="Arial" panose="020B0604020202020204" pitchFamily="34" charset="0"/>
              <a:buChar char="•"/>
            </a:pPr>
            <a:r>
              <a:rPr lang="fr-FR" sz="1050" dirty="0"/>
              <a:t>Lecture : romans policiers et littérature contemporaine pour se détendre</a:t>
            </a:r>
          </a:p>
          <a:p>
            <a:pPr marL="171450" indent="-171450">
              <a:buFont typeface="Arial" panose="020B0604020202020204" pitchFamily="34" charset="0"/>
              <a:buChar char="•"/>
            </a:pPr>
            <a:r>
              <a:rPr lang="fr-FR" sz="1050" dirty="0"/>
              <a:t>Yoga : pour le bien-être mental et physique</a:t>
            </a:r>
          </a:p>
          <a:p>
            <a:pPr marL="171450" indent="-171450">
              <a:buFont typeface="Arial" panose="020B0604020202020204" pitchFamily="34" charset="0"/>
              <a:buChar char="•"/>
            </a:pPr>
            <a:r>
              <a:rPr lang="fr-FR" sz="1050" dirty="0"/>
              <a:t>Bénévolat : aider dans les associations locales pour donner en retour à la communauté</a:t>
            </a:r>
          </a:p>
        </p:txBody>
      </p:sp>
      <p:pic>
        <p:nvPicPr>
          <p:cNvPr id="14" name="Image 13" descr="Une image contenant personne, Visage humain, habits, mur&#10;&#10;Description générée automatiquement">
            <a:extLst>
              <a:ext uri="{FF2B5EF4-FFF2-40B4-BE49-F238E27FC236}">
                <a16:creationId xmlns:a16="http://schemas.microsoft.com/office/drawing/2014/main" id="{2CF2DE83-D0DD-CB1F-1CC2-B953D366A638}"/>
              </a:ext>
            </a:extLst>
          </p:cNvPr>
          <p:cNvPicPr>
            <a:picLocks noChangeAspect="1"/>
          </p:cNvPicPr>
          <p:nvPr/>
        </p:nvPicPr>
        <p:blipFill rotWithShape="1">
          <a:blip r:embed="rId7"/>
          <a:srcRect t="5996" r="43910" b="29505"/>
          <a:stretch/>
        </p:blipFill>
        <p:spPr>
          <a:xfrm>
            <a:off x="4817709" y="77575"/>
            <a:ext cx="1624941" cy="1645720"/>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1849</TotalTime>
  <Words>466</Words>
  <Application>Microsoft Macintosh PowerPoint</Application>
  <PresentationFormat>Format A4 (210 x 297 mm)</PresentationFormat>
  <Paragraphs>46</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245</cp:revision>
  <cp:lastPrinted>2022-05-25T13:38:42Z</cp:lastPrinted>
  <dcterms:created xsi:type="dcterms:W3CDTF">2022-05-25T13:38:28Z</dcterms:created>
  <dcterms:modified xsi:type="dcterms:W3CDTF">2023-07-03T09:55:47Z</dcterms:modified>
</cp:coreProperties>
</file>