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302"/>
    <p:restoredTop sz="96327"/>
  </p:normalViewPr>
  <p:slideViewPr>
    <p:cSldViewPr snapToGrid="0" snapToObjects="1" showGuides="1">
      <p:cViewPr varScale="1">
        <p:scale>
          <a:sx n="218" d="100"/>
          <a:sy n="218" d="100"/>
        </p:scale>
        <p:origin x="1400" y="20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06/07/2023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06/07/2023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06/07/2023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06/07/2023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06/07/2023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06/07/2023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06/07/2023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2080846" y="1388011"/>
            <a:ext cx="4332692" cy="388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r>
              <a:rPr lang="fr-FR" sz="1600" b="1" dirty="0"/>
              <a:t>Secrétaire de Direction avec une spécialisation en gestion de projets, 15 ans d'expérience</a:t>
            </a:r>
            <a:endParaRPr lang="fr-FR" sz="1600" dirty="0"/>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266064" y="1831453"/>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168042" y="4031921"/>
            <a:ext cx="3871998" cy="3365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Secrétaire de Direction</a:t>
            </a:r>
            <a:r>
              <a:rPr lang="fr-FR" sz="1100" dirty="0"/>
              <a:t>, Groupe ABC, Paris — 2012-Présent</a:t>
            </a:r>
          </a:p>
          <a:p>
            <a:endParaRPr lang="fr-FR" sz="1100" dirty="0"/>
          </a:p>
          <a:p>
            <a:pPr marL="171450" indent="-171450">
              <a:buFont typeface="Arial" panose="020B0604020202020204" pitchFamily="34" charset="0"/>
              <a:buChar char="•"/>
            </a:pPr>
            <a:r>
              <a:rPr lang="fr-FR" sz="1100" dirty="0"/>
              <a:t>Gestion des tâches administratives quotidiennes, y compris la correspondance, l'organisation de réunions et le classement de documents.</a:t>
            </a:r>
          </a:p>
          <a:p>
            <a:pPr marL="171450" indent="-171450">
              <a:buFont typeface="Arial" panose="020B0604020202020204" pitchFamily="34" charset="0"/>
              <a:buChar char="•"/>
            </a:pPr>
            <a:r>
              <a:rPr lang="fr-FR" sz="1100" dirty="0"/>
              <a:t>Coordination des projets internes et suivi des échéances.</a:t>
            </a:r>
          </a:p>
          <a:p>
            <a:pPr marL="171450" indent="-171450">
              <a:buFont typeface="Arial" panose="020B0604020202020204" pitchFamily="34" charset="0"/>
              <a:buChar char="•"/>
            </a:pPr>
            <a:r>
              <a:rPr lang="fr-FR" sz="1100" dirty="0"/>
              <a:t>Organisation et gestion des agendas des dirigeants, incluant la planification de réunions et de voyages d'affaires.</a:t>
            </a:r>
          </a:p>
          <a:p>
            <a:pPr marL="171450" indent="-171450">
              <a:buFont typeface="Arial" panose="020B0604020202020204" pitchFamily="34" charset="0"/>
              <a:buChar char="•"/>
            </a:pPr>
            <a:r>
              <a:rPr lang="fr-FR" sz="1100" dirty="0"/>
              <a:t>Liaison avec les autres départements pour faciliter la communication et la collaboration.</a:t>
            </a:r>
          </a:p>
          <a:p>
            <a:endParaRPr lang="fr-FR" sz="1100" b="1" dirty="0"/>
          </a:p>
          <a:p>
            <a:r>
              <a:rPr lang="fr-FR" sz="1100" b="1" dirty="0"/>
              <a:t>Assistante de Direction</a:t>
            </a:r>
            <a:r>
              <a:rPr lang="fr-FR" sz="1100" dirty="0"/>
              <a:t>, Entreprise XYZ, Paris — 2007-2012</a:t>
            </a:r>
          </a:p>
          <a:p>
            <a:endParaRPr lang="fr-FR" sz="1100" dirty="0"/>
          </a:p>
          <a:p>
            <a:pPr marL="171450" indent="-171450">
              <a:buFont typeface="Arial" panose="020B0604020202020204" pitchFamily="34" charset="0"/>
              <a:buChar char="•"/>
            </a:pPr>
            <a:r>
              <a:rPr lang="fr-FR" sz="1100" dirty="0"/>
              <a:t>Assistance dans la gestion des tâches administratives, y compris la correspondance et l'organisation de réunions.</a:t>
            </a:r>
          </a:p>
          <a:p>
            <a:pPr marL="171450" indent="-171450">
              <a:buFont typeface="Arial" panose="020B0604020202020204" pitchFamily="34" charset="0"/>
              <a:buChar char="•"/>
            </a:pPr>
            <a:r>
              <a:rPr lang="fr-FR" sz="1100" dirty="0"/>
              <a:t>Suivi des projets internes et des échéances.</a:t>
            </a:r>
          </a:p>
          <a:p>
            <a:pPr marL="171450" indent="-171450">
              <a:buFont typeface="Arial" panose="020B0604020202020204" pitchFamily="34" charset="0"/>
              <a:buChar char="•"/>
            </a:pPr>
            <a:r>
              <a:rPr lang="fr-FR" sz="1100" dirty="0"/>
              <a:t>Aide à l'organisation de l'agenda du directeur, incluant la planification de réunions et de voyages d'affaires.</a:t>
            </a:r>
          </a:p>
        </p:txBody>
      </p: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44787" y="3940307"/>
            <a:ext cx="3683741" cy="0"/>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238962" y="7262952"/>
            <a:ext cx="2146666"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317670" y="7609984"/>
            <a:ext cx="3610858" cy="0"/>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219648" y="7687934"/>
            <a:ext cx="3779800" cy="577081"/>
          </a:xfrm>
          <a:prstGeom prst="rect">
            <a:avLst/>
          </a:prstGeom>
          <a:noFill/>
        </p:spPr>
        <p:txBody>
          <a:bodyPr wrap="square">
            <a:spAutoFit/>
          </a:bodyPr>
          <a:lstStyle/>
          <a:p>
            <a:pPr marL="171450" indent="-171450">
              <a:buFont typeface="Arial" panose="020B0604020202020204" pitchFamily="34" charset="0"/>
              <a:buChar char="•"/>
            </a:pPr>
            <a:r>
              <a:rPr lang="fr-FR" sz="1050" b="1" dirty="0"/>
              <a:t>Diplôme de Gestion Administrative et Commerciale</a:t>
            </a:r>
            <a:r>
              <a:rPr lang="fr-FR" sz="1050" dirty="0"/>
              <a:t> - ESEC Paris, 2007</a:t>
            </a:r>
          </a:p>
          <a:p>
            <a:pPr marL="171450" indent="-171450">
              <a:buFont typeface="Arial" panose="020B0604020202020204" pitchFamily="34" charset="0"/>
              <a:buChar char="•"/>
            </a:pPr>
            <a:r>
              <a:rPr lang="fr-FR" sz="1050" b="1" dirty="0"/>
              <a:t>BTS Assistant de Direction</a:t>
            </a:r>
            <a:r>
              <a:rPr lang="fr-FR" sz="1050" dirty="0"/>
              <a:t> - Lycée Montaigne, Paris, 2005</a:t>
            </a:r>
          </a:p>
        </p:txBody>
      </p:sp>
      <p:sp>
        <p:nvSpPr>
          <p:cNvPr id="11" name="Cuadro de texto 24">
            <a:extLst>
              <a:ext uri="{FF2B5EF4-FFF2-40B4-BE49-F238E27FC236}">
                <a16:creationId xmlns:a16="http://schemas.microsoft.com/office/drawing/2014/main" id="{4D9FD0DB-ECE2-DA9D-46C7-9A3CBD77BBB7}"/>
              </a:ext>
            </a:extLst>
          </p:cNvPr>
          <p:cNvSpPr txBox="1">
            <a:spLocks noChangeArrowheads="1"/>
          </p:cNvSpPr>
          <p:nvPr/>
        </p:nvSpPr>
        <p:spPr bwMode="auto">
          <a:xfrm>
            <a:off x="4282678" y="119177"/>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r"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r"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r"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lumMod val="50000"/>
                  <a:lumOff val="50000"/>
                </a:schemeClr>
              </a:solidFill>
              <a:effectLst/>
            </a:endParaRPr>
          </a:p>
        </p:txBody>
      </p:sp>
      <p:pic>
        <p:nvPicPr>
          <p:cNvPr id="16" name="Gráfico 15" descr="Marcador">
            <a:extLst>
              <a:ext uri="{FF2B5EF4-FFF2-40B4-BE49-F238E27FC236}">
                <a16:creationId xmlns:a16="http://schemas.microsoft.com/office/drawing/2014/main" id="{D879A010-5295-5E11-1005-67D4E475B103}"/>
              </a:ext>
            </a:extLst>
          </p:cNvPr>
          <p:cNvPicPr/>
          <p:nvPr/>
        </p:nvPicPr>
        <p:blipFill>
          <a:blip r:embed="rId2">
            <a:extLst>
              <a:ext uri="{96DAC541-7B7A-43D3-8B79-37D633B846F1}">
                <asvg:svgBlip xmlns:asvg="http://schemas.microsoft.com/office/drawing/2016/SVG/main" r:embed="rId3"/>
              </a:ext>
            </a:extLst>
          </a:blip>
          <a:stretch>
            <a:fillRect/>
          </a:stretch>
        </p:blipFill>
        <p:spPr>
          <a:xfrm>
            <a:off x="6542105" y="734937"/>
            <a:ext cx="219710" cy="219710"/>
          </a:xfrm>
          <a:prstGeom prst="rect">
            <a:avLst/>
          </a:prstGeom>
        </p:spPr>
      </p:pic>
      <p:pic>
        <p:nvPicPr>
          <p:cNvPr id="18" name="Image 13">
            <a:extLst>
              <a:ext uri="{FF2B5EF4-FFF2-40B4-BE49-F238E27FC236}">
                <a16:creationId xmlns:a16="http://schemas.microsoft.com/office/drawing/2014/main" id="{3927E277-C57B-9EEF-CF69-F37929EB32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6276" y="167260"/>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9" name="Image 14">
            <a:extLst>
              <a:ext uri="{FF2B5EF4-FFF2-40B4-BE49-F238E27FC236}">
                <a16:creationId xmlns:a16="http://schemas.microsoft.com/office/drawing/2014/main" id="{2B15658C-1E73-7588-FB0A-CA6334EC5E2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74595" y="494306"/>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20" name="Image 17">
            <a:extLst>
              <a:ext uri="{FF2B5EF4-FFF2-40B4-BE49-F238E27FC236}">
                <a16:creationId xmlns:a16="http://schemas.microsoft.com/office/drawing/2014/main" id="{18B4E02C-B11A-A96F-3877-8DE26877D94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78529" y="1022765"/>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3" name="Zone de texte 5">
            <a:extLst>
              <a:ext uri="{FF2B5EF4-FFF2-40B4-BE49-F238E27FC236}">
                <a16:creationId xmlns:a16="http://schemas.microsoft.com/office/drawing/2014/main" id="{A546CCD1-5939-F373-3A87-D5DACC7F8552}"/>
              </a:ext>
            </a:extLst>
          </p:cNvPr>
          <p:cNvSpPr txBox="1">
            <a:spLocks noChangeArrowheads="1"/>
          </p:cNvSpPr>
          <p:nvPr/>
        </p:nvSpPr>
        <p:spPr bwMode="auto">
          <a:xfrm>
            <a:off x="168042" y="3590241"/>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 name="Zone de texte 28">
            <a:extLst>
              <a:ext uri="{FF2B5EF4-FFF2-40B4-BE49-F238E27FC236}">
                <a16:creationId xmlns:a16="http://schemas.microsoft.com/office/drawing/2014/main" id="{00A124CC-8900-07C8-6943-11EADB08CAB3}"/>
              </a:ext>
            </a:extLst>
          </p:cNvPr>
          <p:cNvSpPr txBox="1">
            <a:spLocks noChangeArrowheads="1"/>
          </p:cNvSpPr>
          <p:nvPr/>
        </p:nvSpPr>
        <p:spPr bwMode="auto">
          <a:xfrm>
            <a:off x="285378" y="8388207"/>
            <a:ext cx="2036457"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effectLst/>
              <a:latin typeface="Arial" panose="020B0604020202020204" pitchFamily="34" charset="0"/>
            </a:endParaRPr>
          </a:p>
        </p:txBody>
      </p:sp>
      <p:cxnSp>
        <p:nvCxnSpPr>
          <p:cNvPr id="8" name="Conector recto 36">
            <a:extLst>
              <a:ext uri="{FF2B5EF4-FFF2-40B4-BE49-F238E27FC236}">
                <a16:creationId xmlns:a16="http://schemas.microsoft.com/office/drawing/2014/main" id="{5E6C31D2-AAE6-3055-5AFD-246D98F655FD}"/>
              </a:ext>
            </a:extLst>
          </p:cNvPr>
          <p:cNvCxnSpPr>
            <a:cxnSpLocks/>
          </p:cNvCxnSpPr>
          <p:nvPr/>
        </p:nvCxnSpPr>
        <p:spPr>
          <a:xfrm>
            <a:off x="375588" y="8729488"/>
            <a:ext cx="3623860" cy="0"/>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sp>
        <p:nvSpPr>
          <p:cNvPr id="14" name="ZoneTexte 13">
            <a:extLst>
              <a:ext uri="{FF2B5EF4-FFF2-40B4-BE49-F238E27FC236}">
                <a16:creationId xmlns:a16="http://schemas.microsoft.com/office/drawing/2014/main" id="{44969D3C-72FF-9773-5B79-98D67FE44315}"/>
              </a:ext>
            </a:extLst>
          </p:cNvPr>
          <p:cNvSpPr txBox="1"/>
          <p:nvPr/>
        </p:nvSpPr>
        <p:spPr>
          <a:xfrm>
            <a:off x="266064" y="8813189"/>
            <a:ext cx="3825290" cy="577081"/>
          </a:xfrm>
          <a:prstGeom prst="rect">
            <a:avLst/>
          </a:prstGeom>
          <a:noFill/>
        </p:spPr>
        <p:txBody>
          <a:bodyPr wrap="square">
            <a:spAutoFit/>
          </a:bodyPr>
          <a:lstStyle/>
          <a:p>
            <a:pPr marL="171450" indent="-171450">
              <a:buFont typeface="Arial" panose="020B0604020202020204" pitchFamily="34" charset="0"/>
              <a:buChar char="•"/>
            </a:pPr>
            <a:r>
              <a:rPr lang="fr-FR" sz="1050" dirty="0"/>
              <a:t>Français - Langue maternelle</a:t>
            </a:r>
          </a:p>
          <a:p>
            <a:pPr marL="171450" indent="-171450">
              <a:buFont typeface="Arial" panose="020B0604020202020204" pitchFamily="34" charset="0"/>
              <a:buChar char="•"/>
            </a:pPr>
            <a:r>
              <a:rPr lang="fr-FR" sz="1050" dirty="0"/>
              <a:t>Anglais - Niveau B2 (Cadre européen commun de référence pour les langues)</a:t>
            </a:r>
          </a:p>
        </p:txBody>
      </p:sp>
      <p:sp>
        <p:nvSpPr>
          <p:cNvPr id="12" name="Rectangle 11">
            <a:extLst>
              <a:ext uri="{FF2B5EF4-FFF2-40B4-BE49-F238E27FC236}">
                <a16:creationId xmlns:a16="http://schemas.microsoft.com/office/drawing/2014/main" id="{B540A23E-8DFB-96F8-AFCC-DDF104CC950E}"/>
              </a:ext>
            </a:extLst>
          </p:cNvPr>
          <p:cNvSpPr/>
          <p:nvPr/>
        </p:nvSpPr>
        <p:spPr>
          <a:xfrm>
            <a:off x="4057797" y="3369698"/>
            <a:ext cx="2602523" cy="6290112"/>
          </a:xfrm>
          <a:prstGeom prst="rect">
            <a:avLst/>
          </a:prstGeom>
          <a:solidFill>
            <a:schemeClr val="bg1">
              <a:lumMod val="95000"/>
              <a:alpha val="37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Zone de texte 4">
            <a:extLst>
              <a:ext uri="{FF2B5EF4-FFF2-40B4-BE49-F238E27FC236}">
                <a16:creationId xmlns:a16="http://schemas.microsoft.com/office/drawing/2014/main" id="{373B0A3B-7C69-18A3-DBF9-A5DDBC96AA3C}"/>
              </a:ext>
            </a:extLst>
          </p:cNvPr>
          <p:cNvSpPr txBox="1">
            <a:spLocks noChangeArrowheads="1"/>
          </p:cNvSpPr>
          <p:nvPr/>
        </p:nvSpPr>
        <p:spPr bwMode="auto">
          <a:xfrm>
            <a:off x="332526" y="2374737"/>
            <a:ext cx="5956139"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Secrétaire de Direction spécialisée en gestion de projets avec 15 ans d'expérience réussie. J'ai démontré ma capacité à gérer efficacement les tâches administratives, organiser les agendas des dirigeants et coordonner les projets internes. Avec un excellent sens de l'organisation et un souci du détail, je suis capable de gérer plusieurs tâches simultanément et de travailler efficacement sous pression.</a:t>
            </a:r>
          </a:p>
        </p:txBody>
      </p:sp>
      <p:cxnSp>
        <p:nvCxnSpPr>
          <p:cNvPr id="22" name="Conector recto 36">
            <a:extLst>
              <a:ext uri="{FF2B5EF4-FFF2-40B4-BE49-F238E27FC236}">
                <a16:creationId xmlns:a16="http://schemas.microsoft.com/office/drawing/2014/main" id="{00A6BD8F-CBE9-0FCC-4A91-4D3F7CAC9ABC}"/>
              </a:ext>
            </a:extLst>
          </p:cNvPr>
          <p:cNvCxnSpPr>
            <a:cxnSpLocks/>
          </p:cNvCxnSpPr>
          <p:nvPr/>
        </p:nvCxnSpPr>
        <p:spPr>
          <a:xfrm>
            <a:off x="285378" y="2162014"/>
            <a:ext cx="6270898" cy="13186"/>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pic>
        <p:nvPicPr>
          <p:cNvPr id="26" name="Image 25" descr="Une image contenant Visage humain, personne, habits, lunettes&#10;&#10;Description générée automatiquement">
            <a:extLst>
              <a:ext uri="{FF2B5EF4-FFF2-40B4-BE49-F238E27FC236}">
                <a16:creationId xmlns:a16="http://schemas.microsoft.com/office/drawing/2014/main" id="{2BB45ECB-9CC9-6B46-1C0A-65B015FD18F6}"/>
              </a:ext>
            </a:extLst>
          </p:cNvPr>
          <p:cNvPicPr>
            <a:picLocks noChangeAspect="1"/>
          </p:cNvPicPr>
          <p:nvPr/>
        </p:nvPicPr>
        <p:blipFill rotWithShape="1">
          <a:blip r:embed="rId7"/>
          <a:srcRect l="31590" r="1777"/>
          <a:stretch/>
        </p:blipFill>
        <p:spPr>
          <a:xfrm>
            <a:off x="219648" y="58641"/>
            <a:ext cx="1686247" cy="1689112"/>
          </a:xfrm>
          <a:prstGeom prst="ellipse">
            <a:avLst/>
          </a:prstGeom>
        </p:spPr>
      </p:pic>
      <p:sp>
        <p:nvSpPr>
          <p:cNvPr id="29" name="Zone de texte 1">
            <a:extLst>
              <a:ext uri="{FF2B5EF4-FFF2-40B4-BE49-F238E27FC236}">
                <a16:creationId xmlns:a16="http://schemas.microsoft.com/office/drawing/2014/main" id="{6E532636-65BE-B71D-4BB0-10A5A7180EEB}"/>
              </a:ext>
            </a:extLst>
          </p:cNvPr>
          <p:cNvSpPr txBox="1">
            <a:spLocks noChangeArrowheads="1"/>
          </p:cNvSpPr>
          <p:nvPr/>
        </p:nvSpPr>
        <p:spPr bwMode="auto">
          <a:xfrm>
            <a:off x="1853564" y="174748"/>
            <a:ext cx="2103586" cy="1132380"/>
          </a:xfrm>
          <a:prstGeom prst="rect">
            <a:avLst/>
          </a:prstGeom>
          <a:solidFill>
            <a:schemeClr val="bg1"/>
          </a:solidFill>
          <a:ln>
            <a:noFill/>
          </a:ln>
        </p:spPr>
        <p:txBody>
          <a:bodyPr vert="horz" wrap="square" lIns="91440" tIns="45720" rIns="91440" bIns="45720" numCol="1" anchor="t" anchorCtr="0" compatLnSpc="1">
            <a:prstTxWarp prst="textNoShape">
              <a:avLst/>
            </a:prstTxWarp>
          </a:bodyPr>
          <a:lstStyle/>
          <a:p>
            <a:r>
              <a:rPr lang="fr-FR" sz="2800" dirty="0"/>
              <a:t>Marie</a:t>
            </a:r>
            <a:r>
              <a:rPr lang="fr-FR" sz="2800" b="1" dirty="0"/>
              <a:t> SECRETAIRE</a:t>
            </a:r>
            <a:endParaRPr lang="fr-FR" sz="2800" dirty="0"/>
          </a:p>
        </p:txBody>
      </p:sp>
      <p:sp>
        <p:nvSpPr>
          <p:cNvPr id="30" name="Zone de texte 20">
            <a:extLst>
              <a:ext uri="{FF2B5EF4-FFF2-40B4-BE49-F238E27FC236}">
                <a16:creationId xmlns:a16="http://schemas.microsoft.com/office/drawing/2014/main" id="{A4A473AE-AF83-5C0A-DDA1-9AA43FB56CF2}"/>
              </a:ext>
            </a:extLst>
          </p:cNvPr>
          <p:cNvSpPr txBox="1">
            <a:spLocks noChangeArrowheads="1"/>
          </p:cNvSpPr>
          <p:nvPr/>
        </p:nvSpPr>
        <p:spPr bwMode="auto">
          <a:xfrm>
            <a:off x="4174048" y="3594633"/>
            <a:ext cx="2203219"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effectLst/>
              <a:latin typeface="Arial" panose="020B0604020202020204" pitchFamily="34" charset="0"/>
            </a:endParaRPr>
          </a:p>
        </p:txBody>
      </p:sp>
      <p:sp>
        <p:nvSpPr>
          <p:cNvPr id="31" name="Zone de texte 22">
            <a:extLst>
              <a:ext uri="{FF2B5EF4-FFF2-40B4-BE49-F238E27FC236}">
                <a16:creationId xmlns:a16="http://schemas.microsoft.com/office/drawing/2014/main" id="{46FAB369-4066-4BB8-1DBF-73EB5524BB34}"/>
              </a:ext>
            </a:extLst>
          </p:cNvPr>
          <p:cNvSpPr txBox="1">
            <a:spLocks noChangeArrowheads="1"/>
          </p:cNvSpPr>
          <p:nvPr/>
        </p:nvSpPr>
        <p:spPr bwMode="auto">
          <a:xfrm>
            <a:off x="4211883" y="4031921"/>
            <a:ext cx="2169915" cy="1242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Gestion administrative</a:t>
            </a:r>
          </a:p>
          <a:p>
            <a:pPr marL="171450" indent="-171450">
              <a:buFont typeface="Arial" panose="020B0604020202020204" pitchFamily="34" charset="0"/>
              <a:buChar char="•"/>
            </a:pPr>
            <a:r>
              <a:rPr lang="fr-FR" sz="1100" dirty="0"/>
              <a:t>Organisation et planification</a:t>
            </a:r>
          </a:p>
          <a:p>
            <a:pPr marL="171450" indent="-171450">
              <a:buFont typeface="Arial" panose="020B0604020202020204" pitchFamily="34" charset="0"/>
              <a:buChar char="•"/>
            </a:pPr>
            <a:r>
              <a:rPr lang="fr-FR" sz="1100" dirty="0"/>
              <a:t>Gestion de projets</a:t>
            </a:r>
          </a:p>
          <a:p>
            <a:pPr marL="171450" indent="-171450">
              <a:buFont typeface="Arial" panose="020B0604020202020204" pitchFamily="34" charset="0"/>
              <a:buChar char="•"/>
            </a:pPr>
            <a:r>
              <a:rPr lang="fr-FR" sz="1100" dirty="0"/>
              <a:t>Communication interne</a:t>
            </a:r>
          </a:p>
          <a:p>
            <a:pPr marL="171450" indent="-171450">
              <a:buFont typeface="Arial" panose="020B0604020202020204" pitchFamily="34" charset="0"/>
              <a:buChar char="•"/>
            </a:pPr>
            <a:r>
              <a:rPr lang="fr-FR" sz="1100" dirty="0"/>
              <a:t>Utilisation des outils bureautiques (Word, Excel, PowerPoint)</a:t>
            </a:r>
          </a:p>
        </p:txBody>
      </p:sp>
      <p:sp>
        <p:nvSpPr>
          <p:cNvPr id="32" name="Zone de texte 23">
            <a:extLst>
              <a:ext uri="{FF2B5EF4-FFF2-40B4-BE49-F238E27FC236}">
                <a16:creationId xmlns:a16="http://schemas.microsoft.com/office/drawing/2014/main" id="{3D9E601F-7D40-A06E-6299-B63F6D1832D6}"/>
              </a:ext>
            </a:extLst>
          </p:cNvPr>
          <p:cNvSpPr txBox="1">
            <a:spLocks noChangeArrowheads="1"/>
          </p:cNvSpPr>
          <p:nvPr/>
        </p:nvSpPr>
        <p:spPr bwMode="auto">
          <a:xfrm>
            <a:off x="4211883" y="5377069"/>
            <a:ext cx="207678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effectLst/>
              <a:latin typeface="Arial" panose="020B0604020202020204" pitchFamily="34" charset="0"/>
            </a:endParaRPr>
          </a:p>
        </p:txBody>
      </p:sp>
      <p:sp>
        <p:nvSpPr>
          <p:cNvPr id="33" name="Zone de texte 25">
            <a:extLst>
              <a:ext uri="{FF2B5EF4-FFF2-40B4-BE49-F238E27FC236}">
                <a16:creationId xmlns:a16="http://schemas.microsoft.com/office/drawing/2014/main" id="{A935A5AD-17D5-0FB2-6211-E81EAA70CCC1}"/>
              </a:ext>
            </a:extLst>
          </p:cNvPr>
          <p:cNvSpPr txBox="1">
            <a:spLocks noChangeArrowheads="1"/>
          </p:cNvSpPr>
          <p:nvPr/>
        </p:nvSpPr>
        <p:spPr bwMode="auto">
          <a:xfrm>
            <a:off x="4239393" y="5831066"/>
            <a:ext cx="2049272" cy="1159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Sens de l'organisation</a:t>
            </a:r>
          </a:p>
          <a:p>
            <a:pPr marL="171450" indent="-171450">
              <a:buFont typeface="Arial" panose="020B0604020202020204" pitchFamily="34" charset="0"/>
              <a:buChar char="•"/>
            </a:pPr>
            <a:r>
              <a:rPr lang="fr-FR" sz="1100" dirty="0"/>
              <a:t>Souci du détail</a:t>
            </a:r>
          </a:p>
          <a:p>
            <a:pPr marL="171450" indent="-171450">
              <a:buFont typeface="Arial" panose="020B0604020202020204" pitchFamily="34" charset="0"/>
              <a:buChar char="•"/>
            </a:pPr>
            <a:r>
              <a:rPr lang="fr-FR" sz="1100" dirty="0"/>
              <a:t>Capable de gérer plusieurs tâches simultanément</a:t>
            </a:r>
          </a:p>
          <a:p>
            <a:pPr marL="171450" indent="-171450">
              <a:buFont typeface="Arial" panose="020B0604020202020204" pitchFamily="34" charset="0"/>
              <a:buChar char="•"/>
            </a:pPr>
            <a:r>
              <a:rPr lang="fr-FR" sz="1100" dirty="0"/>
              <a:t>Efficace sous pression</a:t>
            </a:r>
          </a:p>
          <a:p>
            <a:pPr marL="171450" indent="-171450">
              <a:buFont typeface="Arial" panose="020B0604020202020204" pitchFamily="34" charset="0"/>
              <a:buChar char="•"/>
            </a:pPr>
            <a:r>
              <a:rPr lang="fr-FR" sz="1100" dirty="0"/>
              <a:t>Excellente communication</a:t>
            </a:r>
          </a:p>
        </p:txBody>
      </p:sp>
      <p:cxnSp>
        <p:nvCxnSpPr>
          <p:cNvPr id="34" name="Conector recto 36">
            <a:extLst>
              <a:ext uri="{FF2B5EF4-FFF2-40B4-BE49-F238E27FC236}">
                <a16:creationId xmlns:a16="http://schemas.microsoft.com/office/drawing/2014/main" id="{23A9C7BA-B493-3E24-DA73-36BB59BF8452}"/>
              </a:ext>
            </a:extLst>
          </p:cNvPr>
          <p:cNvCxnSpPr>
            <a:cxnSpLocks/>
          </p:cNvCxnSpPr>
          <p:nvPr/>
        </p:nvCxnSpPr>
        <p:spPr>
          <a:xfrm>
            <a:off x="4243018" y="3949235"/>
            <a:ext cx="2134845" cy="0"/>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35" name="Conector recto 36">
            <a:extLst>
              <a:ext uri="{FF2B5EF4-FFF2-40B4-BE49-F238E27FC236}">
                <a16:creationId xmlns:a16="http://schemas.microsoft.com/office/drawing/2014/main" id="{98C5C754-46C4-6FD1-2EB4-566FBE494DFA}"/>
              </a:ext>
            </a:extLst>
          </p:cNvPr>
          <p:cNvCxnSpPr>
            <a:cxnSpLocks/>
          </p:cNvCxnSpPr>
          <p:nvPr/>
        </p:nvCxnSpPr>
        <p:spPr>
          <a:xfrm>
            <a:off x="4267832" y="5741044"/>
            <a:ext cx="2020833" cy="0"/>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sp>
        <p:nvSpPr>
          <p:cNvPr id="36" name="Zone de texte 28">
            <a:extLst>
              <a:ext uri="{FF2B5EF4-FFF2-40B4-BE49-F238E27FC236}">
                <a16:creationId xmlns:a16="http://schemas.microsoft.com/office/drawing/2014/main" id="{B839E979-851D-A771-69EC-4BEDEDC8E18F}"/>
              </a:ext>
            </a:extLst>
          </p:cNvPr>
          <p:cNvSpPr txBox="1">
            <a:spLocks noChangeArrowheads="1"/>
          </p:cNvSpPr>
          <p:nvPr/>
        </p:nvSpPr>
        <p:spPr bwMode="auto">
          <a:xfrm>
            <a:off x="4331853" y="7042152"/>
            <a:ext cx="2072848"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effectLst/>
              <a:latin typeface="Arial" panose="020B0604020202020204" pitchFamily="34" charset="0"/>
            </a:endParaRPr>
          </a:p>
        </p:txBody>
      </p:sp>
      <p:cxnSp>
        <p:nvCxnSpPr>
          <p:cNvPr id="37" name="Conector recto 36">
            <a:extLst>
              <a:ext uri="{FF2B5EF4-FFF2-40B4-BE49-F238E27FC236}">
                <a16:creationId xmlns:a16="http://schemas.microsoft.com/office/drawing/2014/main" id="{67F5D7B4-F48C-89E3-42D3-7111A082B838}"/>
              </a:ext>
            </a:extLst>
          </p:cNvPr>
          <p:cNvCxnSpPr>
            <a:cxnSpLocks/>
          </p:cNvCxnSpPr>
          <p:nvPr/>
        </p:nvCxnSpPr>
        <p:spPr>
          <a:xfrm>
            <a:off x="4382964" y="7405869"/>
            <a:ext cx="1964876" cy="0"/>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sp>
        <p:nvSpPr>
          <p:cNvPr id="38" name="ZoneTexte 37">
            <a:extLst>
              <a:ext uri="{FF2B5EF4-FFF2-40B4-BE49-F238E27FC236}">
                <a16:creationId xmlns:a16="http://schemas.microsoft.com/office/drawing/2014/main" id="{1F53F8AC-2478-1B0F-6C55-37DD8511E110}"/>
              </a:ext>
            </a:extLst>
          </p:cNvPr>
          <p:cNvSpPr txBox="1"/>
          <p:nvPr/>
        </p:nvSpPr>
        <p:spPr>
          <a:xfrm>
            <a:off x="4312539" y="7467134"/>
            <a:ext cx="2003560" cy="577081"/>
          </a:xfrm>
          <a:prstGeom prst="rect">
            <a:avLst/>
          </a:prstGeom>
          <a:noFill/>
        </p:spPr>
        <p:txBody>
          <a:bodyPr wrap="square">
            <a:spAutoFit/>
          </a:bodyPr>
          <a:lstStyle/>
          <a:p>
            <a:pPr marL="171450" indent="-171450">
              <a:buFont typeface="Arial" panose="020B0604020202020204" pitchFamily="34" charset="0"/>
              <a:buChar char="•"/>
            </a:pPr>
            <a:r>
              <a:rPr lang="fr-FR" sz="1050" dirty="0"/>
              <a:t>Lecture</a:t>
            </a:r>
          </a:p>
          <a:p>
            <a:pPr marL="171450" indent="-171450">
              <a:buFont typeface="Arial" panose="020B0604020202020204" pitchFamily="34" charset="0"/>
              <a:buChar char="•"/>
            </a:pPr>
            <a:r>
              <a:rPr lang="fr-FR" sz="1050" dirty="0"/>
              <a:t>Yoga</a:t>
            </a:r>
          </a:p>
          <a:p>
            <a:pPr marL="171450" indent="-171450">
              <a:buFont typeface="Arial" panose="020B0604020202020204" pitchFamily="34" charset="0"/>
              <a:buChar char="•"/>
            </a:pPr>
            <a:r>
              <a:rPr lang="fr-FR" sz="1050" dirty="0"/>
              <a:t>Cuisine</a:t>
            </a:r>
          </a:p>
        </p:txBody>
      </p:sp>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1050</TotalTime>
  <Words>317</Words>
  <Application>Microsoft Macintosh PowerPoint</Application>
  <PresentationFormat>Format A4 (210 x 297 mm)</PresentationFormat>
  <Paragraphs>43</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136</cp:revision>
  <cp:lastPrinted>2022-05-25T13:38:42Z</cp:lastPrinted>
  <dcterms:created xsi:type="dcterms:W3CDTF">2022-05-25T13:38:28Z</dcterms:created>
  <dcterms:modified xsi:type="dcterms:W3CDTF">2023-07-06T09:55:57Z</dcterms:modified>
</cp:coreProperties>
</file>