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55"/>
    <p:restoredTop sz="96327"/>
  </p:normalViewPr>
  <p:slideViewPr>
    <p:cSldViewPr snapToGrid="0" snapToObjects="1" showGuides="1">
      <p:cViewPr varScale="1">
        <p:scale>
          <a:sx n="238" d="100"/>
          <a:sy n="238" d="100"/>
        </p:scale>
        <p:origin x="6920" y="19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03/07/2023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03/07/2023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03/07/2023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03/07/2023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03/07/2023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03/07/2023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03/07/2023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6941" y="6"/>
            <a:ext cx="2552700" cy="9905994"/>
          </a:xfrm>
          <a:prstGeom prst="rect">
            <a:avLst/>
          </a:prstGeom>
          <a:solidFill>
            <a:schemeClr val="bg1">
              <a:lumMod val="50000"/>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82302" y="821649"/>
            <a:ext cx="420118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Responsable Qualité Expérimenté avec Expertise en Amélioration Continue</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37736" y="1971541"/>
            <a:ext cx="3954801"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Professionnel de la qualité engagé avec 14 ans d'expérience dans la gestion de la qualité, l'amélioration des processus et la réduction des coûts. Expert en l'implémentation des normes ISO et possède une forte capacité à travailler en équipe pluridisciplinaire.</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15603" y="1607053"/>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37736" y="2958670"/>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12553" y="3415870"/>
            <a:ext cx="4056237" cy="4939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Responsable Qualité - Industrie Pharmaceutique Dupont, Paris (2009 - 2015)</a:t>
            </a:r>
            <a:endParaRPr lang="fr-FR" sz="1050" dirty="0"/>
          </a:p>
          <a:p>
            <a:pPr marL="171450" indent="-171450">
              <a:buFont typeface="Arial" panose="020B0604020202020204" pitchFamily="34" charset="0"/>
              <a:buChar char="•"/>
            </a:pPr>
            <a:r>
              <a:rPr lang="fr-FR" sz="1050" dirty="0"/>
              <a:t>Mis en place et géré un système de gestion de la qualité conforme aux normes ISO 9001 et aux réglementations de l'industrie pharmaceutique.</a:t>
            </a:r>
          </a:p>
          <a:p>
            <a:pPr marL="171450" indent="-171450">
              <a:buFont typeface="Arial" panose="020B0604020202020204" pitchFamily="34" charset="0"/>
              <a:buChar char="•"/>
            </a:pPr>
            <a:r>
              <a:rPr lang="fr-FR" sz="1050" dirty="0"/>
              <a:t>Développé et implémenté des procédures de contrôle qualité pour assurer la conformité des produits.</a:t>
            </a:r>
          </a:p>
          <a:p>
            <a:pPr marL="171450" indent="-171450">
              <a:buFont typeface="Arial" panose="020B0604020202020204" pitchFamily="34" charset="0"/>
              <a:buChar char="•"/>
            </a:pPr>
            <a:r>
              <a:rPr lang="fr-FR" sz="1050" dirty="0"/>
              <a:t>Formation des équipes à l'application des principes de gestion de la qualité et supervision de l'audit interne.</a:t>
            </a:r>
          </a:p>
          <a:p>
            <a:pPr marL="171450" indent="-171450">
              <a:buFont typeface="Arial" panose="020B0604020202020204" pitchFamily="34" charset="0"/>
              <a:buChar char="•"/>
            </a:pPr>
            <a:r>
              <a:rPr lang="fr-FR" sz="1050" dirty="0"/>
              <a:t>Collaboration avec les équipes de R&amp;D et de production pour résoudre les problèmes de qualité et améliorer les processus.</a:t>
            </a:r>
          </a:p>
          <a:p>
            <a:pPr marL="171450" indent="-171450">
              <a:buFont typeface="Arial" panose="020B0604020202020204" pitchFamily="34" charset="0"/>
              <a:buChar char="•"/>
            </a:pPr>
            <a:r>
              <a:rPr lang="fr-FR" sz="1050" dirty="0"/>
              <a:t>Grâce à une gestion efficace, j'ai réussi à améliorer la conformité aux normes de qualité de 30%.</a:t>
            </a:r>
          </a:p>
          <a:p>
            <a:endParaRPr lang="fr-FR" sz="1050" b="1" dirty="0"/>
          </a:p>
          <a:p>
            <a:r>
              <a:rPr lang="fr-FR" sz="1050" b="1" dirty="0"/>
              <a:t>Responsable Qualité - Agroalimentaire ABC, Lyon (2016 - 2022)</a:t>
            </a:r>
            <a:endParaRPr lang="fr-FR" sz="1050" dirty="0"/>
          </a:p>
          <a:p>
            <a:pPr marL="171450" indent="-171450">
              <a:buFont typeface="Arial" panose="020B0604020202020204" pitchFamily="34" charset="0"/>
              <a:buChar char="•"/>
            </a:pPr>
            <a:r>
              <a:rPr lang="fr-FR" sz="1050" dirty="0"/>
              <a:t>Surveillance de toutes les opérations de production pour assurer la conformité aux normes de qualité et de sécurité alimentaire.</a:t>
            </a:r>
          </a:p>
          <a:p>
            <a:pPr marL="171450" indent="-171450">
              <a:buFont typeface="Arial" panose="020B0604020202020204" pitchFamily="34" charset="0"/>
              <a:buChar char="•"/>
            </a:pPr>
            <a:r>
              <a:rPr lang="fr-FR" sz="1050" dirty="0"/>
              <a:t>Gestion des équipes de contrôle qualité et mise en place de programmes de formation continue pour maintenir l'excellence de la qualité.</a:t>
            </a:r>
          </a:p>
          <a:p>
            <a:pPr marL="171450" indent="-171450">
              <a:buFont typeface="Arial" panose="020B0604020202020204" pitchFamily="34" charset="0"/>
              <a:buChar char="•"/>
            </a:pPr>
            <a:r>
              <a:rPr lang="fr-FR" sz="1050" dirty="0"/>
              <a:t>Coordination des audits de qualité, internes et externes, et mise en œuvre des actions correctives nécessaires.</a:t>
            </a:r>
          </a:p>
          <a:p>
            <a:pPr marL="171450" indent="-171450">
              <a:buFont typeface="Arial" panose="020B0604020202020204" pitchFamily="34" charset="0"/>
              <a:buChar char="•"/>
            </a:pPr>
            <a:r>
              <a:rPr lang="fr-FR" sz="1050" dirty="0"/>
              <a:t>Travaillé en étroite collaboration avec les fournisseurs pour s'assurer que les matières premières respectent les normes de qualité de l'entreprise.</a:t>
            </a:r>
          </a:p>
          <a:p>
            <a:pPr marL="171450" indent="-171450">
              <a:buFont typeface="Arial" panose="020B0604020202020204" pitchFamily="34" charset="0"/>
              <a:buChar char="•"/>
            </a:pPr>
            <a:r>
              <a:rPr lang="fr-FR" sz="1050" dirty="0"/>
              <a:t>Réussi à réduire les problèmes de qualité de 25% grâce à des contrôles plus rigoureux et à une meilleure formation des équipes.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2887" y="1938438"/>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72276" y="3324256"/>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47871" y="2732810"/>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01867" y="3337453"/>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6038" y="2769776"/>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34357" y="3096822"/>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8291" y="3625281"/>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84275" y="230766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102230" y="8043879"/>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157196" y="8533325"/>
            <a:ext cx="3936508" cy="127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Maîtrise des normes ISO 9001</a:t>
            </a:r>
          </a:p>
          <a:p>
            <a:pPr marL="171450" indent="-171450">
              <a:buFont typeface="Arial" panose="020B0604020202020204" pitchFamily="34" charset="0"/>
              <a:buChar char="•"/>
            </a:pPr>
            <a:r>
              <a:rPr lang="fr-FR" sz="1100" dirty="0"/>
              <a:t>Compétences en gestion de projets</a:t>
            </a:r>
          </a:p>
          <a:p>
            <a:pPr marL="171450" indent="-171450">
              <a:buFont typeface="Arial" panose="020B0604020202020204" pitchFamily="34" charset="0"/>
              <a:buChar char="•"/>
            </a:pPr>
            <a:r>
              <a:rPr lang="fr-FR" sz="1100" dirty="0"/>
              <a:t>Connaissances en outils d'amélioration continue (Lean, Six Sigma)</a:t>
            </a:r>
          </a:p>
          <a:p>
            <a:pPr marL="171450" indent="-171450">
              <a:buFont typeface="Arial" panose="020B0604020202020204" pitchFamily="34" charset="0"/>
              <a:buChar char="•"/>
            </a:pPr>
            <a:r>
              <a:rPr lang="fr-FR" sz="1100" dirty="0"/>
              <a:t>Capacités d'analyse et de résolution de problèmes</a:t>
            </a:r>
          </a:p>
          <a:p>
            <a:pPr marL="171450" indent="-171450">
              <a:buFont typeface="Arial" panose="020B0604020202020204" pitchFamily="34" charset="0"/>
              <a:buChar char="•"/>
            </a:pPr>
            <a:r>
              <a:rPr lang="fr-FR" sz="1100" dirty="0"/>
              <a:t>Aptitudes à la formation et au développement des compétences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77856" y="7205920"/>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63291" y="7599139"/>
            <a:ext cx="2341562" cy="1130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Esprit d'analyse</a:t>
            </a:r>
          </a:p>
          <a:p>
            <a:pPr marL="171450" indent="-171450">
              <a:buFont typeface="Arial" panose="020B0604020202020204" pitchFamily="34" charset="0"/>
              <a:buChar char="•"/>
            </a:pPr>
            <a:r>
              <a:rPr lang="fr-FR" sz="1100" dirty="0"/>
              <a:t>Rigoureux et organisé</a:t>
            </a:r>
          </a:p>
          <a:p>
            <a:pPr marL="171450" indent="-171450">
              <a:buFont typeface="Arial" panose="020B0604020202020204" pitchFamily="34" charset="0"/>
              <a:buChar char="•"/>
            </a:pPr>
            <a:r>
              <a:rPr lang="fr-FR" sz="1100" dirty="0"/>
              <a:t>Leadership et capacité à motiver une équipe</a:t>
            </a:r>
          </a:p>
          <a:p>
            <a:pPr marL="171450" indent="-171450">
              <a:buFont typeface="Arial" panose="020B0604020202020204" pitchFamily="34" charset="0"/>
              <a:buChar char="•"/>
            </a:pPr>
            <a:r>
              <a:rPr lang="fr-FR" sz="1100" dirty="0"/>
              <a:t>Sens du détail</a:t>
            </a:r>
          </a:p>
          <a:p>
            <a:pPr marL="171450" indent="-171450">
              <a:buFont typeface="Arial" panose="020B0604020202020204" pitchFamily="34" charset="0"/>
              <a:buChar char="•"/>
            </a:pPr>
            <a:r>
              <a:rPr lang="fr-FR" sz="1100" dirty="0"/>
              <a:t>Bonne gestion du stress</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4477856" y="8758387"/>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4510556" y="9099668"/>
            <a:ext cx="2270263"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569863" y="2653260"/>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192266" y="8397816"/>
            <a:ext cx="3958040"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533805" y="7569895"/>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4470458" y="9136948"/>
            <a:ext cx="2230346" cy="415498"/>
          </a:xfrm>
          <a:prstGeom prst="rect">
            <a:avLst/>
          </a:prstGeom>
          <a:noFill/>
        </p:spPr>
        <p:txBody>
          <a:bodyPr wrap="square">
            <a:spAutoFit/>
          </a:bodyPr>
          <a:lstStyle/>
          <a:p>
            <a:pPr marL="171450" indent="-171450">
              <a:buFont typeface="Arial" panose="020B0604020202020204" pitchFamily="34" charset="0"/>
              <a:buChar char="•"/>
            </a:pPr>
            <a:r>
              <a:rPr lang="fr-FR" sz="1050" dirty="0"/>
              <a:t>2007 : Master en Management de la Qualité, HEC Paris, Paris</a:t>
            </a:r>
          </a:p>
        </p:txBody>
      </p:sp>
      <p:sp>
        <p:nvSpPr>
          <p:cNvPr id="8" name="Zone de texte 28">
            <a:extLst>
              <a:ext uri="{FF2B5EF4-FFF2-40B4-BE49-F238E27FC236}">
                <a16:creationId xmlns:a16="http://schemas.microsoft.com/office/drawing/2014/main" id="{817E4BE1-BDFF-E238-02F2-B20EAF3997CE}"/>
              </a:ext>
            </a:extLst>
          </p:cNvPr>
          <p:cNvSpPr txBox="1">
            <a:spLocks noChangeArrowheads="1"/>
          </p:cNvSpPr>
          <p:nvPr/>
        </p:nvSpPr>
        <p:spPr bwMode="auto">
          <a:xfrm>
            <a:off x="4492144" y="3983963"/>
            <a:ext cx="228867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0" name="Conector recto 36">
            <a:extLst>
              <a:ext uri="{FF2B5EF4-FFF2-40B4-BE49-F238E27FC236}">
                <a16:creationId xmlns:a16="http://schemas.microsoft.com/office/drawing/2014/main" id="{00D57CDF-4967-1AB4-99B0-02F580AB51CA}"/>
              </a:ext>
            </a:extLst>
          </p:cNvPr>
          <p:cNvCxnSpPr>
            <a:cxnSpLocks/>
          </p:cNvCxnSpPr>
          <p:nvPr/>
        </p:nvCxnSpPr>
        <p:spPr>
          <a:xfrm>
            <a:off x="4524844" y="4325244"/>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1" name="Zone de texte 22">
            <a:extLst>
              <a:ext uri="{FF2B5EF4-FFF2-40B4-BE49-F238E27FC236}">
                <a16:creationId xmlns:a16="http://schemas.microsoft.com/office/drawing/2014/main" id="{DBC59BCE-A706-BEEE-6E5E-548D0BC2AD58}"/>
              </a:ext>
            </a:extLst>
          </p:cNvPr>
          <p:cNvSpPr txBox="1">
            <a:spLocks noChangeArrowheads="1"/>
          </p:cNvSpPr>
          <p:nvPr/>
        </p:nvSpPr>
        <p:spPr bwMode="auto">
          <a:xfrm>
            <a:off x="4439256" y="4449250"/>
            <a:ext cx="2341563" cy="937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C1</a:t>
            </a:r>
          </a:p>
          <a:p>
            <a:pPr marL="171450" indent="-171450">
              <a:buFont typeface="Arial" panose="020B0604020202020204" pitchFamily="34" charset="0"/>
              <a:buChar char="•"/>
            </a:pPr>
            <a:r>
              <a:rPr lang="fr-FR" sz="1100" dirty="0"/>
              <a:t>Espagnol - B2</a:t>
            </a:r>
          </a:p>
        </p:txBody>
      </p:sp>
      <p:sp>
        <p:nvSpPr>
          <p:cNvPr id="13" name="Triangle 12">
            <a:extLst>
              <a:ext uri="{FF2B5EF4-FFF2-40B4-BE49-F238E27FC236}">
                <a16:creationId xmlns:a16="http://schemas.microsoft.com/office/drawing/2014/main" id="{B059FED2-D3C1-FA81-CA40-201FCC0E24D0}"/>
              </a:ext>
            </a:extLst>
          </p:cNvPr>
          <p:cNvSpPr/>
          <p:nvPr/>
        </p:nvSpPr>
        <p:spPr>
          <a:xfrm flipV="1">
            <a:off x="1581571" y="3610"/>
            <a:ext cx="3629058" cy="716277"/>
          </a:xfrm>
          <a:prstGeom prst="triangle">
            <a:avLst>
              <a:gd name="adj" fmla="val 75016"/>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Triangle 13">
            <a:extLst>
              <a:ext uri="{FF2B5EF4-FFF2-40B4-BE49-F238E27FC236}">
                <a16:creationId xmlns:a16="http://schemas.microsoft.com/office/drawing/2014/main" id="{5B81FADE-C08A-9057-2588-ECBC7E55E913}"/>
              </a:ext>
            </a:extLst>
          </p:cNvPr>
          <p:cNvSpPr/>
          <p:nvPr/>
        </p:nvSpPr>
        <p:spPr>
          <a:xfrm rot="1801801">
            <a:off x="4420871" y="-452389"/>
            <a:ext cx="2974491" cy="1282785"/>
          </a:xfrm>
          <a:prstGeom prst="triangle">
            <a:avLst>
              <a:gd name="adj" fmla="val 75016"/>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9" name="Image 18" descr="Une image contenant personne, Visage humain, homme, habits&#10;&#10;Description générée automatiquement">
            <a:extLst>
              <a:ext uri="{FF2B5EF4-FFF2-40B4-BE49-F238E27FC236}">
                <a16:creationId xmlns:a16="http://schemas.microsoft.com/office/drawing/2014/main" id="{06393FEF-A31F-5197-06B0-7A7229D4E32B}"/>
              </a:ext>
            </a:extLst>
          </p:cNvPr>
          <p:cNvPicPr>
            <a:picLocks noChangeAspect="1"/>
          </p:cNvPicPr>
          <p:nvPr/>
        </p:nvPicPr>
        <p:blipFill rotWithShape="1">
          <a:blip r:embed="rId7"/>
          <a:srcRect l="7255" r="26156"/>
          <a:stretch/>
        </p:blipFill>
        <p:spPr>
          <a:xfrm>
            <a:off x="4677212" y="153135"/>
            <a:ext cx="1902144" cy="1906616"/>
          </a:xfrm>
          <a:prstGeom prst="ellipse">
            <a:avLst/>
          </a:prstGeom>
        </p:spPr>
      </p:pic>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François</a:t>
            </a:r>
            <a:r>
              <a:rPr lang="fr-FR" sz="2800" b="1" dirty="0"/>
              <a:t> DELAQUALITE</a:t>
            </a:r>
            <a:endParaRPr lang="fr-FR" sz="2800" dirty="0"/>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4484275" y="5125845"/>
            <a:ext cx="2320578"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4516975" y="5467126"/>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4431387" y="5591132"/>
            <a:ext cx="2341563" cy="937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Tennis : pour maintenir un bon niveau de fitness et favoriser l'esprit d'équipe</a:t>
            </a:r>
          </a:p>
          <a:p>
            <a:pPr marL="171450" indent="-171450">
              <a:buFont typeface="Arial" panose="020B0604020202020204" pitchFamily="34" charset="0"/>
              <a:buChar char="•"/>
            </a:pPr>
            <a:r>
              <a:rPr lang="fr-FR" sz="1100" dirty="0"/>
              <a:t>Lecture : notamment les livres liés au management et à l'amélioration continue</a:t>
            </a:r>
          </a:p>
          <a:p>
            <a:pPr marL="171450" indent="-171450">
              <a:buFont typeface="Arial" panose="020B0604020202020204" pitchFamily="34" charset="0"/>
              <a:buChar char="•"/>
            </a:pPr>
            <a:r>
              <a:rPr lang="fr-FR" sz="1100" dirty="0"/>
              <a:t>Voyage : pour découvrir différentes cultures et perspectives</a:t>
            </a:r>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835</TotalTime>
  <Words>430</Words>
  <Application>Microsoft Macintosh PowerPoint</Application>
  <PresentationFormat>Format A4 (210 x 297 mm)</PresentationFormat>
  <Paragraphs>47</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46</cp:revision>
  <cp:lastPrinted>2022-05-25T13:38:42Z</cp:lastPrinted>
  <dcterms:created xsi:type="dcterms:W3CDTF">2022-05-25T13:38:28Z</dcterms:created>
  <dcterms:modified xsi:type="dcterms:W3CDTF">2023-07-03T10:54:06Z</dcterms:modified>
</cp:coreProperties>
</file>