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varScale="1">
        <p:scale>
          <a:sx n="218" d="100"/>
          <a:sy n="218" d="100"/>
        </p:scale>
        <p:origin x="2072" y="2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080846" y="1388011"/>
            <a:ext cx="4332692"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sz="1600" b="1" dirty="0"/>
              <a:t>Responsable de Production spécialisée en industrie agroalimentaire, 15 ans d'expérience</a:t>
            </a:r>
            <a:endParaRPr lang="fr-FR" sz="1600" dirty="0"/>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6064" y="183145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68042" y="4031921"/>
            <a:ext cx="3871998" cy="388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Responsable de Production</a:t>
            </a:r>
            <a:r>
              <a:rPr lang="fr-FR" sz="1100" dirty="0"/>
              <a:t>, </a:t>
            </a:r>
            <a:r>
              <a:rPr lang="fr-FR" sz="1100" dirty="0" err="1"/>
              <a:t>AgroDelice</a:t>
            </a:r>
            <a:r>
              <a:rPr lang="fr-FR" sz="1100" dirty="0"/>
              <a:t>, Paris — 2012-Présent</a:t>
            </a:r>
          </a:p>
          <a:p>
            <a:endParaRPr lang="fr-FR" sz="1100" dirty="0"/>
          </a:p>
          <a:p>
            <a:pPr marL="171450" indent="-171450">
              <a:buFont typeface="Arial" panose="020B0604020202020204" pitchFamily="34" charset="0"/>
              <a:buChar char="•"/>
            </a:pPr>
            <a:r>
              <a:rPr lang="fr-FR" sz="1100" dirty="0"/>
              <a:t>Pilotage de la performance de production en supervisant l'ensemble des activités de fabrication.</a:t>
            </a:r>
          </a:p>
          <a:p>
            <a:pPr marL="171450" indent="-171450">
              <a:buFont typeface="Arial" panose="020B0604020202020204" pitchFamily="34" charset="0"/>
              <a:buChar char="•"/>
            </a:pPr>
            <a:r>
              <a:rPr lang="fr-FR" sz="1100" dirty="0"/>
              <a:t>Mise en œuvre de méthodes d'amélioration continue pour optimiser les processus de production.</a:t>
            </a:r>
          </a:p>
          <a:p>
            <a:pPr marL="171450" indent="-171450">
              <a:buFont typeface="Arial" panose="020B0604020202020204" pitchFamily="34" charset="0"/>
              <a:buChar char="•"/>
            </a:pPr>
            <a:r>
              <a:rPr lang="fr-FR" sz="1100" dirty="0"/>
              <a:t>Encadrement d'une équipe de 50 personnes, y compris la formation, le développement et la gestion des performances.</a:t>
            </a:r>
          </a:p>
          <a:p>
            <a:pPr marL="171450" indent="-171450">
              <a:buFont typeface="Arial" panose="020B0604020202020204" pitchFamily="34" charset="0"/>
              <a:buChar char="•"/>
            </a:pPr>
            <a:r>
              <a:rPr lang="fr-FR" sz="1100" dirty="0"/>
              <a:t>Assurance de la conformité de la production avec les normes de qualité, de sécurité et d'hygiène.</a:t>
            </a:r>
          </a:p>
          <a:p>
            <a:pPr marL="171450" indent="-171450">
              <a:buFont typeface="Arial" panose="020B0604020202020204" pitchFamily="34" charset="0"/>
              <a:buChar char="•"/>
            </a:pPr>
            <a:r>
              <a:rPr lang="fr-FR" sz="1100" dirty="0"/>
              <a:t>Gestion du budget de production et réalisation d'économies grâce à l'optimisation des ressources.</a:t>
            </a:r>
          </a:p>
          <a:p>
            <a:endParaRPr lang="fr-FR" sz="1100" b="1" dirty="0"/>
          </a:p>
          <a:p>
            <a:r>
              <a:rPr lang="fr-FR" sz="1100" b="1" dirty="0"/>
              <a:t>Ingénieur de Production</a:t>
            </a:r>
            <a:r>
              <a:rPr lang="fr-FR" sz="1100" dirty="0"/>
              <a:t>, </a:t>
            </a:r>
            <a:r>
              <a:rPr lang="fr-FR" sz="1100" dirty="0" err="1"/>
              <a:t>FoodProd</a:t>
            </a:r>
            <a:r>
              <a:rPr lang="fr-FR" sz="1100" dirty="0"/>
              <a:t>, Paris — 2007-2012</a:t>
            </a:r>
          </a:p>
          <a:p>
            <a:endParaRPr lang="fr-FR" sz="1100" dirty="0"/>
          </a:p>
          <a:p>
            <a:pPr marL="171450" indent="-171450">
              <a:buFont typeface="Arial" panose="020B0604020202020204" pitchFamily="34" charset="0"/>
              <a:buChar char="•"/>
            </a:pPr>
            <a:r>
              <a:rPr lang="fr-FR" sz="1100" dirty="0"/>
              <a:t>Contribution à la planification et à l'exécution des programmes de production.</a:t>
            </a:r>
          </a:p>
          <a:p>
            <a:pPr marL="171450" indent="-171450">
              <a:buFont typeface="Arial" panose="020B0604020202020204" pitchFamily="34" charset="0"/>
              <a:buChar char="•"/>
            </a:pPr>
            <a:r>
              <a:rPr lang="fr-FR" sz="1100" dirty="0"/>
              <a:t>Suivi des performances de production et identification des opportunités d'amélioration.</a:t>
            </a:r>
          </a:p>
          <a:p>
            <a:pPr marL="171450" indent="-171450">
              <a:buFont typeface="Arial" panose="020B0604020202020204" pitchFamily="34" charset="0"/>
              <a:buChar char="•"/>
            </a:pPr>
            <a:r>
              <a:rPr lang="fr-FR" sz="1100" dirty="0"/>
              <a:t>Participation à la formation et au développement de l'équipe de production.</a:t>
            </a:r>
          </a:p>
          <a:p>
            <a:pPr marL="171450" indent="-171450">
              <a:buFont typeface="Arial" panose="020B0604020202020204" pitchFamily="34" charset="0"/>
              <a:buChar char="•"/>
            </a:pPr>
            <a:r>
              <a:rPr lang="fr-FR" sz="1100" dirty="0"/>
              <a:t>Application des normes de qualité, de sécurité et d'hygiène sur le site de production.</a:t>
            </a:r>
          </a:p>
        </p:txBody>
      </p: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44787" y="3940307"/>
            <a:ext cx="3683741"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174048" y="3594633"/>
            <a:ext cx="2203219"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211883" y="4031920"/>
            <a:ext cx="2169915" cy="153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 la production</a:t>
            </a:r>
          </a:p>
          <a:p>
            <a:pPr marL="171450" indent="-171450">
              <a:buFont typeface="Arial" panose="020B0604020202020204" pitchFamily="34" charset="0"/>
              <a:buChar char="•"/>
            </a:pPr>
            <a:r>
              <a:rPr lang="fr-FR" sz="1100" dirty="0"/>
              <a:t>Amélioration continue</a:t>
            </a:r>
          </a:p>
          <a:p>
            <a:pPr marL="171450" indent="-171450">
              <a:buFont typeface="Arial" panose="020B0604020202020204" pitchFamily="34" charset="0"/>
              <a:buChar char="•"/>
            </a:pPr>
            <a:r>
              <a:rPr lang="fr-FR" sz="1100" dirty="0"/>
              <a:t>Leadership d'équipe</a:t>
            </a:r>
          </a:p>
          <a:p>
            <a:pPr marL="171450" indent="-171450">
              <a:buFont typeface="Arial" panose="020B0604020202020204" pitchFamily="34" charset="0"/>
              <a:buChar char="•"/>
            </a:pPr>
            <a:r>
              <a:rPr lang="fr-FR" sz="1100" dirty="0"/>
              <a:t>Connaissance des normes de qualité, de sécurité et d'hygiène</a:t>
            </a:r>
          </a:p>
          <a:p>
            <a:pPr marL="171450" indent="-171450">
              <a:buFont typeface="Arial" panose="020B0604020202020204" pitchFamily="34" charset="0"/>
              <a:buChar char="•"/>
            </a:pPr>
            <a:r>
              <a:rPr lang="fr-FR" sz="1100" dirty="0"/>
              <a:t>Gestion du budget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203763" y="5255102"/>
            <a:ext cx="20767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231273" y="5709099"/>
            <a:ext cx="2049272" cy="115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Fort esprit d'analyse</a:t>
            </a:r>
          </a:p>
          <a:p>
            <a:pPr marL="171450" indent="-171450">
              <a:buFont typeface="Arial" panose="020B0604020202020204" pitchFamily="34" charset="0"/>
              <a:buChar char="•"/>
            </a:pPr>
            <a:r>
              <a:rPr lang="fr-FR" sz="1100" dirty="0"/>
              <a:t>Capacité à résoudre des problèmes</a:t>
            </a:r>
          </a:p>
          <a:p>
            <a:pPr marL="171450" indent="-171450">
              <a:buFont typeface="Arial" panose="020B0604020202020204" pitchFamily="34" charset="0"/>
              <a:buChar char="•"/>
            </a:pPr>
            <a:r>
              <a:rPr lang="fr-FR" sz="1100" dirty="0"/>
              <a:t>Excellent leadership</a:t>
            </a:r>
          </a:p>
          <a:p>
            <a:pPr marL="171450" indent="-171450">
              <a:buFont typeface="Arial" panose="020B0604020202020204" pitchFamily="34" charset="0"/>
              <a:buChar char="•"/>
            </a:pPr>
            <a:r>
              <a:rPr lang="fr-FR" sz="1100" dirty="0"/>
              <a:t>Orientée vers les résultats</a:t>
            </a:r>
          </a:p>
          <a:p>
            <a:pPr marL="171450" indent="-171450">
              <a:buFont typeface="Arial" panose="020B0604020202020204" pitchFamily="34" charset="0"/>
              <a:buChar char="•"/>
            </a:pPr>
            <a:r>
              <a:rPr lang="fr-FR" sz="1100" dirty="0"/>
              <a:t>Grande capacité d'adaptation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87356" y="8105031"/>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6064" y="8452063"/>
            <a:ext cx="3610858"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243018" y="3949235"/>
            <a:ext cx="2134845"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259712" y="5619077"/>
            <a:ext cx="2020833"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68042" y="8530013"/>
            <a:ext cx="3779800" cy="738664"/>
          </a:xfrm>
          <a:prstGeom prst="rect">
            <a:avLst/>
          </a:prstGeom>
          <a:noFill/>
        </p:spPr>
        <p:txBody>
          <a:bodyPr wrap="square">
            <a:spAutoFit/>
          </a:bodyPr>
          <a:lstStyle/>
          <a:p>
            <a:pPr marL="171450" indent="-171450">
              <a:buFont typeface="Arial" panose="020B0604020202020204" pitchFamily="34" charset="0"/>
              <a:buChar char="•"/>
            </a:pPr>
            <a:r>
              <a:rPr lang="fr-FR" sz="1050" b="1" dirty="0"/>
              <a:t>Master en Management Industriel et Logistique</a:t>
            </a:r>
            <a:r>
              <a:rPr lang="fr-FR" sz="1050" dirty="0"/>
              <a:t> - HEC Paris, 2007</a:t>
            </a:r>
          </a:p>
          <a:p>
            <a:pPr marL="171450" indent="-171450">
              <a:buFont typeface="Arial" panose="020B0604020202020204" pitchFamily="34" charset="0"/>
              <a:buChar char="•"/>
            </a:pPr>
            <a:r>
              <a:rPr lang="fr-FR" sz="1050" b="1" dirty="0"/>
              <a:t>Diplôme d'Ingénieur en Agroalimentaire</a:t>
            </a:r>
            <a:r>
              <a:rPr lang="fr-FR" sz="1050" dirty="0"/>
              <a:t> - AgroParisTech, 2005</a:t>
            </a:r>
          </a:p>
        </p:txBody>
      </p:sp>
      <p:sp>
        <p:nvSpPr>
          <p:cNvPr id="10" name="Rectangle 9">
            <a:extLst>
              <a:ext uri="{FF2B5EF4-FFF2-40B4-BE49-F238E27FC236}">
                <a16:creationId xmlns:a16="http://schemas.microsoft.com/office/drawing/2014/main" id="{14D7F5AE-63F1-4B9A-05B9-DAB3288C5B41}"/>
              </a:ext>
            </a:extLst>
          </p:cNvPr>
          <p:cNvSpPr/>
          <p:nvPr/>
        </p:nvSpPr>
        <p:spPr>
          <a:xfrm>
            <a:off x="6456972" y="-1"/>
            <a:ext cx="400050" cy="2113927"/>
          </a:xfrm>
          <a:prstGeom prst="rect">
            <a:avLst/>
          </a:prstGeom>
          <a:solidFill>
            <a:schemeClr val="accent6">
              <a:lumMod val="50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282678" y="119177"/>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6542105"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6276"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4595"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78529"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168042" y="359024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301992" y="8012268"/>
            <a:ext cx="203645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392202" y="8353549"/>
            <a:ext cx="2020834"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282678" y="8437250"/>
            <a:ext cx="2072848" cy="738664"/>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C1 (Cadre européen commun de référence pour les langues)</a:t>
            </a:r>
          </a:p>
        </p:txBody>
      </p:sp>
      <p:sp>
        <p:nvSpPr>
          <p:cNvPr id="9" name="Rectangle 8">
            <a:extLst>
              <a:ext uri="{FF2B5EF4-FFF2-40B4-BE49-F238E27FC236}">
                <a16:creationId xmlns:a16="http://schemas.microsoft.com/office/drawing/2014/main" id="{BD8C4B99-1663-87D3-0A30-322358766D1E}"/>
              </a:ext>
            </a:extLst>
          </p:cNvPr>
          <p:cNvSpPr/>
          <p:nvPr/>
        </p:nvSpPr>
        <p:spPr>
          <a:xfrm>
            <a:off x="6452388" y="2113928"/>
            <a:ext cx="418281" cy="7792072"/>
          </a:xfrm>
          <a:prstGeom prst="rect">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 de texte 28">
            <a:extLst>
              <a:ext uri="{FF2B5EF4-FFF2-40B4-BE49-F238E27FC236}">
                <a16:creationId xmlns:a16="http://schemas.microsoft.com/office/drawing/2014/main" id="{1ABDB99D-AF2F-D671-9585-51070A4B4D4F}"/>
              </a:ext>
            </a:extLst>
          </p:cNvPr>
          <p:cNvSpPr txBox="1">
            <a:spLocks noChangeArrowheads="1"/>
          </p:cNvSpPr>
          <p:nvPr/>
        </p:nvSpPr>
        <p:spPr bwMode="auto">
          <a:xfrm>
            <a:off x="4323733" y="6920185"/>
            <a:ext cx="2072848"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7" name="Conector recto 36">
            <a:extLst>
              <a:ext uri="{FF2B5EF4-FFF2-40B4-BE49-F238E27FC236}">
                <a16:creationId xmlns:a16="http://schemas.microsoft.com/office/drawing/2014/main" id="{C4BAE4DC-32C9-64EE-9C32-5B0FEBA328FA}"/>
              </a:ext>
            </a:extLst>
          </p:cNvPr>
          <p:cNvCxnSpPr>
            <a:cxnSpLocks/>
          </p:cNvCxnSpPr>
          <p:nvPr/>
        </p:nvCxnSpPr>
        <p:spPr>
          <a:xfrm>
            <a:off x="4374844" y="7283902"/>
            <a:ext cx="1964876"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sp>
        <p:nvSpPr>
          <p:cNvPr id="21" name="ZoneTexte 20">
            <a:extLst>
              <a:ext uri="{FF2B5EF4-FFF2-40B4-BE49-F238E27FC236}">
                <a16:creationId xmlns:a16="http://schemas.microsoft.com/office/drawing/2014/main" id="{37806F4D-0BAB-8036-CF78-74BE64823D9E}"/>
              </a:ext>
            </a:extLst>
          </p:cNvPr>
          <p:cNvSpPr txBox="1"/>
          <p:nvPr/>
        </p:nvSpPr>
        <p:spPr>
          <a:xfrm>
            <a:off x="4304419" y="7345167"/>
            <a:ext cx="2003560" cy="577081"/>
          </a:xfrm>
          <a:prstGeom prst="rect">
            <a:avLst/>
          </a:prstGeom>
          <a:noFill/>
        </p:spPr>
        <p:txBody>
          <a:bodyPr wrap="square">
            <a:spAutoFit/>
          </a:bodyPr>
          <a:lstStyle/>
          <a:p>
            <a:pPr marL="171450" indent="-171450">
              <a:buFont typeface="Arial" panose="020B0604020202020204" pitchFamily="34" charset="0"/>
              <a:buChar char="•"/>
            </a:pPr>
            <a:r>
              <a:rPr lang="fr-FR" sz="1050" dirty="0"/>
              <a:t>Jardinage</a:t>
            </a:r>
          </a:p>
          <a:p>
            <a:pPr marL="171450" indent="-171450">
              <a:buFont typeface="Arial" panose="020B0604020202020204" pitchFamily="34" charset="0"/>
              <a:buChar char="•"/>
            </a:pPr>
            <a:r>
              <a:rPr lang="fr-FR" sz="1050" dirty="0"/>
              <a:t>Cuisine</a:t>
            </a:r>
          </a:p>
          <a:p>
            <a:pPr marL="171450" indent="-171450">
              <a:buFont typeface="Arial" panose="020B0604020202020204" pitchFamily="34" charset="0"/>
              <a:buChar char="•"/>
            </a:pPr>
            <a:r>
              <a:rPr lang="fr-FR" sz="1050" dirty="0"/>
              <a:t>Randonnée</a:t>
            </a:r>
          </a:p>
        </p:txBody>
      </p:sp>
      <p:sp>
        <p:nvSpPr>
          <p:cNvPr id="12" name="Rectangle 11">
            <a:extLst>
              <a:ext uri="{FF2B5EF4-FFF2-40B4-BE49-F238E27FC236}">
                <a16:creationId xmlns:a16="http://schemas.microsoft.com/office/drawing/2014/main" id="{B540A23E-8DFB-96F8-AFCC-DDF104CC950E}"/>
              </a:ext>
            </a:extLst>
          </p:cNvPr>
          <p:cNvSpPr/>
          <p:nvPr/>
        </p:nvSpPr>
        <p:spPr>
          <a:xfrm>
            <a:off x="244787" y="2209783"/>
            <a:ext cx="6161502" cy="1300762"/>
          </a:xfrm>
          <a:prstGeom prst="rect">
            <a:avLst/>
          </a:prstGeom>
          <a:solidFill>
            <a:schemeClr val="bg1">
              <a:lumMod val="95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 de texte 4">
            <a:extLst>
              <a:ext uri="{FF2B5EF4-FFF2-40B4-BE49-F238E27FC236}">
                <a16:creationId xmlns:a16="http://schemas.microsoft.com/office/drawing/2014/main" id="{373B0A3B-7C69-18A3-DBF9-A5DDBC96AA3C}"/>
              </a:ext>
            </a:extLst>
          </p:cNvPr>
          <p:cNvSpPr txBox="1">
            <a:spLocks noChangeArrowheads="1"/>
          </p:cNvSpPr>
          <p:nvPr/>
        </p:nvSpPr>
        <p:spPr bwMode="auto">
          <a:xfrm>
            <a:off x="332526" y="2374737"/>
            <a:ext cx="5956139"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Responsable de Production expérimentée avec une spécialisation dans l'industrie agroalimentaire. J'ai 15 ans d'expérience réussie dans l'optimisation des processus de production, l'amélioration continue et le leadership d'équipe. Forte de mon esprit d'analyse et de ma capacité à résoudre des problèmes, je suis en mesure de piloter la performance de production tout en garantissant la sécurité et la qualité des produits.</a:t>
            </a:r>
          </a:p>
        </p:txBody>
      </p:sp>
      <p:cxnSp>
        <p:nvCxnSpPr>
          <p:cNvPr id="22" name="Conector recto 36">
            <a:extLst>
              <a:ext uri="{FF2B5EF4-FFF2-40B4-BE49-F238E27FC236}">
                <a16:creationId xmlns:a16="http://schemas.microsoft.com/office/drawing/2014/main" id="{00A6BD8F-CBE9-0FCC-4A91-4D3F7CAC9ABC}"/>
              </a:ext>
            </a:extLst>
          </p:cNvPr>
          <p:cNvCxnSpPr>
            <a:cxnSpLocks/>
          </p:cNvCxnSpPr>
          <p:nvPr/>
        </p:nvCxnSpPr>
        <p:spPr>
          <a:xfrm>
            <a:off x="316135" y="2162172"/>
            <a:ext cx="6097403" cy="0"/>
          </a:xfrm>
          <a:prstGeom prst="line">
            <a:avLst/>
          </a:prstGeom>
          <a:ln>
            <a:solidFill>
              <a:schemeClr val="accent6">
                <a:lumMod val="50000"/>
              </a:schemeClr>
            </a:solidFill>
          </a:ln>
        </p:spPr>
        <p:style>
          <a:lnRef idx="2">
            <a:schemeClr val="dk1"/>
          </a:lnRef>
          <a:fillRef idx="0">
            <a:schemeClr val="dk1"/>
          </a:fillRef>
          <a:effectRef idx="1">
            <a:schemeClr val="dk1"/>
          </a:effectRef>
          <a:fontRef idx="minor">
            <a:schemeClr val="tx1"/>
          </a:fontRef>
        </p:style>
      </p:cxnSp>
      <p:pic>
        <p:nvPicPr>
          <p:cNvPr id="27" name="Image 26" descr="Une image contenant personne, sourire, Visage humain, mur&#10;&#10;Description générée automatiquement">
            <a:extLst>
              <a:ext uri="{FF2B5EF4-FFF2-40B4-BE49-F238E27FC236}">
                <a16:creationId xmlns:a16="http://schemas.microsoft.com/office/drawing/2014/main" id="{F75361CF-F209-9091-2DF5-7EDF3FEF60AB}"/>
              </a:ext>
            </a:extLst>
          </p:cNvPr>
          <p:cNvPicPr>
            <a:picLocks noChangeAspect="1"/>
          </p:cNvPicPr>
          <p:nvPr/>
        </p:nvPicPr>
        <p:blipFill rotWithShape="1">
          <a:blip r:embed="rId7"/>
          <a:srcRect l="17998" r="15385"/>
          <a:stretch/>
        </p:blipFill>
        <p:spPr>
          <a:xfrm>
            <a:off x="237662" y="192723"/>
            <a:ext cx="1483560" cy="1486388"/>
          </a:xfrm>
          <a:prstGeom prst="ellipse">
            <a:avLst/>
          </a:prstGeom>
        </p:spPr>
      </p:pic>
      <p:sp>
        <p:nvSpPr>
          <p:cNvPr id="28" name="Zone de texte 1">
            <a:extLst>
              <a:ext uri="{FF2B5EF4-FFF2-40B4-BE49-F238E27FC236}">
                <a16:creationId xmlns:a16="http://schemas.microsoft.com/office/drawing/2014/main" id="{F296AEBC-4582-399B-3560-338847ADD78F}"/>
              </a:ext>
            </a:extLst>
          </p:cNvPr>
          <p:cNvSpPr txBox="1">
            <a:spLocks noChangeArrowheads="1"/>
          </p:cNvSpPr>
          <p:nvPr/>
        </p:nvSpPr>
        <p:spPr bwMode="auto">
          <a:xfrm>
            <a:off x="1283622" y="186404"/>
            <a:ext cx="2103586" cy="113238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r>
              <a:rPr lang="fr-FR" sz="2800" dirty="0"/>
              <a:t>Françoise</a:t>
            </a:r>
            <a:r>
              <a:rPr lang="fr-FR" sz="2800" b="1" dirty="0"/>
              <a:t> DEPROD</a:t>
            </a:r>
            <a:endParaRPr lang="fr-FR" sz="2800" dirty="0"/>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1045</TotalTime>
  <Words>339</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131</cp:revision>
  <cp:lastPrinted>2022-05-25T13:38:42Z</cp:lastPrinted>
  <dcterms:created xsi:type="dcterms:W3CDTF">2022-05-25T13:38:28Z</dcterms:created>
  <dcterms:modified xsi:type="dcterms:W3CDTF">2023-07-06T09:49:03Z</dcterms:modified>
</cp:coreProperties>
</file>