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D9C6"/>
    <a:srgbClr val="CA9CA9"/>
    <a:srgbClr val="73D1D7"/>
    <a:srgbClr val="D9B4C1"/>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00"/>
    <p:restoredTop sz="92095"/>
  </p:normalViewPr>
  <p:slideViewPr>
    <p:cSldViewPr snapToGrid="0" snapToObjects="1" showGuides="1">
      <p:cViewPr varScale="1">
        <p:scale>
          <a:sx n="183" d="100"/>
          <a:sy n="183" d="100"/>
        </p:scale>
        <p:origin x="1320" y="20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03/07/2023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03/07/2023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03/07/2023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03/07/2023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03/07/2023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03/07/2023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flipH="1">
            <a:off x="4427852" y="0"/>
            <a:ext cx="2430148" cy="9905994"/>
          </a:xfrm>
          <a:prstGeom prst="rect">
            <a:avLst/>
          </a:prstGeom>
          <a:solidFill>
            <a:schemeClr val="bg1">
              <a:lumMod val="9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44026" y="854598"/>
            <a:ext cx="41981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600" b="1" dirty="0"/>
              <a:t>Responsable de Maintenance Expérimenté avec 14 ans d'expérience</a:t>
            </a:r>
            <a:endParaRPr lang="fr-FR" sz="1600"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07412" y="710674"/>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66159" y="1897056"/>
            <a:ext cx="4094382" cy="116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Ingénieur de maintenance hautement qualifié avec plus de 14 ans d'expérience dans la gestion des opérations de maintenance dans divers secteurs. Expert en planification stratégique, coordination d'équipe et mise en œuvre de pratiques d'entretien préventif. Reconnu pour ma capacité à améliorer l'efficacité opérationnelle et à augmenter le temps de fonctionnement des équipements.</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44026" y="1525942"/>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52802" y="3066439"/>
            <a:ext cx="3175000" cy="353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70350" y="3457140"/>
            <a:ext cx="4117500" cy="6305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Responsable de la Maintenance - Usine Industrielle XYZ, Paris (2009 - 2015)</a:t>
            </a:r>
            <a:endParaRPr lang="fr-FR" sz="1000" dirty="0"/>
          </a:p>
          <a:p>
            <a:pPr marL="171450" indent="-171450">
              <a:buFont typeface="Arial" panose="020B0604020202020204" pitchFamily="34" charset="0"/>
              <a:buChar char="•"/>
            </a:pPr>
            <a:r>
              <a:rPr lang="fr-FR" sz="1000" dirty="0"/>
              <a:t>Gestion d'une équipe de 15 techniciens de maintenance pour assurer la disponibilité et le bon fonctionnement de toutes les machines et équipements de l'usine.</a:t>
            </a:r>
          </a:p>
          <a:p>
            <a:pPr marL="171450" indent="-171450">
              <a:buFont typeface="Arial" panose="020B0604020202020204" pitchFamily="34" charset="0"/>
              <a:buChar char="•"/>
            </a:pPr>
            <a:r>
              <a:rPr lang="fr-FR" sz="1000" dirty="0"/>
              <a:t>Planification et mise en œuvre de programmes de maintenance préventive pour minimiser les pannes et les temps d'arrêt imprévus.</a:t>
            </a:r>
          </a:p>
          <a:p>
            <a:pPr marL="171450" indent="-171450">
              <a:buFont typeface="Arial" panose="020B0604020202020204" pitchFamily="34" charset="0"/>
              <a:buChar char="•"/>
            </a:pPr>
            <a:r>
              <a:rPr lang="fr-FR" sz="1000" dirty="0"/>
              <a:t>Travaillé en étroite collaboration avec l'équipe de production pour coordonner les activités de maintenance et minimiser les perturbations.</a:t>
            </a:r>
          </a:p>
          <a:p>
            <a:pPr marL="171450" indent="-171450">
              <a:buFont typeface="Arial" panose="020B0604020202020204" pitchFamily="34" charset="0"/>
              <a:buChar char="•"/>
            </a:pPr>
            <a:r>
              <a:rPr lang="fr-FR" sz="1000" dirty="0"/>
              <a:t>Gestion du budget de maintenance, y compris les négociations avec les fournisseurs et la planification des dépenses en équipements et en pièces de rechange.</a:t>
            </a:r>
          </a:p>
          <a:p>
            <a:pPr marL="171450" indent="-171450">
              <a:buFont typeface="Arial" panose="020B0604020202020204" pitchFamily="34" charset="0"/>
              <a:buChar char="•"/>
            </a:pPr>
            <a:r>
              <a:rPr lang="fr-FR" sz="1000" dirty="0"/>
              <a:t>Réduction des temps d'arrêt de production de 25% grâce à l'amélioration des pratiques de maintenance préventive.</a:t>
            </a:r>
          </a:p>
          <a:p>
            <a:pPr>
              <a:buFont typeface="Arial" panose="020B0604020202020204" pitchFamily="34" charset="0"/>
              <a:buChar char="•"/>
            </a:pPr>
            <a:endParaRPr lang="fr-FR" sz="1000" dirty="0"/>
          </a:p>
          <a:p>
            <a:r>
              <a:rPr lang="fr-FR" sz="1000" b="1" dirty="0"/>
              <a:t>Responsable de la Maintenance - Complexe Hôtelier ABC, Nice (2016 - 2022)</a:t>
            </a:r>
            <a:endParaRPr lang="fr-FR" sz="1000" dirty="0"/>
          </a:p>
          <a:p>
            <a:pPr marL="171450" indent="-171450">
              <a:buFont typeface="Arial" panose="020B0604020202020204" pitchFamily="34" charset="0"/>
              <a:buChar char="•"/>
            </a:pPr>
            <a:r>
              <a:rPr lang="fr-FR" sz="1000" dirty="0"/>
              <a:t>Supervision de la maintenance de toutes les installations du complexe, y compris les chambres d'hôtel, les espaces communs, les installations de loisirs et les systèmes de climatisation et de plomberie.</a:t>
            </a:r>
          </a:p>
          <a:p>
            <a:pPr marL="171450" indent="-171450">
              <a:buFont typeface="Arial" panose="020B0604020202020204" pitchFamily="34" charset="0"/>
              <a:buChar char="•"/>
            </a:pPr>
            <a:r>
              <a:rPr lang="fr-FR" sz="1000" dirty="0"/>
              <a:t>Gestion d'une équipe de 20 professionnels de la maintenance, y compris la formation, l'évaluation de la performance et le développement de l'équipe.</a:t>
            </a:r>
          </a:p>
          <a:p>
            <a:pPr marL="171450" indent="-171450">
              <a:buFont typeface="Arial" panose="020B0604020202020204" pitchFamily="34" charset="0"/>
              <a:buChar char="•"/>
            </a:pPr>
            <a:r>
              <a:rPr lang="fr-FR" sz="1000" dirty="0"/>
              <a:t>Développement de politiques et de procédures de maintenance pour assurer la conformité aux normes de sécurité et d'hygiène.</a:t>
            </a:r>
          </a:p>
          <a:p>
            <a:pPr marL="171450" indent="-171450">
              <a:buFont typeface="Arial" panose="020B0604020202020204" pitchFamily="34" charset="0"/>
              <a:buChar char="•"/>
            </a:pPr>
            <a:r>
              <a:rPr lang="fr-FR" sz="1000" dirty="0"/>
              <a:t>Planification et gestion de projets de rénovation et d'amélioration des installations pour améliorer la satisfaction des clients et l'efficacité opérationnelle.</a:t>
            </a:r>
          </a:p>
          <a:p>
            <a:pPr marL="171450" indent="-171450">
              <a:buFont typeface="Arial" panose="020B0604020202020204" pitchFamily="34" charset="0"/>
              <a:buChar char="•"/>
            </a:pPr>
            <a:r>
              <a:rPr lang="fr-FR" sz="1000" dirty="0"/>
              <a:t>Par le biais d'une gestion efficace de la maintenance, j'ai réussi à réduire les plaintes des clients relatives aux problèmes d'entretien de 30%.</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29545" y="186968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239171" y="341999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17709" y="2184295"/>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1705" y="2788938"/>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876" y="2221261"/>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04195" y="2548307"/>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8129" y="3076766"/>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973" y="177929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165324" y="825217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77970" y="8678290"/>
            <a:ext cx="4198163" cy="966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Maintenance préventive et corrective</a:t>
            </a:r>
          </a:p>
          <a:p>
            <a:pPr marL="171450" indent="-171450">
              <a:buFont typeface="Arial" panose="020B0604020202020204" pitchFamily="34" charset="0"/>
              <a:buChar char="•"/>
            </a:pPr>
            <a:r>
              <a:rPr lang="fr-FR" sz="1100" dirty="0"/>
              <a:t>Gestion de projets de maintenance</a:t>
            </a:r>
          </a:p>
          <a:p>
            <a:pPr marL="171450" indent="-171450">
              <a:buFont typeface="Arial" panose="020B0604020202020204" pitchFamily="34" charset="0"/>
              <a:buChar char="•"/>
            </a:pPr>
            <a:r>
              <a:rPr lang="fr-FR" sz="1100" dirty="0"/>
              <a:t>Gestion d'équipe</a:t>
            </a:r>
          </a:p>
          <a:p>
            <a:pPr marL="171450" indent="-171450">
              <a:buFont typeface="Arial" panose="020B0604020202020204" pitchFamily="34" charset="0"/>
              <a:buChar char="•"/>
            </a:pPr>
            <a:r>
              <a:rPr lang="fr-FR" sz="1100" dirty="0"/>
              <a:t>Gestion de budget</a:t>
            </a:r>
          </a:p>
          <a:p>
            <a:pPr marL="171450" indent="-171450">
              <a:buFont typeface="Arial" panose="020B0604020202020204" pitchFamily="34" charset="0"/>
              <a:buChar char="•"/>
            </a:pPr>
            <a:r>
              <a:rPr lang="fr-FR" sz="1100" dirty="0"/>
              <a:t>Maîtrise des outils de diagnostic de panne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10740" y="3348712"/>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93672" y="3739243"/>
            <a:ext cx="2246837" cy="115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Capacité à résoudre les problèmes</a:t>
            </a:r>
          </a:p>
          <a:p>
            <a:pPr marL="171450" indent="-171450">
              <a:buFont typeface="Arial" panose="020B0604020202020204" pitchFamily="34" charset="0"/>
              <a:buChar char="•"/>
            </a:pPr>
            <a:r>
              <a:rPr lang="fr-FR" sz="1100" dirty="0"/>
              <a:t>Leadership et capacité à motiver une équipe</a:t>
            </a:r>
          </a:p>
          <a:p>
            <a:pPr marL="171450" indent="-171450">
              <a:buFont typeface="Arial" panose="020B0604020202020204" pitchFamily="34" charset="0"/>
              <a:buChar char="•"/>
            </a:pPr>
            <a:r>
              <a:rPr lang="fr-FR" sz="1100" dirty="0"/>
              <a:t>Rigueur et précision</a:t>
            </a:r>
          </a:p>
          <a:p>
            <a:pPr marL="171450" indent="-171450">
              <a:buFont typeface="Arial" panose="020B0604020202020204" pitchFamily="34" charset="0"/>
              <a:buChar char="•"/>
            </a:pPr>
            <a:r>
              <a:rPr lang="fr-FR" sz="1100" dirty="0"/>
              <a:t>Bonne gestion du stress</a:t>
            </a:r>
          </a:p>
          <a:p>
            <a:pPr marL="171450" indent="-171450">
              <a:buFont typeface="Arial" panose="020B0604020202020204" pitchFamily="34" charset="0"/>
              <a:buChar char="•"/>
            </a:pPr>
            <a:r>
              <a:rPr lang="fr-FR" sz="1100" dirty="0"/>
              <a:t>Esprit d'initiative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503188" y="8672100"/>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535888" y="9013381"/>
            <a:ext cx="2230827"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39701" y="2104745"/>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236615" y="8617517"/>
            <a:ext cx="4064607"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510740" y="3702618"/>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493672" y="9101904"/>
            <a:ext cx="2193466" cy="415498"/>
          </a:xfrm>
          <a:prstGeom prst="rect">
            <a:avLst/>
          </a:prstGeom>
          <a:noFill/>
        </p:spPr>
        <p:txBody>
          <a:bodyPr wrap="square">
            <a:spAutoFit/>
          </a:bodyPr>
          <a:lstStyle/>
          <a:p>
            <a:pPr marL="171450" indent="-171450">
              <a:buFont typeface="Arial" panose="020B0604020202020204" pitchFamily="34" charset="0"/>
              <a:buChar char="•"/>
            </a:pPr>
            <a:r>
              <a:rPr lang="fr-FR" sz="1050" dirty="0"/>
              <a:t>2007 : Master en Génie Industriel, Ecole Centrale de Lyon</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44026" y="171188"/>
            <a:ext cx="414382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dirty="0"/>
              <a:t>Pierre</a:t>
            </a:r>
            <a:r>
              <a:rPr lang="fr-FR" sz="2800" b="1" dirty="0"/>
              <a:t> MAINTENANCE</a:t>
            </a:r>
            <a:endParaRPr lang="fr-FR" sz="2800" dirty="0"/>
          </a:p>
        </p:txBody>
      </p:sp>
      <p:sp>
        <p:nvSpPr>
          <p:cNvPr id="10" name="Zone de texte 28">
            <a:extLst>
              <a:ext uri="{FF2B5EF4-FFF2-40B4-BE49-F238E27FC236}">
                <a16:creationId xmlns:a16="http://schemas.microsoft.com/office/drawing/2014/main" id="{C2877AF7-5533-7C91-A60D-CD26B068F2EF}"/>
              </a:ext>
            </a:extLst>
          </p:cNvPr>
          <p:cNvSpPr txBox="1">
            <a:spLocks noChangeArrowheads="1"/>
          </p:cNvSpPr>
          <p:nvPr/>
        </p:nvSpPr>
        <p:spPr bwMode="auto">
          <a:xfrm>
            <a:off x="4473179" y="5113258"/>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1" name="Conector recto 36">
            <a:extLst>
              <a:ext uri="{FF2B5EF4-FFF2-40B4-BE49-F238E27FC236}">
                <a16:creationId xmlns:a16="http://schemas.microsoft.com/office/drawing/2014/main" id="{0A061B27-FE63-F84E-0F9F-E2A5A03802FF}"/>
              </a:ext>
            </a:extLst>
          </p:cNvPr>
          <p:cNvCxnSpPr>
            <a:cxnSpLocks/>
          </p:cNvCxnSpPr>
          <p:nvPr/>
        </p:nvCxnSpPr>
        <p:spPr>
          <a:xfrm>
            <a:off x="4515973" y="545008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7" name="Zone de texte 22">
            <a:extLst>
              <a:ext uri="{FF2B5EF4-FFF2-40B4-BE49-F238E27FC236}">
                <a16:creationId xmlns:a16="http://schemas.microsoft.com/office/drawing/2014/main" id="{409CC41A-7AE3-F3FD-675B-91AD76552FB8}"/>
              </a:ext>
            </a:extLst>
          </p:cNvPr>
          <p:cNvSpPr txBox="1">
            <a:spLocks noChangeArrowheads="1"/>
          </p:cNvSpPr>
          <p:nvPr/>
        </p:nvSpPr>
        <p:spPr bwMode="auto">
          <a:xfrm>
            <a:off x="4502098" y="5504223"/>
            <a:ext cx="2190016" cy="5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Français : langue maternelle</a:t>
            </a:r>
          </a:p>
          <a:p>
            <a:pPr marL="171450" indent="-171450">
              <a:buFont typeface="Arial" panose="020B0604020202020204" pitchFamily="34" charset="0"/>
              <a:buChar char="•"/>
            </a:pPr>
            <a:r>
              <a:rPr lang="fr-FR" sz="1100" dirty="0"/>
              <a:t>Anglais : C1</a:t>
            </a:r>
          </a:p>
        </p:txBody>
      </p:sp>
      <p:sp>
        <p:nvSpPr>
          <p:cNvPr id="19" name="Triangle 18">
            <a:extLst>
              <a:ext uri="{FF2B5EF4-FFF2-40B4-BE49-F238E27FC236}">
                <a16:creationId xmlns:a16="http://schemas.microsoft.com/office/drawing/2014/main" id="{FC9B6108-CA72-3861-61AD-B0D24D8146FD}"/>
              </a:ext>
            </a:extLst>
          </p:cNvPr>
          <p:cNvSpPr/>
          <p:nvPr/>
        </p:nvSpPr>
        <p:spPr>
          <a:xfrm rot="16200000">
            <a:off x="5145843" y="720801"/>
            <a:ext cx="2430148" cy="982542"/>
          </a:xfrm>
          <a:prstGeom prst="triangle">
            <a:avLst>
              <a:gd name="adj" fmla="val 100000"/>
            </a:avLst>
          </a:prstGeom>
          <a:solidFill>
            <a:srgbClr val="E4D9C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Triangle 20">
            <a:extLst>
              <a:ext uri="{FF2B5EF4-FFF2-40B4-BE49-F238E27FC236}">
                <a16:creationId xmlns:a16="http://schemas.microsoft.com/office/drawing/2014/main" id="{28D5EEA7-A55F-7CD4-B2BE-980D07F33BBA}"/>
              </a:ext>
            </a:extLst>
          </p:cNvPr>
          <p:cNvSpPr/>
          <p:nvPr/>
        </p:nvSpPr>
        <p:spPr>
          <a:xfrm rot="10800000">
            <a:off x="4427381" y="-3003"/>
            <a:ext cx="2430148" cy="982542"/>
          </a:xfrm>
          <a:prstGeom prst="triangle">
            <a:avLst>
              <a:gd name="adj" fmla="val 10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ZoneTexte 7">
            <a:extLst>
              <a:ext uri="{FF2B5EF4-FFF2-40B4-BE49-F238E27FC236}">
                <a16:creationId xmlns:a16="http://schemas.microsoft.com/office/drawing/2014/main" id="{11FC1F53-5664-2700-0A4E-A40982A52B61}"/>
              </a:ext>
            </a:extLst>
          </p:cNvPr>
          <p:cNvSpPr txBox="1"/>
          <p:nvPr/>
        </p:nvSpPr>
        <p:spPr>
          <a:xfrm>
            <a:off x="4499667" y="6507741"/>
            <a:ext cx="2220674" cy="1954381"/>
          </a:xfrm>
          <a:prstGeom prst="rect">
            <a:avLst/>
          </a:prstGeom>
          <a:noFill/>
        </p:spPr>
        <p:txBody>
          <a:bodyPr wrap="square">
            <a:spAutoFit/>
          </a:bodyPr>
          <a:lstStyle/>
          <a:p>
            <a:pPr marL="171450" indent="-171450">
              <a:buFont typeface="Arial" panose="020B0604020202020204" pitchFamily="34" charset="0"/>
              <a:buChar char="•"/>
            </a:pPr>
            <a:r>
              <a:rPr lang="fr-FR" sz="1100" dirty="0"/>
              <a:t>Course à pied : participe régulièrement à des marathons pour rester en forme</a:t>
            </a:r>
          </a:p>
          <a:p>
            <a:pPr marL="171450" indent="-171450">
              <a:buFont typeface="Arial" panose="020B0604020202020204" pitchFamily="34" charset="0"/>
              <a:buChar char="•"/>
            </a:pPr>
            <a:r>
              <a:rPr lang="fr-FR" sz="1100" dirty="0"/>
              <a:t>Bricolage : passionné par les travaux manuels et la résolution de problèmes pratiques</a:t>
            </a:r>
          </a:p>
          <a:p>
            <a:pPr marL="171450" indent="-171450">
              <a:buFont typeface="Arial" panose="020B0604020202020204" pitchFamily="34" charset="0"/>
              <a:buChar char="•"/>
            </a:pPr>
            <a:r>
              <a:rPr lang="fr-FR" sz="1100" dirty="0"/>
              <a:t>Voyage : aime explorer de nouveaux pays et cultures</a:t>
            </a:r>
          </a:p>
          <a:p>
            <a:pPr marL="171450" indent="-171450">
              <a:buFont typeface="Arial" panose="020B0604020202020204" pitchFamily="34" charset="0"/>
              <a:buChar char="•"/>
            </a:pPr>
            <a:r>
              <a:rPr lang="fr-FR" sz="1100" dirty="0"/>
              <a:t>Lecture : particulièrement intéressé par les ouvrages techniques et scientifiques</a:t>
            </a:r>
          </a:p>
        </p:txBody>
      </p:sp>
      <p:sp>
        <p:nvSpPr>
          <p:cNvPr id="13" name="Zone de texte 28">
            <a:extLst>
              <a:ext uri="{FF2B5EF4-FFF2-40B4-BE49-F238E27FC236}">
                <a16:creationId xmlns:a16="http://schemas.microsoft.com/office/drawing/2014/main" id="{51E380C7-C6AE-4759-47AA-33A7B2350867}"/>
              </a:ext>
            </a:extLst>
          </p:cNvPr>
          <p:cNvSpPr txBox="1">
            <a:spLocks noChangeArrowheads="1"/>
          </p:cNvSpPr>
          <p:nvPr/>
        </p:nvSpPr>
        <p:spPr bwMode="auto">
          <a:xfrm>
            <a:off x="4522357" y="6068443"/>
            <a:ext cx="227869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4" name="Conector recto 36">
            <a:extLst>
              <a:ext uri="{FF2B5EF4-FFF2-40B4-BE49-F238E27FC236}">
                <a16:creationId xmlns:a16="http://schemas.microsoft.com/office/drawing/2014/main" id="{F912DCC0-4E95-5133-0408-E65CF59E25FE}"/>
              </a:ext>
            </a:extLst>
          </p:cNvPr>
          <p:cNvCxnSpPr>
            <a:cxnSpLocks/>
          </p:cNvCxnSpPr>
          <p:nvPr/>
        </p:nvCxnSpPr>
        <p:spPr>
          <a:xfrm>
            <a:off x="4555057" y="6409724"/>
            <a:ext cx="2237150" cy="0"/>
          </a:xfrm>
          <a:prstGeom prst="line">
            <a:avLst/>
          </a:prstGeom>
          <a:ln/>
        </p:spPr>
        <p:style>
          <a:lnRef idx="2">
            <a:schemeClr val="dk1"/>
          </a:lnRef>
          <a:fillRef idx="0">
            <a:schemeClr val="dk1"/>
          </a:fillRef>
          <a:effectRef idx="1">
            <a:schemeClr val="dk1"/>
          </a:effectRef>
          <a:fontRef idx="minor">
            <a:schemeClr val="tx1"/>
          </a:fontRef>
        </p:style>
      </p:cxnSp>
      <p:pic>
        <p:nvPicPr>
          <p:cNvPr id="9" name="Image 8" descr="Une image contenant personne, sourire, Visage humain, mur&#10;&#10;Description générée automatiquement">
            <a:extLst>
              <a:ext uri="{FF2B5EF4-FFF2-40B4-BE49-F238E27FC236}">
                <a16:creationId xmlns:a16="http://schemas.microsoft.com/office/drawing/2014/main" id="{C9F30DC0-1410-5D24-0B89-0CDE582D6296}"/>
              </a:ext>
            </a:extLst>
          </p:cNvPr>
          <p:cNvPicPr>
            <a:picLocks noChangeAspect="1"/>
          </p:cNvPicPr>
          <p:nvPr/>
        </p:nvPicPr>
        <p:blipFill rotWithShape="1">
          <a:blip r:embed="rId7"/>
          <a:srcRect l="15487" r="17885"/>
          <a:stretch/>
        </p:blipFill>
        <p:spPr>
          <a:xfrm>
            <a:off x="4855408" y="133796"/>
            <a:ext cx="1650230" cy="1653128"/>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1829</TotalTime>
  <Words>470</Words>
  <Application>Microsoft Macintosh PowerPoint</Application>
  <PresentationFormat>Format A4 (210 x 297 mm)</PresentationFormat>
  <Paragraphs>47</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230</cp:revision>
  <cp:lastPrinted>2022-05-25T13:38:42Z</cp:lastPrinted>
  <dcterms:created xsi:type="dcterms:W3CDTF">2022-05-25T13:38:28Z</dcterms:created>
  <dcterms:modified xsi:type="dcterms:W3CDTF">2023-07-03T09:23:33Z</dcterms:modified>
</cp:coreProperties>
</file>