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sldIdLst>
    <p:sldId id="274" r:id="rId2"/>
    <p:sldId id="259" r:id="rId3"/>
  </p:sldIdLst>
  <p:sldSz cx="6858000" cy="9906000" type="A4"/>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3143" userDrawn="1">
          <p15:clr>
            <a:srgbClr val="A4A3A4"/>
          </p15:clr>
        </p15:guide>
        <p15:guide id="3" pos="164" userDrawn="1">
          <p15:clr>
            <a:srgbClr val="A4A3A4"/>
          </p15:clr>
        </p15:guide>
        <p15:guide id="4" orient="horz" pos="6046" userDrawn="1">
          <p15:clr>
            <a:srgbClr val="A4A3A4"/>
          </p15:clr>
        </p15:guide>
        <p15:guide id="5" pos="4110" userDrawn="1">
          <p15:clr>
            <a:srgbClr val="A4A3A4"/>
          </p15:clr>
        </p15:guide>
        <p15:guide id="6" pos="2160" userDrawn="1">
          <p15:clr>
            <a:srgbClr val="A4A3A4"/>
          </p15:clr>
        </p15:guide>
        <p15:guide id="7" orient="horz" pos="1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73A"/>
    <a:srgbClr val="FF6E40"/>
    <a:srgbClr val="1D3C58"/>
    <a:srgbClr val="E6E6E6"/>
    <a:srgbClr val="FED4A4"/>
    <a:srgbClr val="32ABDA"/>
    <a:srgbClr val="FDEBEC"/>
    <a:srgbClr val="2F3B7D"/>
    <a:srgbClr val="FFD966"/>
    <a:srgbClr val="9F79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15" autoAdjust="0"/>
    <p:restoredTop sz="95597" autoAdjust="0"/>
  </p:normalViewPr>
  <p:slideViewPr>
    <p:cSldViewPr snapToGrid="0" snapToObjects="1">
      <p:cViewPr>
        <p:scale>
          <a:sx n="267" d="100"/>
          <a:sy n="267" d="100"/>
        </p:scale>
        <p:origin x="552" y="-8904"/>
      </p:cViewPr>
      <p:guideLst>
        <p:guide orient="horz" pos="3143"/>
        <p:guide pos="164"/>
        <p:guide orient="horz" pos="6046"/>
        <p:guide pos="4110"/>
        <p:guide pos="2160"/>
        <p:guide orient="horz" pos="126"/>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036613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680344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311705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49611CC-7445-5145-852D-B0038F480269}" type="datetimeFigureOut">
              <a:rPr lang="fr-FR" smtClean="0"/>
              <a:t>12/05/2023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71501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49611CC-7445-5145-852D-B0038F480269}" type="datetimeFigureOut">
              <a:rPr lang="fr-FR" smtClean="0"/>
              <a:t>12/05/2023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10426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49611CC-7445-5145-852D-B0038F480269}" type="datetimeFigureOut">
              <a:rPr lang="fr-FR" smtClean="0"/>
              <a:t>12/05/2023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1064772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49611CC-7445-5145-852D-B0038F480269}" type="datetimeFigureOut">
              <a:rPr lang="fr-FR" smtClean="0"/>
              <a:t>12/05/2023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60760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49611CC-7445-5145-852D-B0038F480269}" type="datetimeFigureOut">
              <a:rPr lang="fr-FR" smtClean="0"/>
              <a:t>12/05/2023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29758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611CC-7445-5145-852D-B0038F480269}" type="datetimeFigureOut">
              <a:rPr lang="fr-FR" smtClean="0"/>
              <a:t>12/05/2023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647353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9611CC-7445-5145-852D-B0038F480269}" type="datetimeFigureOut">
              <a:rPr lang="fr-FR" smtClean="0"/>
              <a:t>12/05/2023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2863469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49611CC-7445-5145-852D-B0038F480269}" type="datetimeFigureOut">
              <a:rPr lang="fr-FR" smtClean="0"/>
              <a:t>12/05/2023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47619D5-86AC-E041-92CF-3E3920E39222}" type="slidenum">
              <a:rPr lang="fr-FR" smtClean="0"/>
              <a:t>‹N°›</a:t>
            </a:fld>
            <a:endParaRPr lang="fr-FR"/>
          </a:p>
        </p:txBody>
      </p:sp>
    </p:spTree>
    <p:extLst>
      <p:ext uri="{BB962C8B-B14F-4D97-AF65-F5344CB8AC3E}">
        <p14:creationId xmlns:p14="http://schemas.microsoft.com/office/powerpoint/2010/main" val="341234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49611CC-7445-5145-852D-B0038F480269}" type="datetimeFigureOut">
              <a:rPr lang="fr-FR" smtClean="0"/>
              <a:t>12/05/2023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F47619D5-86AC-E041-92CF-3E3920E39222}" type="slidenum">
              <a:rPr lang="fr-FR" smtClean="0"/>
              <a:t>‹N°›</a:t>
            </a:fld>
            <a:endParaRPr lang="fr-FR"/>
          </a:p>
        </p:txBody>
      </p:sp>
    </p:spTree>
    <p:extLst>
      <p:ext uri="{BB962C8B-B14F-4D97-AF65-F5344CB8AC3E}">
        <p14:creationId xmlns:p14="http://schemas.microsoft.com/office/powerpoint/2010/main" val="3584613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creeruncv.com/lettre-de-motivation/?utm_source=Document&amp;utm_medium=Link&amp;utm_campaign=Doc_CV_PTT" TargetMode="External"/><Relationship Id="rId3" Type="http://schemas.openxmlformats.org/officeDocument/2006/relationships/hyperlink" Target="https://www.creeruncv.com/conseils/lexperience-profesionnelle-sur-le-cv/?utm_source=Document&amp;utm_medium=Link&amp;utm_campaign=Doc_CV_PTT" TargetMode="External"/><Relationship Id="rId7" Type="http://schemas.openxmlformats.org/officeDocument/2006/relationships/hyperlink" Target="https://www.creeruncv.com/conseils/recrutement/?utm_source=Document&amp;utm_medium=Link&amp;utm_campaign=Doc_CV_PTT" TargetMode="External"/><Relationship Id="rId2" Type="http://schemas.openxmlformats.org/officeDocument/2006/relationships/hyperlink" Target="https://www.creeruncv.com/conseils/le-titre-du-cv/?utm_source=Document&amp;utm_medium=Link&amp;utm_campaign=Doc_CV_PTT" TargetMode="External"/><Relationship Id="rId1" Type="http://schemas.openxmlformats.org/officeDocument/2006/relationships/slideLayout" Target="../slideLayouts/slideLayout2.xml"/><Relationship Id="rId6" Type="http://schemas.openxmlformats.org/officeDocument/2006/relationships/hyperlink" Target="https://www.creeruncv.com/conseils/icones-pour-cv/?utm_source=Document&amp;utm_medium=Link&amp;utm_campaign=Doc_CV_PTT" TargetMode="External"/><Relationship Id="rId11" Type="http://schemas.openxmlformats.org/officeDocument/2006/relationships/hyperlink" Target="https://www.creeruncv.com/conseils/lettre-de-motivation/?utm_source=Document&amp;utm_medium=Link&amp;utm_campaign=Doc_CV_PTT" TargetMode="External"/><Relationship Id="rId5" Type="http://schemas.openxmlformats.org/officeDocument/2006/relationships/hyperlink" Target="https://www.creeruncv.com/conseils/faire-un-cv-conseils-pratiques/?utm_source=Document&amp;utm_medium=Link&amp;utm_campaign=Doc_CV_PTT" TargetMode="External"/><Relationship Id="rId10" Type="http://schemas.openxmlformats.org/officeDocument/2006/relationships/hyperlink" Target="https://www.creeruncv.com/modele-de-lettre/?utm_source=Document&amp;utm_medium=Link&amp;utm_campaign=Doc_CV_PTT" TargetMode="External"/><Relationship Id="rId4" Type="http://schemas.openxmlformats.org/officeDocument/2006/relationships/hyperlink" Target="https://www.creeruncv.com/conseils/laccroche-du-cv/?utm_source=Document&amp;utm_medium=Link&amp;utm_campaign=Doc_CV_PTT" TargetMode="External"/><Relationship Id="rId9" Type="http://schemas.openxmlformats.org/officeDocument/2006/relationships/hyperlink" Target="https://www.creeruncv.com/modele-de-lett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рямоугольник 28"/>
          <p:cNvSpPr/>
          <p:nvPr/>
        </p:nvSpPr>
        <p:spPr>
          <a:xfrm>
            <a:off x="-14378" y="0"/>
            <a:ext cx="2231092" cy="9906000"/>
          </a:xfrm>
          <a:prstGeom prst="rect">
            <a:avLst/>
          </a:prstGeom>
          <a:solidFill>
            <a:srgbClr val="1D3C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2" name="Группа 1"/>
          <p:cNvGrpSpPr/>
          <p:nvPr/>
        </p:nvGrpSpPr>
        <p:grpSpPr>
          <a:xfrm>
            <a:off x="107357" y="2440670"/>
            <a:ext cx="1987622" cy="1089728"/>
            <a:chOff x="107357" y="2440670"/>
            <a:chExt cx="1987622" cy="1089728"/>
          </a:xfrm>
        </p:grpSpPr>
        <p:sp>
          <p:nvSpPr>
            <p:cNvPr id="7" name="TextBox 30">
              <a:extLst>
                <a:ext uri="{FF2B5EF4-FFF2-40B4-BE49-F238E27FC236}">
                  <a16:creationId xmlns:a16="http://schemas.microsoft.com/office/drawing/2014/main" id="{9843F1DE-6301-2549-A35C-31316D3D8E7B}"/>
                </a:ext>
              </a:extLst>
            </p:cNvPr>
            <p:cNvSpPr txBox="1"/>
            <p:nvPr/>
          </p:nvSpPr>
          <p:spPr>
            <a:xfrm>
              <a:off x="204257" y="2440670"/>
              <a:ext cx="1793822" cy="253916"/>
            </a:xfrm>
            <a:prstGeom prst="rect">
              <a:avLst/>
            </a:prstGeom>
            <a:noFill/>
          </p:spPr>
          <p:txBody>
            <a:bodyPr wrap="square" rtlCol="0">
              <a:spAutoFit/>
            </a:bodyPr>
            <a:lstStyle/>
            <a:p>
              <a:pPr algn="ctr"/>
              <a:r>
                <a:rPr lang="en-US" sz="1050" b="1" dirty="0">
                  <a:solidFill>
                    <a:srgbClr val="FEB73A"/>
                  </a:solidFill>
                  <a:ea typeface="Open Sans" panose="020B0606030504020204" pitchFamily="34" charset="0"/>
                  <a:cs typeface="Open Sans" panose="020B0606030504020204" pitchFamily="34" charset="0"/>
                </a:rPr>
                <a:t>CONTACT</a:t>
              </a:r>
            </a:p>
          </p:txBody>
        </p:sp>
        <p:sp>
          <p:nvSpPr>
            <p:cNvPr id="8" name="TextBox 32">
              <a:extLst>
                <a:ext uri="{FF2B5EF4-FFF2-40B4-BE49-F238E27FC236}">
                  <a16:creationId xmlns:a16="http://schemas.microsoft.com/office/drawing/2014/main" id="{0CE2CA73-EFA9-DC4B-8DB0-45D6559402D1}"/>
                </a:ext>
              </a:extLst>
            </p:cNvPr>
            <p:cNvSpPr txBox="1"/>
            <p:nvPr/>
          </p:nvSpPr>
          <p:spPr>
            <a:xfrm>
              <a:off x="145113" y="3284177"/>
              <a:ext cx="1912111" cy="246221"/>
            </a:xfrm>
            <a:prstGeom prst="rect">
              <a:avLst/>
            </a:prstGeom>
            <a:noFill/>
          </p:spPr>
          <p:txBody>
            <a:bodyPr wrap="square" rtlCol="0">
              <a:spAutoFit/>
            </a:bodyPr>
            <a:lstStyle/>
            <a:p>
              <a:pPr algn="ctr"/>
              <a:endParaRPr lang="en-US" sz="1000" dirty="0">
                <a:solidFill>
                  <a:schemeClr val="bg2">
                    <a:lumMod val="10000"/>
                  </a:schemeClr>
                </a:solidFill>
                <a:ea typeface="Open Sans" panose="020B0606030504020204" pitchFamily="34" charset="0"/>
                <a:cs typeface="Open Sans" panose="020B0606030504020204" pitchFamily="34" charset="0"/>
              </a:endParaRPr>
            </a:p>
          </p:txBody>
        </p:sp>
        <p:sp>
          <p:nvSpPr>
            <p:cNvPr id="9" name="TextBox 31">
              <a:extLst>
                <a:ext uri="{FF2B5EF4-FFF2-40B4-BE49-F238E27FC236}">
                  <a16:creationId xmlns:a16="http://schemas.microsoft.com/office/drawing/2014/main" id="{568762EE-EC20-274D-BE57-79F72BA202A0}"/>
                </a:ext>
              </a:extLst>
            </p:cNvPr>
            <p:cNvSpPr txBox="1"/>
            <p:nvPr/>
          </p:nvSpPr>
          <p:spPr>
            <a:xfrm>
              <a:off x="107357" y="3026449"/>
              <a:ext cx="1987622" cy="246221"/>
            </a:xfrm>
            <a:prstGeom prst="rect">
              <a:avLst/>
            </a:prstGeom>
            <a:noFill/>
          </p:spPr>
          <p:txBody>
            <a:bodyPr wrap="square" rtlCol="0">
              <a:spAutoFit/>
            </a:bodyPr>
            <a:lstStyle/>
            <a:p>
              <a:pPr algn="ctr"/>
              <a:endParaRPr lang="en-US" sz="1000" dirty="0">
                <a:solidFill>
                  <a:schemeClr val="bg2">
                    <a:lumMod val="10000"/>
                  </a:schemeClr>
                </a:solidFill>
                <a:ea typeface="Open Sans" panose="020B0606030504020204" pitchFamily="34" charset="0"/>
                <a:cs typeface="Open Sans" panose="020B0606030504020204" pitchFamily="34" charset="0"/>
              </a:endParaRPr>
            </a:p>
          </p:txBody>
        </p:sp>
        <p:sp>
          <p:nvSpPr>
            <p:cNvPr id="12" name="TextBox 11"/>
            <p:cNvSpPr txBox="1"/>
            <p:nvPr/>
          </p:nvSpPr>
          <p:spPr>
            <a:xfrm>
              <a:off x="183722" y="2643963"/>
              <a:ext cx="1834893" cy="861774"/>
            </a:xfrm>
            <a:prstGeom prst="rect">
              <a:avLst/>
            </a:prstGeom>
            <a:noFill/>
          </p:spPr>
          <p:txBody>
            <a:bodyPr wrap="square" rtlCol="0">
              <a:spAutoFit/>
            </a:bodyPr>
            <a:lstStyle/>
            <a:p>
              <a:pPr algn="ctr"/>
              <a:r>
                <a:rPr lang="en-US" sz="1000" dirty="0">
                  <a:solidFill>
                    <a:schemeClr val="bg1"/>
                  </a:solidFill>
                  <a:ea typeface="Open Sans" panose="020B0606030504020204" pitchFamily="34" charset="0"/>
                  <a:cs typeface="Open Sans" panose="020B0606030504020204" pitchFamily="34" charset="0"/>
                </a:rPr>
                <a:t>mob : 01 02 03 04 05</a:t>
              </a:r>
            </a:p>
            <a:p>
              <a:pPr algn="ctr"/>
              <a:r>
                <a:rPr lang="en-US" sz="1000" dirty="0">
                  <a:solidFill>
                    <a:schemeClr val="bg1"/>
                  </a:solidFill>
                  <a:ea typeface="Open Sans" panose="020B0606030504020204" pitchFamily="34" charset="0"/>
                  <a:cs typeface="Open Sans" panose="020B0606030504020204" pitchFamily="34" charset="0"/>
                </a:rPr>
                <a:t>example@email.com</a:t>
              </a:r>
            </a:p>
            <a:p>
              <a:pPr algn="ctr"/>
              <a:r>
                <a:rPr lang="en-US" sz="1000" dirty="0" err="1">
                  <a:solidFill>
                    <a:schemeClr val="bg1"/>
                  </a:solidFill>
                  <a:ea typeface="Open Sans" panose="020B0606030504020204" pitchFamily="34" charset="0"/>
                  <a:cs typeface="Open Sans" panose="020B0606030504020204" pitchFamily="34" charset="0"/>
                </a:rPr>
                <a:t>facebook.com</a:t>
              </a:r>
              <a:r>
                <a:rPr lang="en-US" sz="1000" dirty="0">
                  <a:solidFill>
                    <a:schemeClr val="bg1"/>
                  </a:solidFill>
                  <a:ea typeface="Open Sans" panose="020B0606030504020204" pitchFamily="34" charset="0"/>
                  <a:cs typeface="Open Sans" panose="020B0606030504020204" pitchFamily="34" charset="0"/>
                </a:rPr>
                <a:t>/</a:t>
              </a:r>
              <a:r>
                <a:rPr lang="en-US" sz="1000" dirty="0" err="1">
                  <a:solidFill>
                    <a:schemeClr val="bg1"/>
                  </a:solidFill>
                  <a:ea typeface="Open Sans" panose="020B0606030504020204" pitchFamily="34" charset="0"/>
                  <a:cs typeface="Open Sans" panose="020B0606030504020204" pitchFamily="34" charset="0"/>
                </a:rPr>
                <a:t>natha</a:t>
              </a:r>
              <a:endParaRPr lang="en-US" sz="1000" dirty="0">
                <a:solidFill>
                  <a:schemeClr val="bg1"/>
                </a:solidFill>
                <a:ea typeface="Open Sans" panose="020B0606030504020204" pitchFamily="34" charset="0"/>
                <a:cs typeface="Open Sans" panose="020B0606030504020204" pitchFamily="34" charset="0"/>
              </a:endParaRPr>
            </a:p>
            <a:p>
              <a:pPr algn="ctr"/>
              <a:r>
                <a:rPr lang="en-US" sz="1000" dirty="0" err="1">
                  <a:solidFill>
                    <a:schemeClr val="bg1"/>
                  </a:solidFill>
                  <a:ea typeface="Open Sans" panose="020B0606030504020204" pitchFamily="34" charset="0"/>
                  <a:cs typeface="Open Sans" panose="020B0606030504020204" pitchFamily="34" charset="0"/>
                </a:rPr>
                <a:t>twitter.com</a:t>
              </a:r>
              <a:r>
                <a:rPr lang="en-US" sz="1000" dirty="0">
                  <a:solidFill>
                    <a:schemeClr val="bg1"/>
                  </a:solidFill>
                  <a:ea typeface="Open Sans" panose="020B0606030504020204" pitchFamily="34" charset="0"/>
                  <a:cs typeface="Open Sans" panose="020B0606030504020204" pitchFamily="34" charset="0"/>
                </a:rPr>
                <a:t>/ </a:t>
              </a:r>
              <a:r>
                <a:rPr lang="en-US" sz="1000" dirty="0" err="1">
                  <a:solidFill>
                    <a:schemeClr val="bg1"/>
                  </a:solidFill>
                  <a:ea typeface="Open Sans" panose="020B0606030504020204" pitchFamily="34" charset="0"/>
                  <a:cs typeface="Open Sans" panose="020B0606030504020204" pitchFamily="34" charset="0"/>
                </a:rPr>
                <a:t>natha</a:t>
              </a:r>
              <a:endParaRPr lang="en-US" sz="1000" dirty="0">
                <a:solidFill>
                  <a:schemeClr val="bg1"/>
                </a:solidFill>
                <a:ea typeface="Open Sans" panose="020B0606030504020204" pitchFamily="34" charset="0"/>
                <a:cs typeface="Open Sans" panose="020B0606030504020204" pitchFamily="34" charset="0"/>
              </a:endParaRPr>
            </a:p>
            <a:p>
              <a:pPr algn="ctr"/>
              <a:r>
                <a:rPr lang="en-US" sz="1000" dirty="0" err="1">
                  <a:solidFill>
                    <a:schemeClr val="bg1"/>
                  </a:solidFill>
                  <a:ea typeface="Open Sans" panose="020B0606030504020204" pitchFamily="34" charset="0"/>
                  <a:cs typeface="Open Sans" panose="020B0606030504020204" pitchFamily="34" charset="0"/>
                </a:rPr>
                <a:t>linkedin.com</a:t>
              </a:r>
              <a:r>
                <a:rPr lang="en-US" sz="1000" dirty="0">
                  <a:solidFill>
                    <a:schemeClr val="bg1"/>
                  </a:solidFill>
                  <a:ea typeface="Open Sans" panose="020B0606030504020204" pitchFamily="34" charset="0"/>
                  <a:cs typeface="Open Sans" panose="020B0606030504020204" pitchFamily="34" charset="0"/>
                </a:rPr>
                <a:t>/ </a:t>
              </a:r>
              <a:r>
                <a:rPr lang="en-US" sz="1000" dirty="0" err="1">
                  <a:solidFill>
                    <a:schemeClr val="bg1"/>
                  </a:solidFill>
                  <a:ea typeface="Open Sans" panose="020B0606030504020204" pitchFamily="34" charset="0"/>
                  <a:cs typeface="Open Sans" panose="020B0606030504020204" pitchFamily="34" charset="0"/>
                </a:rPr>
                <a:t>natha</a:t>
              </a:r>
              <a:endParaRPr lang="en-US" sz="1000" dirty="0">
                <a:solidFill>
                  <a:schemeClr val="bg1"/>
                </a:solidFill>
                <a:ea typeface="Open Sans" panose="020B0606030504020204" pitchFamily="34" charset="0"/>
                <a:cs typeface="Open Sans" panose="020B0606030504020204" pitchFamily="34" charset="0"/>
              </a:endParaRPr>
            </a:p>
          </p:txBody>
        </p:sp>
        <p:sp>
          <p:nvSpPr>
            <p:cNvPr id="13" name="Прямоугольник 12"/>
            <p:cNvSpPr/>
            <p:nvPr/>
          </p:nvSpPr>
          <p:spPr>
            <a:xfrm>
              <a:off x="122778" y="2734865"/>
              <a:ext cx="1956780" cy="246221"/>
            </a:xfrm>
            <a:prstGeom prst="rect">
              <a:avLst/>
            </a:prstGeom>
          </p:spPr>
          <p:txBody>
            <a:bodyPr wrap="square">
              <a:spAutoFit/>
            </a:bodyPr>
            <a:lstStyle/>
            <a:p>
              <a:pPr algn="ctr"/>
              <a:endParaRPr lang="en-US" sz="1000" dirty="0">
                <a:solidFill>
                  <a:schemeClr val="bg2">
                    <a:lumMod val="10000"/>
                  </a:schemeClr>
                </a:solidFill>
                <a:ea typeface="Open Sans" panose="020B0606030504020204" pitchFamily="34" charset="0"/>
                <a:cs typeface="Open Sans" panose="020B0606030504020204" pitchFamily="34" charset="0"/>
              </a:endParaRPr>
            </a:p>
          </p:txBody>
        </p:sp>
      </p:grpSp>
      <p:grpSp>
        <p:nvGrpSpPr>
          <p:cNvPr id="6" name="Группа 5"/>
          <p:cNvGrpSpPr/>
          <p:nvPr/>
        </p:nvGrpSpPr>
        <p:grpSpPr>
          <a:xfrm>
            <a:off x="282482" y="7568748"/>
            <a:ext cx="1715597" cy="769259"/>
            <a:chOff x="243370" y="6924197"/>
            <a:chExt cx="1715597" cy="769259"/>
          </a:xfrm>
        </p:grpSpPr>
        <p:sp>
          <p:nvSpPr>
            <p:cNvPr id="44" name="TextBox 43"/>
            <p:cNvSpPr txBox="1"/>
            <p:nvPr/>
          </p:nvSpPr>
          <p:spPr>
            <a:xfrm>
              <a:off x="350780" y="7447235"/>
              <a:ext cx="1500775" cy="246221"/>
            </a:xfrm>
            <a:prstGeom prst="rect">
              <a:avLst/>
            </a:prstGeom>
            <a:noFill/>
          </p:spPr>
          <p:txBody>
            <a:bodyPr wrap="square" rtlCol="0">
              <a:spAutoFit/>
            </a:bodyPr>
            <a:lstStyle/>
            <a:p>
              <a:pPr algn="ctr"/>
              <a:r>
                <a:rPr lang="en-US" sz="1000" b="1" dirty="0" err="1">
                  <a:solidFill>
                    <a:schemeClr val="bg1"/>
                  </a:solidFill>
                  <a:ea typeface="Open Sans" panose="020B0606030504020204" pitchFamily="34" charset="0"/>
                  <a:cs typeface="Open Sans" panose="020B0606030504020204" pitchFamily="34" charset="0"/>
                </a:rPr>
                <a:t>Allemand</a:t>
              </a:r>
              <a:r>
                <a:rPr lang="en-US" sz="1000" b="1" dirty="0">
                  <a:solidFill>
                    <a:schemeClr val="bg1"/>
                  </a:solidFill>
                  <a:ea typeface="Open Sans" panose="020B0606030504020204" pitchFamily="34" charset="0"/>
                  <a:cs typeface="Open Sans" panose="020B0606030504020204" pitchFamily="34" charset="0"/>
                </a:rPr>
                <a:t> -</a:t>
              </a:r>
              <a:r>
                <a:rPr lang="en-US" sz="1000" dirty="0">
                  <a:solidFill>
                    <a:schemeClr val="bg1"/>
                  </a:solidFill>
                  <a:ea typeface="Open Sans" panose="020B0606030504020204" pitchFamily="34" charset="0"/>
                  <a:cs typeface="Open Sans" panose="020B0606030504020204" pitchFamily="34" charset="0"/>
                </a:rPr>
                <a:t> </a:t>
              </a:r>
              <a:r>
                <a:rPr lang="en-US" sz="1000" dirty="0" err="1">
                  <a:solidFill>
                    <a:schemeClr val="bg1"/>
                  </a:solidFill>
                  <a:ea typeface="Open Sans" panose="020B0606030504020204" pitchFamily="34" charset="0"/>
                  <a:cs typeface="Open Sans" panose="020B0606030504020204" pitchFamily="34" charset="0"/>
                </a:rPr>
                <a:t>Niveau</a:t>
              </a:r>
              <a:r>
                <a:rPr lang="en-US" sz="1000" dirty="0">
                  <a:solidFill>
                    <a:schemeClr val="bg1"/>
                  </a:solidFill>
                  <a:ea typeface="Open Sans" panose="020B0606030504020204" pitchFamily="34" charset="0"/>
                  <a:cs typeface="Open Sans" panose="020B0606030504020204" pitchFamily="34" charset="0"/>
                </a:rPr>
                <a:t> C2</a:t>
              </a:r>
            </a:p>
          </p:txBody>
        </p:sp>
        <p:sp>
          <p:nvSpPr>
            <p:cNvPr id="39" name="TextBox 30">
              <a:extLst>
                <a:ext uri="{FF2B5EF4-FFF2-40B4-BE49-F238E27FC236}">
                  <a16:creationId xmlns:a16="http://schemas.microsoft.com/office/drawing/2014/main" id="{9843F1DE-6301-2549-A35C-31316D3D8E7B}"/>
                </a:ext>
              </a:extLst>
            </p:cNvPr>
            <p:cNvSpPr txBox="1"/>
            <p:nvPr/>
          </p:nvSpPr>
          <p:spPr>
            <a:xfrm>
              <a:off x="243370" y="6924197"/>
              <a:ext cx="1715597" cy="253916"/>
            </a:xfrm>
            <a:prstGeom prst="rect">
              <a:avLst/>
            </a:prstGeom>
            <a:noFill/>
          </p:spPr>
          <p:txBody>
            <a:bodyPr wrap="square" rtlCol="0">
              <a:spAutoFit/>
            </a:bodyPr>
            <a:lstStyle/>
            <a:p>
              <a:pPr algn="ctr"/>
              <a:r>
                <a:rPr lang="en-US" sz="1000" b="1" dirty="0">
                  <a:solidFill>
                    <a:srgbClr val="FEB73A"/>
                  </a:solidFill>
                  <a:ea typeface="Open Sans" panose="020B0606030504020204" pitchFamily="34" charset="0"/>
                  <a:cs typeface="Open Sans" panose="020B0606030504020204" pitchFamily="34" charset="0"/>
                </a:rPr>
                <a:t>LANGUES</a:t>
              </a:r>
            </a:p>
          </p:txBody>
        </p:sp>
        <p:sp>
          <p:nvSpPr>
            <p:cNvPr id="40" name="TextBox 39"/>
            <p:cNvSpPr txBox="1"/>
            <p:nvPr/>
          </p:nvSpPr>
          <p:spPr>
            <a:xfrm>
              <a:off x="395661" y="7189563"/>
              <a:ext cx="1500775" cy="246221"/>
            </a:xfrm>
            <a:prstGeom prst="rect">
              <a:avLst/>
            </a:prstGeom>
            <a:noFill/>
          </p:spPr>
          <p:txBody>
            <a:bodyPr wrap="square" rtlCol="0">
              <a:spAutoFit/>
            </a:bodyPr>
            <a:lstStyle/>
            <a:p>
              <a:pPr algn="ctr"/>
              <a:r>
                <a:rPr lang="en-US" sz="1000" b="1" dirty="0" err="1">
                  <a:solidFill>
                    <a:schemeClr val="bg1"/>
                  </a:solidFill>
                  <a:ea typeface="Open Sans" panose="020B0606030504020204" pitchFamily="34" charset="0"/>
                  <a:cs typeface="Open Sans" panose="020B0606030504020204" pitchFamily="34" charset="0"/>
                </a:rPr>
                <a:t>Anglais</a:t>
              </a:r>
              <a:r>
                <a:rPr lang="en-US" sz="1000" b="1" dirty="0">
                  <a:solidFill>
                    <a:schemeClr val="bg1"/>
                  </a:solidFill>
                  <a:ea typeface="Open Sans" panose="020B0606030504020204" pitchFamily="34" charset="0"/>
                  <a:cs typeface="Open Sans" panose="020B0606030504020204" pitchFamily="34" charset="0"/>
                </a:rPr>
                <a:t> -</a:t>
              </a:r>
              <a:r>
                <a:rPr lang="en-US" sz="1000" dirty="0">
                  <a:solidFill>
                    <a:schemeClr val="bg1"/>
                  </a:solidFill>
                  <a:ea typeface="Open Sans" panose="020B0606030504020204" pitchFamily="34" charset="0"/>
                  <a:cs typeface="Open Sans" panose="020B0606030504020204" pitchFamily="34" charset="0"/>
                </a:rPr>
                <a:t> </a:t>
              </a:r>
              <a:r>
                <a:rPr lang="en-US" sz="1000" dirty="0" err="1">
                  <a:solidFill>
                    <a:schemeClr val="bg1"/>
                  </a:solidFill>
                  <a:ea typeface="Open Sans" panose="020B0606030504020204" pitchFamily="34" charset="0"/>
                  <a:cs typeface="Open Sans" panose="020B0606030504020204" pitchFamily="34" charset="0"/>
                </a:rPr>
                <a:t>Niveau</a:t>
              </a:r>
              <a:r>
                <a:rPr lang="en-US" sz="1000" dirty="0">
                  <a:solidFill>
                    <a:schemeClr val="bg1"/>
                  </a:solidFill>
                  <a:ea typeface="Open Sans" panose="020B0606030504020204" pitchFamily="34" charset="0"/>
                  <a:cs typeface="Open Sans" panose="020B0606030504020204" pitchFamily="34" charset="0"/>
                </a:rPr>
                <a:t> B1</a:t>
              </a:r>
            </a:p>
          </p:txBody>
        </p:sp>
      </p:grpSp>
      <p:sp>
        <p:nvSpPr>
          <p:cNvPr id="34" name="TextBox 33"/>
          <p:cNvSpPr txBox="1"/>
          <p:nvPr/>
        </p:nvSpPr>
        <p:spPr>
          <a:xfrm>
            <a:off x="2405726" y="1058676"/>
            <a:ext cx="4327215" cy="1169551"/>
          </a:xfrm>
          <a:prstGeom prst="rect">
            <a:avLst/>
          </a:prstGeom>
          <a:noFill/>
        </p:spPr>
        <p:txBody>
          <a:bodyPr wrap="square" rtlCol="0">
            <a:spAutoFit/>
          </a:bodyPr>
          <a:lstStyle/>
          <a:p>
            <a:r>
              <a:rPr lang="fr-FR" sz="1000" dirty="0"/>
              <a:t>Responsable de magasin expérimenté et dynamique avec 15 ans d'expérience dans la gestion réussie de points de vente de différentes tailles et secteurs. Expert en supervision d'équipes, optimisation des ventes et amélioration de l'expérience client. Doté de solides compétences en gestion des stocks et en planification financière, je suis engagé à atteindre et à dépasser les objectifs de performance tout en maintenant un environnement de travail positif et stimulant pour le personnel.</a:t>
            </a:r>
          </a:p>
        </p:txBody>
      </p:sp>
      <p:sp>
        <p:nvSpPr>
          <p:cNvPr id="35" name="TextBox 30">
            <a:extLst>
              <a:ext uri="{FF2B5EF4-FFF2-40B4-BE49-F238E27FC236}">
                <a16:creationId xmlns:a16="http://schemas.microsoft.com/office/drawing/2014/main" id="{9843F1DE-6301-2549-A35C-31316D3D8E7B}"/>
              </a:ext>
            </a:extLst>
          </p:cNvPr>
          <p:cNvSpPr txBox="1"/>
          <p:nvPr/>
        </p:nvSpPr>
        <p:spPr>
          <a:xfrm>
            <a:off x="3690394" y="2467645"/>
            <a:ext cx="2384579" cy="261610"/>
          </a:xfrm>
          <a:prstGeom prst="rect">
            <a:avLst/>
          </a:prstGeom>
          <a:noFill/>
        </p:spPr>
        <p:txBody>
          <a:bodyPr wrap="square" rtlCol="0">
            <a:spAutoFit/>
          </a:bodyPr>
          <a:lstStyle/>
          <a:p>
            <a:r>
              <a:rPr lang="en-US" sz="1100" b="1" dirty="0">
                <a:solidFill>
                  <a:srgbClr val="FEB73A"/>
                </a:solidFill>
                <a:ea typeface="Open Sans" panose="020B0606030504020204" pitchFamily="34" charset="0"/>
                <a:cs typeface="Open Sans" panose="020B0606030504020204" pitchFamily="34" charset="0"/>
              </a:rPr>
              <a:t>EXPERIENCES PROFESSIONNELLES</a:t>
            </a:r>
          </a:p>
        </p:txBody>
      </p:sp>
      <p:sp>
        <p:nvSpPr>
          <p:cNvPr id="41" name="TextBox 30">
            <a:extLst>
              <a:ext uri="{FF2B5EF4-FFF2-40B4-BE49-F238E27FC236}">
                <a16:creationId xmlns:a16="http://schemas.microsoft.com/office/drawing/2014/main" id="{9843F1DE-6301-2549-A35C-31316D3D8E7B}"/>
              </a:ext>
            </a:extLst>
          </p:cNvPr>
          <p:cNvSpPr txBox="1"/>
          <p:nvPr/>
        </p:nvSpPr>
        <p:spPr>
          <a:xfrm>
            <a:off x="3562068" y="8076397"/>
            <a:ext cx="1478632" cy="261610"/>
          </a:xfrm>
          <a:prstGeom prst="rect">
            <a:avLst/>
          </a:prstGeom>
          <a:noFill/>
        </p:spPr>
        <p:txBody>
          <a:bodyPr wrap="square" rtlCol="0">
            <a:spAutoFit/>
          </a:bodyPr>
          <a:lstStyle/>
          <a:p>
            <a:r>
              <a:rPr lang="en-US" sz="1100" b="1" dirty="0">
                <a:solidFill>
                  <a:srgbClr val="FEB73A"/>
                </a:solidFill>
                <a:ea typeface="Open Sans" panose="020B0606030504020204" pitchFamily="34" charset="0"/>
                <a:cs typeface="Open Sans" panose="020B0606030504020204" pitchFamily="34" charset="0"/>
              </a:rPr>
              <a:t>FORMATION</a:t>
            </a:r>
          </a:p>
        </p:txBody>
      </p:sp>
      <p:sp>
        <p:nvSpPr>
          <p:cNvPr id="42" name="TextBox 41"/>
          <p:cNvSpPr txBox="1"/>
          <p:nvPr/>
        </p:nvSpPr>
        <p:spPr>
          <a:xfrm>
            <a:off x="2306476" y="8432344"/>
            <a:ext cx="1028779" cy="246221"/>
          </a:xfrm>
          <a:prstGeom prst="rect">
            <a:avLst/>
          </a:prstGeom>
          <a:noFill/>
        </p:spPr>
        <p:txBody>
          <a:bodyPr wrap="square" rtlCol="0">
            <a:spAutoFit/>
          </a:bodyPr>
          <a:lstStyle/>
          <a:p>
            <a:pPr algn="r"/>
            <a:r>
              <a:rPr lang="en-US" sz="1000" b="1" dirty="0">
                <a:solidFill>
                  <a:srgbClr val="32ABDA"/>
                </a:solidFill>
                <a:ea typeface="Open Sans" panose="020B0606030504020204" pitchFamily="34" charset="0"/>
                <a:cs typeface="Open Sans" panose="020B0606030504020204" pitchFamily="34" charset="0"/>
              </a:rPr>
              <a:t>BTS MUC</a:t>
            </a:r>
          </a:p>
        </p:txBody>
      </p:sp>
      <p:sp>
        <p:nvSpPr>
          <p:cNvPr id="84" name="TextBox 83"/>
          <p:cNvSpPr txBox="1"/>
          <p:nvPr/>
        </p:nvSpPr>
        <p:spPr>
          <a:xfrm>
            <a:off x="3514780" y="8326242"/>
            <a:ext cx="2681925" cy="400110"/>
          </a:xfrm>
          <a:prstGeom prst="rect">
            <a:avLst/>
          </a:prstGeom>
          <a:noFill/>
        </p:spPr>
        <p:txBody>
          <a:bodyPr wrap="square" rtlCol="0">
            <a:spAutoFit/>
          </a:bodyPr>
          <a:lstStyle/>
          <a:p>
            <a:pPr algn="just"/>
            <a:r>
              <a:rPr lang="fr-FR" sz="1000" dirty="0"/>
              <a:t>BTS Management des Unités Commerciales (MUC) – Lycée Ozenne – 2011 - Toulouse</a:t>
            </a:r>
            <a:endParaRPr lang="uk-UA" sz="1000" dirty="0">
              <a:solidFill>
                <a:schemeClr val="bg2">
                  <a:lumMod val="10000"/>
                </a:schemeClr>
              </a:solidFill>
              <a:ea typeface="Open Sans" panose="020B0606030504020204" pitchFamily="34" charset="0"/>
              <a:cs typeface="Open Sans" panose="020B0606030504020204" pitchFamily="34" charset="0"/>
            </a:endParaRPr>
          </a:p>
        </p:txBody>
      </p:sp>
      <p:sp>
        <p:nvSpPr>
          <p:cNvPr id="17" name="TextBox 16"/>
          <p:cNvSpPr txBox="1"/>
          <p:nvPr/>
        </p:nvSpPr>
        <p:spPr>
          <a:xfrm>
            <a:off x="2405726" y="165625"/>
            <a:ext cx="3483629" cy="523220"/>
          </a:xfrm>
          <a:prstGeom prst="rect">
            <a:avLst/>
          </a:prstGeom>
          <a:noFill/>
        </p:spPr>
        <p:txBody>
          <a:bodyPr wrap="square" rtlCol="0">
            <a:spAutoFit/>
          </a:bodyPr>
          <a:lstStyle/>
          <a:p>
            <a:r>
              <a:rPr lang="en-US" sz="2800" b="1" dirty="0" err="1">
                <a:solidFill>
                  <a:srgbClr val="FF6E40"/>
                </a:solidFill>
                <a:ea typeface="Open Sans" panose="020B0606030504020204" pitchFamily="34" charset="0"/>
                <a:cs typeface="Open Sans" panose="020B0606030504020204" pitchFamily="34" charset="0"/>
              </a:rPr>
              <a:t>Nayasha</a:t>
            </a:r>
            <a:r>
              <a:rPr lang="en-US" sz="2800" b="1" dirty="0">
                <a:solidFill>
                  <a:srgbClr val="FF6E40"/>
                </a:solidFill>
                <a:ea typeface="Open Sans" panose="020B0606030504020204" pitchFamily="34" charset="0"/>
                <a:cs typeface="Open Sans" panose="020B0606030504020204" pitchFamily="34" charset="0"/>
              </a:rPr>
              <a:t> MOGASINE</a:t>
            </a:r>
          </a:p>
        </p:txBody>
      </p:sp>
      <p:sp>
        <p:nvSpPr>
          <p:cNvPr id="18" name="TextBox 17"/>
          <p:cNvSpPr txBox="1"/>
          <p:nvPr/>
        </p:nvSpPr>
        <p:spPr>
          <a:xfrm>
            <a:off x="2405727" y="677691"/>
            <a:ext cx="4307148" cy="338554"/>
          </a:xfrm>
          <a:prstGeom prst="rect">
            <a:avLst/>
          </a:prstGeom>
          <a:noFill/>
        </p:spPr>
        <p:txBody>
          <a:bodyPr wrap="square" rtlCol="0">
            <a:spAutoFit/>
          </a:bodyPr>
          <a:lstStyle/>
          <a:p>
            <a:r>
              <a:rPr lang="en-US" sz="1600" dirty="0">
                <a:solidFill>
                  <a:srgbClr val="32ABDA"/>
                </a:solidFill>
                <a:ea typeface="Open Sans" panose="020B0606030504020204" pitchFamily="34" charset="0"/>
                <a:cs typeface="Open Sans" panose="020B0606030504020204" pitchFamily="34" charset="0"/>
              </a:rPr>
              <a:t>Responsible de </a:t>
            </a:r>
            <a:r>
              <a:rPr lang="en-US" sz="1600" dirty="0" err="1">
                <a:solidFill>
                  <a:srgbClr val="32ABDA"/>
                </a:solidFill>
                <a:ea typeface="Open Sans" panose="020B0606030504020204" pitchFamily="34" charset="0"/>
                <a:cs typeface="Open Sans" panose="020B0606030504020204" pitchFamily="34" charset="0"/>
              </a:rPr>
              <a:t>magasin</a:t>
            </a:r>
            <a:r>
              <a:rPr lang="en-US" sz="1600" dirty="0">
                <a:solidFill>
                  <a:srgbClr val="32ABDA"/>
                </a:solidFill>
                <a:ea typeface="Open Sans" panose="020B0606030504020204" pitchFamily="34" charset="0"/>
                <a:cs typeface="Open Sans" panose="020B0606030504020204" pitchFamily="34" charset="0"/>
              </a:rPr>
              <a:t> – 15 </a:t>
            </a:r>
            <a:r>
              <a:rPr lang="en-US" sz="1600" dirty="0" err="1">
                <a:solidFill>
                  <a:srgbClr val="32ABDA"/>
                </a:solidFill>
                <a:ea typeface="Open Sans" panose="020B0606030504020204" pitchFamily="34" charset="0"/>
                <a:cs typeface="Open Sans" panose="020B0606030504020204" pitchFamily="34" charset="0"/>
              </a:rPr>
              <a:t>ans</a:t>
            </a:r>
            <a:r>
              <a:rPr lang="en-US" sz="1600" dirty="0">
                <a:solidFill>
                  <a:srgbClr val="32ABDA"/>
                </a:solidFill>
                <a:ea typeface="Open Sans" panose="020B0606030504020204" pitchFamily="34" charset="0"/>
                <a:cs typeface="Open Sans" panose="020B0606030504020204" pitchFamily="34" charset="0"/>
              </a:rPr>
              <a:t> </a:t>
            </a:r>
            <a:r>
              <a:rPr lang="en-US" sz="1600" dirty="0" err="1">
                <a:solidFill>
                  <a:srgbClr val="32ABDA"/>
                </a:solidFill>
                <a:ea typeface="Open Sans" panose="020B0606030504020204" pitchFamily="34" charset="0"/>
                <a:cs typeface="Open Sans" panose="020B0606030504020204" pitchFamily="34" charset="0"/>
              </a:rPr>
              <a:t>d’expérience</a:t>
            </a:r>
            <a:endParaRPr lang="en-US" sz="1600" dirty="0">
              <a:solidFill>
                <a:srgbClr val="32ABDA"/>
              </a:solidFill>
              <a:ea typeface="Open Sans" panose="020B0606030504020204" pitchFamily="34" charset="0"/>
              <a:cs typeface="Open Sans" panose="020B0606030504020204" pitchFamily="34" charset="0"/>
            </a:endParaRPr>
          </a:p>
        </p:txBody>
      </p:sp>
      <p:sp>
        <p:nvSpPr>
          <p:cNvPr id="53" name="TextBox 52"/>
          <p:cNvSpPr txBox="1"/>
          <p:nvPr/>
        </p:nvSpPr>
        <p:spPr>
          <a:xfrm>
            <a:off x="2322602" y="2730179"/>
            <a:ext cx="1106398" cy="707886"/>
          </a:xfrm>
          <a:prstGeom prst="rect">
            <a:avLst/>
          </a:prstGeom>
          <a:noFill/>
        </p:spPr>
        <p:txBody>
          <a:bodyPr wrap="square" rtlCol="0">
            <a:spAutoFit/>
          </a:bodyPr>
          <a:lstStyle/>
          <a:p>
            <a:pPr algn="r"/>
            <a:r>
              <a:rPr lang="en-US" sz="1000" b="1" dirty="0">
                <a:solidFill>
                  <a:srgbClr val="32ABDA"/>
                </a:solidFill>
                <a:ea typeface="Open Sans" panose="020B0606030504020204" pitchFamily="34" charset="0"/>
                <a:cs typeface="Open Sans" panose="020B0606030504020204" pitchFamily="34" charset="0"/>
              </a:rPr>
              <a:t>RESPONSABLE DE MAGASIN</a:t>
            </a:r>
          </a:p>
          <a:p>
            <a:pPr algn="r"/>
            <a:r>
              <a:rPr lang="en-US" sz="1000" b="1" dirty="0">
                <a:solidFill>
                  <a:srgbClr val="32ABDA"/>
                </a:solidFill>
                <a:ea typeface="Open Sans" panose="020B0606030504020204" pitchFamily="34" charset="0"/>
                <a:cs typeface="Open Sans" panose="020B0606030504020204" pitchFamily="34" charset="0"/>
              </a:rPr>
              <a:t>Paris</a:t>
            </a:r>
          </a:p>
          <a:p>
            <a:pPr algn="r"/>
            <a:r>
              <a:rPr lang="en-US" sz="1000" b="1" dirty="0">
                <a:solidFill>
                  <a:srgbClr val="32ABDA"/>
                </a:solidFill>
                <a:ea typeface="Open Sans" panose="020B0606030504020204" pitchFamily="34" charset="0"/>
                <a:cs typeface="Open Sans" panose="020B0606030504020204" pitchFamily="34" charset="0"/>
              </a:rPr>
              <a:t>2015-2016</a:t>
            </a:r>
          </a:p>
        </p:txBody>
      </p:sp>
      <p:cxnSp>
        <p:nvCxnSpPr>
          <p:cNvPr id="5" name="Прямая соединительная линия 4"/>
          <p:cNvCxnSpPr>
            <a:cxnSpLocks/>
          </p:cNvCxnSpPr>
          <p:nvPr/>
        </p:nvCxnSpPr>
        <p:spPr>
          <a:xfrm>
            <a:off x="3425017" y="8384559"/>
            <a:ext cx="0" cy="341793"/>
          </a:xfrm>
          <a:prstGeom prst="line">
            <a:avLst/>
          </a:prstGeom>
          <a:ln w="19050">
            <a:solidFill>
              <a:srgbClr val="32ABDA"/>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562068" y="2730179"/>
            <a:ext cx="3112205" cy="2862322"/>
          </a:xfrm>
          <a:prstGeom prst="rect">
            <a:avLst/>
          </a:prstGeom>
          <a:noFill/>
        </p:spPr>
        <p:txBody>
          <a:bodyPr wrap="square" rtlCol="0">
            <a:spAutoFit/>
          </a:bodyPr>
          <a:lstStyle/>
          <a:p>
            <a:pPr marL="171450" indent="-171450">
              <a:buFont typeface="Arial" panose="020B0604020202020204" pitchFamily="34" charset="0"/>
              <a:buChar char="•"/>
            </a:pPr>
            <a:r>
              <a:rPr lang="fr-FR" sz="1000" dirty="0"/>
              <a:t>Gérer un magasin de [taille/secteur], supervisant une équipe de [nombre] employés et assurant un chiffre d'affaires annuel de [montant].</a:t>
            </a:r>
          </a:p>
          <a:p>
            <a:pPr marL="171450" indent="-171450">
              <a:buFont typeface="Arial" panose="020B0604020202020204" pitchFamily="34" charset="0"/>
              <a:buChar char="•"/>
            </a:pPr>
            <a:r>
              <a:rPr lang="fr-FR" sz="1000" dirty="0"/>
              <a:t>Mettre en œuvre des stratégies pour augmenter les ventes et améliorer la rentabilité, en atteignant et dépassant régulièrement les objectifs de performance.</a:t>
            </a:r>
          </a:p>
          <a:p>
            <a:pPr marL="171450" indent="-171450">
              <a:buFont typeface="Arial" panose="020B0604020202020204" pitchFamily="34" charset="0"/>
              <a:buChar char="•"/>
            </a:pPr>
            <a:r>
              <a:rPr lang="fr-FR" sz="1000" dirty="0"/>
              <a:t>Recruter, former et encadrer le personnel, en mettant l'accent sur la satisfaction et la rétention des employés.</a:t>
            </a:r>
          </a:p>
          <a:p>
            <a:pPr marL="171450" indent="-171450">
              <a:buFont typeface="Arial" panose="020B0604020202020204" pitchFamily="34" charset="0"/>
              <a:buChar char="•"/>
            </a:pPr>
            <a:r>
              <a:rPr lang="fr-FR" sz="1000" dirty="0"/>
              <a:t>Assurer une excellente expérience client en résolvant rapidement les problèmes et en maintenant des normes élevées de service.</a:t>
            </a:r>
          </a:p>
          <a:p>
            <a:pPr marL="171450" indent="-171450">
              <a:buFont typeface="Arial" panose="020B0604020202020204" pitchFamily="34" charset="0"/>
              <a:buChar char="•"/>
            </a:pPr>
            <a:r>
              <a:rPr lang="fr-FR" sz="1000" dirty="0"/>
              <a:t>Gérer les stocks et les commandes pour assurer la disponibilité des produits et optimiser la rotation des stocks.</a:t>
            </a:r>
          </a:p>
          <a:p>
            <a:pPr marL="171450" indent="-171450">
              <a:buFont typeface="Arial" panose="020B0604020202020204" pitchFamily="34" charset="0"/>
              <a:buChar char="•"/>
            </a:pPr>
            <a:r>
              <a:rPr lang="fr-FR" sz="1000" dirty="0"/>
              <a:t>Élaborer et gérer le budget du magasin, en contrôlant les dépenses et en assurant la rentabilité.</a:t>
            </a:r>
          </a:p>
        </p:txBody>
      </p:sp>
      <p:cxnSp>
        <p:nvCxnSpPr>
          <p:cNvPr id="70" name="Прямая соединительная линия 69"/>
          <p:cNvCxnSpPr/>
          <p:nvPr/>
        </p:nvCxnSpPr>
        <p:spPr>
          <a:xfrm>
            <a:off x="3472305" y="2710271"/>
            <a:ext cx="0" cy="814870"/>
          </a:xfrm>
          <a:prstGeom prst="line">
            <a:avLst/>
          </a:prstGeom>
          <a:ln w="19050">
            <a:solidFill>
              <a:srgbClr val="32ABDA"/>
            </a:solidFill>
          </a:ln>
        </p:spPr>
        <p:style>
          <a:lnRef idx="1">
            <a:schemeClr val="accent1"/>
          </a:lnRef>
          <a:fillRef idx="0">
            <a:schemeClr val="accent1"/>
          </a:fillRef>
          <a:effectRef idx="0">
            <a:schemeClr val="accent1"/>
          </a:effectRef>
          <a:fontRef idx="minor">
            <a:schemeClr val="tx1"/>
          </a:fontRef>
        </p:style>
      </p:cxnSp>
      <p:sp>
        <p:nvSpPr>
          <p:cNvPr id="11" name="Овал 10"/>
          <p:cNvSpPr/>
          <p:nvPr/>
        </p:nvSpPr>
        <p:spPr>
          <a:xfrm>
            <a:off x="145113" y="258415"/>
            <a:ext cx="1720548" cy="1720548"/>
          </a:xfrm>
          <a:prstGeom prst="ellips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TextBox 57">
            <a:extLst>
              <a:ext uri="{FF2B5EF4-FFF2-40B4-BE49-F238E27FC236}">
                <a16:creationId xmlns:a16="http://schemas.microsoft.com/office/drawing/2014/main" id="{CA287D5D-831C-04F2-1D05-580ABBF21158}"/>
              </a:ext>
            </a:extLst>
          </p:cNvPr>
          <p:cNvSpPr txBox="1"/>
          <p:nvPr/>
        </p:nvSpPr>
        <p:spPr>
          <a:xfrm>
            <a:off x="3562068" y="5864953"/>
            <a:ext cx="3112205" cy="1938992"/>
          </a:xfrm>
          <a:prstGeom prst="rect">
            <a:avLst/>
          </a:prstGeom>
          <a:noFill/>
        </p:spPr>
        <p:txBody>
          <a:bodyPr wrap="square" rtlCol="0">
            <a:spAutoFit/>
          </a:bodyPr>
          <a:lstStyle/>
          <a:p>
            <a:pPr marL="171450" indent="-171450">
              <a:buFont typeface="Arial" panose="020B0604020202020204" pitchFamily="34" charset="0"/>
              <a:buChar char="•"/>
            </a:pPr>
            <a:r>
              <a:rPr lang="fr-FR" sz="1000" dirty="0"/>
              <a:t>Superviser les opérations quotidiennes du magasin en l'absence du responsable de magasin, en assurant la continuité du service et la satisfaction des clients.</a:t>
            </a:r>
          </a:p>
          <a:p>
            <a:pPr marL="171450" indent="-171450">
              <a:buFont typeface="Arial" panose="020B0604020202020204" pitchFamily="34" charset="0"/>
              <a:buChar char="•"/>
            </a:pPr>
            <a:r>
              <a:rPr lang="fr-FR" sz="1000" dirty="0"/>
              <a:t>Participer à la formation et à l'évaluation du personnel, en veillant à ce que les employés soient bien informés et motivés.</a:t>
            </a:r>
          </a:p>
          <a:p>
            <a:pPr marL="171450" indent="-171450">
              <a:buFont typeface="Arial" panose="020B0604020202020204" pitchFamily="34" charset="0"/>
              <a:buChar char="•"/>
            </a:pPr>
            <a:r>
              <a:rPr lang="fr-FR" sz="1000" dirty="0"/>
              <a:t>Collaborer avec le responsable de magasin pour planifier et mettre en œuvre des promotions et des événements spéciaux.</a:t>
            </a:r>
          </a:p>
          <a:p>
            <a:pPr marL="171450" indent="-171450">
              <a:buFont typeface="Arial" panose="020B0604020202020204" pitchFamily="34" charset="0"/>
              <a:buChar char="•"/>
            </a:pPr>
            <a:r>
              <a:rPr lang="fr-FR" sz="1000" dirty="0"/>
              <a:t>Assister à la gestion des stocks, notamment en effectuant des contrôles d'inventaire réguliers et en identifiant les opportunités d'amélioration.</a:t>
            </a:r>
          </a:p>
        </p:txBody>
      </p:sp>
      <p:cxnSp>
        <p:nvCxnSpPr>
          <p:cNvPr id="16" name="Прямая соединительная линия 69">
            <a:extLst>
              <a:ext uri="{FF2B5EF4-FFF2-40B4-BE49-F238E27FC236}">
                <a16:creationId xmlns:a16="http://schemas.microsoft.com/office/drawing/2014/main" id="{B1719159-152E-8EF5-E868-B1EC34339929}"/>
              </a:ext>
            </a:extLst>
          </p:cNvPr>
          <p:cNvCxnSpPr/>
          <p:nvPr/>
        </p:nvCxnSpPr>
        <p:spPr>
          <a:xfrm>
            <a:off x="3472305" y="5845045"/>
            <a:ext cx="0" cy="814870"/>
          </a:xfrm>
          <a:prstGeom prst="line">
            <a:avLst/>
          </a:prstGeom>
          <a:ln w="19050">
            <a:solidFill>
              <a:srgbClr val="32ABDA"/>
            </a:solidFill>
          </a:ln>
        </p:spPr>
        <p:style>
          <a:lnRef idx="1">
            <a:schemeClr val="accent1"/>
          </a:lnRef>
          <a:fillRef idx="0">
            <a:schemeClr val="accent1"/>
          </a:fillRef>
          <a:effectRef idx="0">
            <a:schemeClr val="accent1"/>
          </a:effectRef>
          <a:fontRef idx="minor">
            <a:schemeClr val="tx1"/>
          </a:fontRef>
        </p:style>
      </p:cxnSp>
      <p:sp>
        <p:nvSpPr>
          <p:cNvPr id="22" name="TextBox 52">
            <a:extLst>
              <a:ext uri="{FF2B5EF4-FFF2-40B4-BE49-F238E27FC236}">
                <a16:creationId xmlns:a16="http://schemas.microsoft.com/office/drawing/2014/main" id="{10E6CC52-B619-A6E7-5AF1-A3EDCB5CFD0D}"/>
              </a:ext>
            </a:extLst>
          </p:cNvPr>
          <p:cNvSpPr txBox="1"/>
          <p:nvPr/>
        </p:nvSpPr>
        <p:spPr>
          <a:xfrm>
            <a:off x="2306476" y="5783546"/>
            <a:ext cx="1106398" cy="707886"/>
          </a:xfrm>
          <a:prstGeom prst="rect">
            <a:avLst/>
          </a:prstGeom>
          <a:noFill/>
        </p:spPr>
        <p:txBody>
          <a:bodyPr wrap="square" rtlCol="0">
            <a:spAutoFit/>
          </a:bodyPr>
          <a:lstStyle/>
          <a:p>
            <a:pPr algn="r"/>
            <a:r>
              <a:rPr lang="en-US" sz="1000" b="1" dirty="0">
                <a:solidFill>
                  <a:srgbClr val="32ABDA"/>
                </a:solidFill>
                <a:ea typeface="Open Sans" panose="020B0606030504020204" pitchFamily="34" charset="0"/>
                <a:cs typeface="Open Sans" panose="020B0606030504020204" pitchFamily="34" charset="0"/>
              </a:rPr>
              <a:t>RESPONSIBLE ADJOINT</a:t>
            </a:r>
          </a:p>
          <a:p>
            <a:pPr algn="r"/>
            <a:r>
              <a:rPr lang="en-US" sz="1000" b="1" dirty="0">
                <a:solidFill>
                  <a:srgbClr val="32ABDA"/>
                </a:solidFill>
                <a:ea typeface="Open Sans" panose="020B0606030504020204" pitchFamily="34" charset="0"/>
                <a:cs typeface="Open Sans" panose="020B0606030504020204" pitchFamily="34" charset="0"/>
              </a:rPr>
              <a:t>Paris</a:t>
            </a:r>
          </a:p>
          <a:p>
            <a:pPr algn="r"/>
            <a:r>
              <a:rPr lang="en-US" sz="1000" b="1" dirty="0">
                <a:solidFill>
                  <a:srgbClr val="32ABDA"/>
                </a:solidFill>
                <a:ea typeface="Open Sans" panose="020B0606030504020204" pitchFamily="34" charset="0"/>
                <a:cs typeface="Open Sans" panose="020B0606030504020204" pitchFamily="34" charset="0"/>
              </a:rPr>
              <a:t>2015-2016</a:t>
            </a:r>
          </a:p>
        </p:txBody>
      </p:sp>
      <p:sp>
        <p:nvSpPr>
          <p:cNvPr id="28" name="TextBox 30">
            <a:extLst>
              <a:ext uri="{FF2B5EF4-FFF2-40B4-BE49-F238E27FC236}">
                <a16:creationId xmlns:a16="http://schemas.microsoft.com/office/drawing/2014/main" id="{AF49343E-833E-CB7B-0F9E-D6BA2C103277}"/>
              </a:ext>
            </a:extLst>
          </p:cNvPr>
          <p:cNvSpPr txBox="1"/>
          <p:nvPr/>
        </p:nvSpPr>
        <p:spPr>
          <a:xfrm>
            <a:off x="107357" y="3916821"/>
            <a:ext cx="1931336" cy="253916"/>
          </a:xfrm>
          <a:prstGeom prst="rect">
            <a:avLst/>
          </a:prstGeom>
          <a:noFill/>
        </p:spPr>
        <p:txBody>
          <a:bodyPr wrap="square" rtlCol="0">
            <a:spAutoFit/>
          </a:bodyPr>
          <a:lstStyle/>
          <a:p>
            <a:pPr algn="ctr"/>
            <a:r>
              <a:rPr lang="en-US" sz="1050" b="1" dirty="0">
                <a:solidFill>
                  <a:srgbClr val="FEB73A"/>
                </a:solidFill>
                <a:ea typeface="Open Sans" panose="020B0606030504020204" pitchFamily="34" charset="0"/>
                <a:cs typeface="Open Sans" panose="020B0606030504020204" pitchFamily="34" charset="0"/>
              </a:rPr>
              <a:t>COMPETENCES</a:t>
            </a:r>
          </a:p>
        </p:txBody>
      </p:sp>
      <p:sp>
        <p:nvSpPr>
          <p:cNvPr id="30" name="TextBox 57">
            <a:extLst>
              <a:ext uri="{FF2B5EF4-FFF2-40B4-BE49-F238E27FC236}">
                <a16:creationId xmlns:a16="http://schemas.microsoft.com/office/drawing/2014/main" id="{41490842-6F57-AA79-70C7-53932FCB5854}"/>
              </a:ext>
            </a:extLst>
          </p:cNvPr>
          <p:cNvSpPr txBox="1"/>
          <p:nvPr/>
        </p:nvSpPr>
        <p:spPr>
          <a:xfrm>
            <a:off x="145114" y="4333831"/>
            <a:ext cx="1949866" cy="2708434"/>
          </a:xfrm>
          <a:prstGeom prst="rect">
            <a:avLst/>
          </a:prstGeom>
          <a:noFill/>
        </p:spPr>
        <p:txBody>
          <a:bodyPr wrap="square" rtlCol="0">
            <a:spAutoFit/>
          </a:bodyPr>
          <a:lstStyle/>
          <a:p>
            <a:pPr marL="171450" indent="-171450">
              <a:buFont typeface="Wingdings" pitchFamily="2" charset="2"/>
              <a:buChar char="ü"/>
            </a:pPr>
            <a:r>
              <a:rPr lang="fr-FR" sz="1000" dirty="0">
                <a:solidFill>
                  <a:schemeClr val="bg1"/>
                </a:solidFill>
              </a:rPr>
              <a:t>Leadership et gestion d'équipe</a:t>
            </a:r>
          </a:p>
          <a:p>
            <a:pPr marL="171450" indent="-171450">
              <a:buFont typeface="Wingdings" pitchFamily="2" charset="2"/>
              <a:buChar char="ü"/>
            </a:pPr>
            <a:r>
              <a:rPr lang="fr-FR" sz="1000" dirty="0">
                <a:solidFill>
                  <a:schemeClr val="bg1"/>
                </a:solidFill>
              </a:rPr>
              <a:t>Gestion des ventes et des opérations</a:t>
            </a:r>
          </a:p>
          <a:p>
            <a:pPr marL="171450" indent="-171450">
              <a:buFont typeface="Wingdings" pitchFamily="2" charset="2"/>
              <a:buChar char="ü"/>
            </a:pPr>
            <a:r>
              <a:rPr lang="fr-FR" sz="1000" dirty="0">
                <a:solidFill>
                  <a:schemeClr val="bg1"/>
                </a:solidFill>
              </a:rPr>
              <a:t>Service client et résolution de problèmes</a:t>
            </a:r>
          </a:p>
          <a:p>
            <a:pPr marL="171450" indent="-171450">
              <a:buFont typeface="Wingdings" pitchFamily="2" charset="2"/>
              <a:buChar char="ü"/>
            </a:pPr>
            <a:r>
              <a:rPr lang="fr-FR" sz="1000" dirty="0">
                <a:solidFill>
                  <a:schemeClr val="bg1"/>
                </a:solidFill>
              </a:rPr>
              <a:t>Gestion des stocks et logistique</a:t>
            </a:r>
          </a:p>
          <a:p>
            <a:pPr marL="171450" indent="-171450">
              <a:buFont typeface="Wingdings" pitchFamily="2" charset="2"/>
              <a:buChar char="ü"/>
            </a:pPr>
            <a:r>
              <a:rPr lang="fr-FR" sz="1000" dirty="0">
                <a:solidFill>
                  <a:schemeClr val="bg1"/>
                </a:solidFill>
              </a:rPr>
              <a:t>Planification financière et budgétisation</a:t>
            </a:r>
          </a:p>
          <a:p>
            <a:pPr marL="171450" indent="-171450">
              <a:buFont typeface="Wingdings" pitchFamily="2" charset="2"/>
              <a:buChar char="ü"/>
            </a:pPr>
            <a:r>
              <a:rPr lang="fr-FR" sz="1000" dirty="0">
                <a:solidFill>
                  <a:schemeClr val="bg1"/>
                </a:solidFill>
              </a:rPr>
              <a:t>Recrutement, formation et développement du personnel</a:t>
            </a:r>
          </a:p>
          <a:p>
            <a:pPr marL="171450" indent="-171450">
              <a:buFont typeface="Wingdings" pitchFamily="2" charset="2"/>
              <a:buChar char="ü"/>
            </a:pPr>
            <a:r>
              <a:rPr lang="fr-FR" sz="1000" dirty="0">
                <a:solidFill>
                  <a:schemeClr val="bg1"/>
                </a:solidFill>
              </a:rPr>
              <a:t>Connaissance des réglementations légales et sanitaires</a:t>
            </a:r>
          </a:p>
          <a:p>
            <a:pPr marL="171450" indent="-171450">
              <a:buFont typeface="Wingdings" pitchFamily="2" charset="2"/>
              <a:buChar char="ü"/>
            </a:pPr>
            <a:r>
              <a:rPr lang="fr-FR" sz="1000" dirty="0">
                <a:solidFill>
                  <a:schemeClr val="bg1"/>
                </a:solidFill>
              </a:rPr>
              <a:t>Capacité à travailler sous pression et à respecter les délais</a:t>
            </a:r>
          </a:p>
        </p:txBody>
      </p:sp>
      <p:pic>
        <p:nvPicPr>
          <p:cNvPr id="37" name="Image 36" descr="Une image contenant Visage humain, habits, personne, sourire&#10;&#10;Description générée automatiquement">
            <a:extLst>
              <a:ext uri="{FF2B5EF4-FFF2-40B4-BE49-F238E27FC236}">
                <a16:creationId xmlns:a16="http://schemas.microsoft.com/office/drawing/2014/main" id="{193A9B0F-5420-3333-4800-80C125612160}"/>
              </a:ext>
            </a:extLst>
          </p:cNvPr>
          <p:cNvPicPr>
            <a:picLocks noChangeAspect="1"/>
          </p:cNvPicPr>
          <p:nvPr/>
        </p:nvPicPr>
        <p:blipFill rotWithShape="1">
          <a:blip r:embed="rId2"/>
          <a:srcRect r="33418"/>
          <a:stretch/>
        </p:blipFill>
        <p:spPr>
          <a:xfrm>
            <a:off x="300383" y="416113"/>
            <a:ext cx="1410007" cy="1405151"/>
          </a:xfrm>
          <a:prstGeom prst="ellipse">
            <a:avLst/>
          </a:prstGeom>
        </p:spPr>
      </p:pic>
    </p:spTree>
    <p:extLst>
      <p:ext uri="{BB962C8B-B14F-4D97-AF65-F5344CB8AC3E}">
        <p14:creationId xmlns:p14="http://schemas.microsoft.com/office/powerpoint/2010/main" val="159324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743409A-4799-FA42-9F31-505AABB8CCA0}"/>
              </a:ext>
            </a:extLst>
          </p:cNvPr>
          <p:cNvSpPr>
            <a:spLocks noGrp="1"/>
          </p:cNvSpPr>
          <p:nvPr>
            <p:ph idx="1"/>
          </p:nvPr>
        </p:nvSpPr>
        <p:spPr>
          <a:xfrm>
            <a:off x="407259" y="689300"/>
            <a:ext cx="6043484" cy="8491464"/>
          </a:xfrm>
        </p:spPr>
        <p:txBody>
          <a:bodyPr>
            <a:normAutofit fontScale="40000" lnSpcReduction="20000"/>
          </a:bodyPr>
          <a:lstStyle/>
          <a:p>
            <a:pPr marL="0" indent="0">
              <a:buNone/>
            </a:pPr>
            <a:r>
              <a:rPr lang="fr-FR" b="1" dirty="0"/>
              <a:t>Cher(e) Candidat(e)</a:t>
            </a:r>
          </a:p>
          <a:p>
            <a:pPr marL="0" indent="0">
              <a:buNone/>
            </a:pPr>
            <a:endParaRPr lang="fr-FR" b="1" dirty="0"/>
          </a:p>
          <a:p>
            <a:pPr marL="0" indent="0">
              <a:buNone/>
            </a:pPr>
            <a:r>
              <a:rPr lang="fr-FR" b="1" dirty="0"/>
              <a:t>Merci d'avoir téléchargé ce modèle sur notre site. Nous espérons qu'il vous aidera à mettre en valeur votre CV.</a:t>
            </a:r>
          </a:p>
          <a:p>
            <a:pPr marL="0" indent="0">
              <a:buNone/>
            </a:pPr>
            <a:endParaRPr lang="fr-FR" b="1" dirty="0"/>
          </a:p>
          <a:p>
            <a:pPr marL="0" indent="0">
              <a:buNone/>
            </a:pPr>
            <a:r>
              <a:rPr lang="fr-FR" dirty="0"/>
              <a:t>---------------------------------------------------------------------------------------</a:t>
            </a:r>
          </a:p>
          <a:p>
            <a:pPr marL="0" indent="0">
              <a:buNone/>
            </a:pPr>
            <a:endParaRPr lang="fr-FR" dirty="0"/>
          </a:p>
          <a:p>
            <a:pPr marL="0" indent="0">
              <a:buNone/>
            </a:pPr>
            <a:r>
              <a:rPr lang="fr-FR" dirty="0"/>
              <a:t>Besoin de conseils pour rédiger votre CV ou vous préparer pour l’entretien d’embauche ? Consultez nos articles :</a:t>
            </a:r>
          </a:p>
          <a:p>
            <a:pPr marL="0" indent="0">
              <a:buNone/>
            </a:pPr>
            <a:endParaRPr lang="fr-FR" dirty="0"/>
          </a:p>
          <a:p>
            <a:pPr marL="0" indent="0">
              <a:buNone/>
            </a:pPr>
            <a:r>
              <a:rPr lang="fr-FR" dirty="0"/>
              <a:t>- </a:t>
            </a:r>
            <a:r>
              <a:rPr lang="fr-FR" dirty="0">
                <a:hlinkClick r:id="rId2"/>
              </a:rPr>
              <a:t>Le titre du CV : guide pratique + 30 exemples</a:t>
            </a:r>
            <a:endParaRPr lang="fr-FR" dirty="0"/>
          </a:p>
          <a:p>
            <a:pPr marL="0" indent="0">
              <a:buNone/>
            </a:pPr>
            <a:r>
              <a:rPr lang="fr-FR" dirty="0"/>
              <a:t>- </a:t>
            </a:r>
            <a:r>
              <a:rPr lang="fr-FR" dirty="0">
                <a:hlinkClick r:id="rId3"/>
              </a:rPr>
              <a:t>Comment mettre en valeur son expérience professionnelle ?</a:t>
            </a:r>
            <a:endParaRPr lang="fr-FR" dirty="0"/>
          </a:p>
          <a:p>
            <a:pPr marL="0" indent="0">
              <a:buNone/>
            </a:pPr>
            <a:r>
              <a:rPr lang="fr-FR" dirty="0"/>
              <a:t>- </a:t>
            </a:r>
            <a:r>
              <a:rPr lang="fr-FR" dirty="0">
                <a:hlinkClick r:id="rId4"/>
              </a:rPr>
              <a:t>Rédiger une accroche de CV percutante + 9 exemples</a:t>
            </a:r>
            <a:endParaRPr lang="fr-FR" dirty="0"/>
          </a:p>
          <a:p>
            <a:pPr marL="0" indent="0">
              <a:buNone/>
            </a:pPr>
            <a:r>
              <a:rPr lang="fr-FR" dirty="0"/>
              <a:t>- </a:t>
            </a:r>
            <a:r>
              <a:rPr lang="fr-FR" dirty="0">
                <a:hlinkClick r:id="rId5"/>
              </a:rPr>
              <a:t>Les 7 points clés d'un CV réussi</a:t>
            </a:r>
            <a:endParaRPr lang="fr-FR" dirty="0"/>
          </a:p>
          <a:p>
            <a:pPr marL="0" indent="0">
              <a:buNone/>
            </a:pPr>
            <a:r>
              <a:rPr lang="fr-FR" dirty="0"/>
              <a:t>- Personnalisez votre CV avec </a:t>
            </a:r>
            <a:r>
              <a:rPr lang="fr-FR" dirty="0">
                <a:hlinkClick r:id="rId6"/>
              </a:rPr>
              <a:t>des icônes gratuites</a:t>
            </a:r>
            <a:endParaRPr lang="fr-FR" dirty="0"/>
          </a:p>
          <a:p>
            <a:pPr marL="0" indent="0">
              <a:buNone/>
            </a:pPr>
            <a:r>
              <a:rPr lang="fr-FR" dirty="0"/>
              <a:t>- Bien </a:t>
            </a:r>
            <a:r>
              <a:rPr lang="fr-FR" dirty="0">
                <a:hlinkClick r:id="rId7"/>
              </a:rPr>
              <a:t>préparer son entretien </a:t>
            </a:r>
            <a:endParaRPr lang="fr-FR" dirty="0"/>
          </a:p>
          <a:p>
            <a:pPr marL="0" indent="0">
              <a:buNone/>
            </a:pPr>
            <a:endParaRPr lang="fr-FR" dirty="0"/>
          </a:p>
          <a:p>
            <a:pPr marL="0" indent="0">
              <a:buNone/>
            </a:pPr>
            <a:r>
              <a:rPr lang="fr-FR" dirty="0"/>
              <a:t>Nous proposons également plusieurs centaines d'exemples de lettres de motivation classées par métier et des modèles pour les mettre en forme.</a:t>
            </a:r>
          </a:p>
          <a:p>
            <a:pPr marL="0" indent="0">
              <a:buNone/>
            </a:pPr>
            <a:endParaRPr lang="fr-FR" dirty="0"/>
          </a:p>
          <a:p>
            <a:pPr marL="0" indent="0">
              <a:buNone/>
            </a:pPr>
            <a:r>
              <a:rPr lang="fr-FR" dirty="0"/>
              <a:t>- </a:t>
            </a:r>
            <a:r>
              <a:rPr lang="fr-FR" dirty="0">
                <a:hlinkClick r:id="rId8"/>
              </a:rPr>
              <a:t>1200 exemples de lettres de motivation </a:t>
            </a:r>
            <a:endParaRPr lang="fr-FR" dirty="0"/>
          </a:p>
          <a:p>
            <a:pPr marL="0" indent="0">
              <a:buNone/>
            </a:pPr>
            <a:r>
              <a:rPr lang="fr-FR" dirty="0"/>
              <a:t>- </a:t>
            </a:r>
            <a:r>
              <a:rPr lang="fr-FR" dirty="0">
                <a:hlinkClick r:id="rId9"/>
              </a:rPr>
              <a:t>Les modèles de </a:t>
            </a:r>
            <a:r>
              <a:rPr lang="fr-FR" dirty="0">
                <a:hlinkClick r:id="rId10"/>
              </a:rPr>
              <a:t>courrier</a:t>
            </a:r>
            <a:endParaRPr lang="fr-FR" dirty="0"/>
          </a:p>
          <a:p>
            <a:pPr marL="0" indent="0">
              <a:buNone/>
            </a:pPr>
            <a:r>
              <a:rPr lang="fr-FR" dirty="0"/>
              <a:t>- Tous nos conseils </a:t>
            </a:r>
            <a:r>
              <a:rPr lang="fr-FR" dirty="0">
                <a:hlinkClick r:id="rId11"/>
              </a:rPr>
              <a:t>pour rédiger une lettre efficace </a:t>
            </a:r>
            <a:endParaRPr lang="fr-FR" dirty="0"/>
          </a:p>
          <a:p>
            <a:pPr marL="0" indent="0">
              <a:buNone/>
            </a:pPr>
            <a:endParaRPr lang="fr-FR" dirty="0"/>
          </a:p>
          <a:p>
            <a:pPr marL="0" indent="0">
              <a:buNone/>
            </a:pPr>
            <a:endParaRPr lang="fr-FR" dirty="0"/>
          </a:p>
          <a:p>
            <a:pPr marL="0" indent="0">
              <a:buNone/>
            </a:pPr>
            <a:r>
              <a:rPr lang="fr-FR" dirty="0"/>
              <a:t>Nous vous souhaitons bonne chance dans vos recherches et vos entretiens </a:t>
            </a:r>
            <a:r>
              <a:rPr lang="fr-FR" dirty="0">
                <a:sym typeface="Wingdings" pitchFamily="2" charset="2"/>
              </a:rPr>
              <a:t> </a:t>
            </a:r>
            <a:endParaRPr lang="fr-FR" dirty="0"/>
          </a:p>
          <a:p>
            <a:pPr marL="0" indent="0">
              <a:buNone/>
            </a:pPr>
            <a:endParaRPr lang="fr-FR" dirty="0"/>
          </a:p>
          <a:p>
            <a:pPr marL="0" indent="0">
              <a:buNone/>
            </a:pPr>
            <a:endParaRPr lang="fr-FR" dirty="0"/>
          </a:p>
          <a:p>
            <a:pPr marL="0" indent="0">
              <a:buNone/>
            </a:pPr>
            <a:r>
              <a:rPr lang="fr-FR" dirty="0"/>
              <a:t>Enfin, rappelez-vous qu'une bonne candidature est une candidature personnalisée ! Prenez donc le temps de la rédiger avec soin car elle décrit votre parcours professionnel et votre personnalité.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lgn="ctr">
              <a:buNone/>
            </a:pPr>
            <a:r>
              <a:rPr lang="fr-FR" dirty="0">
                <a:solidFill>
                  <a:schemeClr val="tx1">
                    <a:lumMod val="50000"/>
                    <a:lumOff val="50000"/>
                  </a:schemeClr>
                </a:solidFill>
              </a:rPr>
              <a:t>----------------</a:t>
            </a:r>
          </a:p>
          <a:p>
            <a:pPr marL="0" indent="0">
              <a:buNone/>
            </a:pPr>
            <a:r>
              <a:rPr lang="fr-FR" sz="1905" dirty="0">
                <a:solidFill>
                  <a:schemeClr val="tx1">
                    <a:lumMod val="50000"/>
                    <a:lumOff val="50000"/>
                  </a:schemeClr>
                </a:solidFill>
              </a:rPr>
              <a:t>Copyright : Les contenus diffusés sur notre site (modèles de CV, modèles de lettre, articles ...) sont la propriété de creeruncv.com. Leur utilisation est limitée à un usage strictement personnel. Il est interdit de les diffuser ou redistribuer sans notre accord. Contenus déposés dans 180 pays devant huissier. Reproduction strictement interdite, même partielle. Limité à un usage strictement personnel. </a:t>
            </a:r>
            <a:br>
              <a:rPr lang="fr-FR" sz="1905" dirty="0">
                <a:solidFill>
                  <a:schemeClr val="tx1">
                    <a:lumMod val="50000"/>
                    <a:lumOff val="50000"/>
                  </a:schemeClr>
                </a:solidFill>
              </a:rPr>
            </a:br>
            <a:r>
              <a:rPr lang="fr-FR" sz="1905" dirty="0" err="1">
                <a:solidFill>
                  <a:schemeClr val="tx1">
                    <a:lumMod val="50000"/>
                    <a:lumOff val="50000"/>
                  </a:schemeClr>
                </a:solidFill>
              </a:rPr>
              <a:t>Disclaimer</a:t>
            </a:r>
            <a:r>
              <a:rPr lang="fr-FR" sz="1905" dirty="0">
                <a:solidFill>
                  <a:schemeClr val="tx1">
                    <a:lumMod val="50000"/>
                    <a:lumOff val="50000"/>
                  </a:schemeClr>
                </a:solidFill>
              </a:rPr>
              <a:t> : Les modèles disponibles sur notre site fournis "en l'état" et sans garantie.</a:t>
            </a:r>
          </a:p>
          <a:p>
            <a:pPr marL="0" indent="0">
              <a:buNone/>
            </a:pPr>
            <a:endParaRPr lang="fr-FR" sz="2220" dirty="0">
              <a:solidFill>
                <a:schemeClr val="tx1">
                  <a:lumMod val="50000"/>
                  <a:lumOff val="50000"/>
                </a:schemeClr>
              </a:solidFill>
            </a:endParaRPr>
          </a:p>
          <a:p>
            <a:pPr marL="0" indent="0" algn="ctr">
              <a:buNone/>
            </a:pPr>
            <a:r>
              <a:rPr lang="fr-FR" sz="2220" dirty="0" err="1"/>
              <a:t>Créeruncv.com</a:t>
            </a:r>
            <a:r>
              <a:rPr lang="fr-FR" sz="2220" dirty="0"/>
              <a:t> est un site gratuit. </a:t>
            </a:r>
          </a:p>
        </p:txBody>
      </p:sp>
    </p:spTree>
    <p:extLst>
      <p:ext uri="{BB962C8B-B14F-4D97-AF65-F5344CB8AC3E}">
        <p14:creationId xmlns:p14="http://schemas.microsoft.com/office/powerpoint/2010/main" val="282755818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wrap="square" rtlCol="0">
        <a:spAutoFit/>
      </a:bodyPr>
      <a:lstStyle>
        <a:defPPr>
          <a:defRPr sz="2800" b="1" dirty="0" smtClean="0">
            <a:solidFill>
              <a:srgbClr val="EAECD4"/>
            </a:solidFill>
            <a:latin typeface="Arial Black" panose="020B0A04020102020204" pitchFamily="34" charset="0"/>
            <a:ea typeface="Open Sans Semibold" panose="020B0706030804020204" pitchFamily="34" charset="0"/>
            <a:cs typeface="Open Sans Semibold" panose="020B07060308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4005</TotalTime>
  <Words>698</Words>
  <Application>Microsoft Macintosh PowerPoint</Application>
  <PresentationFormat>Format A4 (210 x 297 mm)</PresentationFormat>
  <Paragraphs>79</Paragraphs>
  <Slides>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Calibri Light</vt:lpstr>
      <vt:lpstr>Arial</vt:lpstr>
      <vt:lpstr>Calibri</vt:lpstr>
      <vt:lpstr>Wingdings</vt:lpstr>
      <vt:lpstr>Thème 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Axel Maille</dc:creator>
  <cp:lastModifiedBy>Axel Maille</cp:lastModifiedBy>
  <cp:revision>445</cp:revision>
  <dcterms:created xsi:type="dcterms:W3CDTF">2019-07-01T12:35:06Z</dcterms:created>
  <dcterms:modified xsi:type="dcterms:W3CDTF">2023-05-12T21:31:18Z</dcterms:modified>
</cp:coreProperties>
</file>