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 id="259" r:id="rId3"/>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F2E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016"/>
    <p:restoredTop sz="96327"/>
  </p:normalViewPr>
  <p:slideViewPr>
    <p:cSldViewPr snapToGrid="0" snapToObjects="1" showGuides="1">
      <p:cViewPr>
        <p:scale>
          <a:sx n="160" d="100"/>
          <a:sy n="160" d="100"/>
        </p:scale>
        <p:origin x="2552" y="144"/>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31/03/2023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25824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31/03/2023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87056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31/03/2023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716855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31/03/2023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49238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E89A196F-2B0A-924F-9F94-33DF8C253705}" type="datetimeFigureOut">
              <a:rPr lang="fr-FR" smtClean="0"/>
              <a:t>31/03/2023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69387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89A196F-2B0A-924F-9F94-33DF8C253705}" type="datetimeFigureOut">
              <a:rPr lang="fr-FR" smtClean="0"/>
              <a:t>31/03/2023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996967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89A196F-2B0A-924F-9F94-33DF8C253705}" type="datetimeFigureOut">
              <a:rPr lang="fr-FR" smtClean="0"/>
              <a:t>31/03/2023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249434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E89A196F-2B0A-924F-9F94-33DF8C253705}" type="datetimeFigureOut">
              <a:rPr lang="fr-FR" smtClean="0"/>
              <a:t>31/03/2023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275549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9A196F-2B0A-924F-9F94-33DF8C253705}" type="datetimeFigureOut">
              <a:rPr lang="fr-FR" smtClean="0"/>
              <a:t>31/03/2023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449392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31/03/2023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932528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31/03/2023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27860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E89A196F-2B0A-924F-9F94-33DF8C253705}" type="datetimeFigureOut">
              <a:rPr lang="fr-FR" smtClean="0"/>
              <a:t>31/03/2023</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6C6B50E-7BDC-DD40-A92B-E828D8F35DF9}" type="slidenum">
              <a:rPr lang="fr-FR" smtClean="0"/>
              <a:t>‹N°›</a:t>
            </a:fld>
            <a:endParaRPr lang="fr-FR"/>
          </a:p>
        </p:txBody>
      </p:sp>
    </p:spTree>
    <p:extLst>
      <p:ext uri="{BB962C8B-B14F-4D97-AF65-F5344CB8AC3E}">
        <p14:creationId xmlns:p14="http://schemas.microsoft.com/office/powerpoint/2010/main" val="23789260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jp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hyperlink" Target="https://www.creeruncv.com/lettre-de-motivation/?utm_source=Document&amp;utm_medium=Link&amp;utm_campaign=Doc_CV_PTT" TargetMode="External"/><Relationship Id="rId3" Type="http://schemas.openxmlformats.org/officeDocument/2006/relationships/hyperlink" Target="https://www.creeruncv.com/conseils/lexperience-profesionnelle-sur-le-cv/?utm_source=Document&amp;utm_medium=Link&amp;utm_campaign=Doc_CV_PTT" TargetMode="External"/><Relationship Id="rId7" Type="http://schemas.openxmlformats.org/officeDocument/2006/relationships/hyperlink" Target="https://www.creeruncv.com/conseils/recrutement/?utm_source=Document&amp;utm_medium=Link&amp;utm_campaign=Doc_CV_PTT" TargetMode="External"/><Relationship Id="rId2" Type="http://schemas.openxmlformats.org/officeDocument/2006/relationships/hyperlink" Target="https://www.creeruncv.com/conseils/le-titre-du-cv/?utm_source=Document&amp;utm_medium=Link&amp;utm_campaign=Doc_CV_PTT" TargetMode="External"/><Relationship Id="rId1" Type="http://schemas.openxmlformats.org/officeDocument/2006/relationships/slideLayout" Target="../slideLayouts/slideLayout2.xml"/><Relationship Id="rId6" Type="http://schemas.openxmlformats.org/officeDocument/2006/relationships/hyperlink" Target="https://www.creeruncv.com/conseils/icones-pour-cv/?utm_source=Document&amp;utm_medium=Link&amp;utm_campaign=Doc_CV_PTT" TargetMode="External"/><Relationship Id="rId11" Type="http://schemas.openxmlformats.org/officeDocument/2006/relationships/hyperlink" Target="https://www.creeruncv.com/conseils/lettre-de-motivation/?utm_source=Document&amp;utm_medium=Link&amp;utm_campaign=Doc_CV_PTT" TargetMode="External"/><Relationship Id="rId5" Type="http://schemas.openxmlformats.org/officeDocument/2006/relationships/hyperlink" Target="https://www.creeruncv.com/conseils/faire-un-cv-conseils-pratiques/?utm_source=Document&amp;utm_medium=Link&amp;utm_campaign=Doc_CV_PTT" TargetMode="External"/><Relationship Id="rId10" Type="http://schemas.openxmlformats.org/officeDocument/2006/relationships/hyperlink" Target="https://www.creeruncv.com/modele-de-lettre/?utm_source=Document&amp;utm_medium=Link&amp;utm_campaign=Doc_CV_PTT" TargetMode="External"/><Relationship Id="rId4" Type="http://schemas.openxmlformats.org/officeDocument/2006/relationships/hyperlink" Target="https://www.creeruncv.com/conseils/laccroche-du-cv/?utm_source=Document&amp;utm_medium=Link&amp;utm_campaign=Doc_CV_PTT" TargetMode="External"/><Relationship Id="rId9" Type="http://schemas.openxmlformats.org/officeDocument/2006/relationships/hyperlink" Target="https://www.creeruncv.com/modele-de-lettr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9">
            <a:extLst>
              <a:ext uri="{FF2B5EF4-FFF2-40B4-BE49-F238E27FC236}">
                <a16:creationId xmlns:a16="http://schemas.microsoft.com/office/drawing/2014/main" id="{25BF3392-A131-50CC-1507-59E3CC2152A4}"/>
              </a:ext>
            </a:extLst>
          </p:cNvPr>
          <p:cNvSpPr>
            <a:spLocks noChangeArrowheads="1"/>
          </p:cNvSpPr>
          <p:nvPr/>
        </p:nvSpPr>
        <p:spPr bwMode="auto">
          <a:xfrm rot="10800000">
            <a:off x="4438856" y="-3665"/>
            <a:ext cx="2431225" cy="9906000"/>
          </a:xfrm>
          <a:prstGeom prst="rect">
            <a:avLst/>
          </a:prstGeom>
          <a:solidFill>
            <a:schemeClr val="accent4">
              <a:alpha val="25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1800" b="0" i="0" u="none" strike="noStrike" cap="none" normalizeH="0" baseline="0" dirty="0">
              <a:ln>
                <a:noFill/>
              </a:ln>
              <a:solidFill>
                <a:schemeClr val="tx1"/>
              </a:solidFill>
              <a:effectLst/>
              <a:latin typeface="Arial" panose="020B0604020202020204" pitchFamily="34" charset="0"/>
            </a:endParaRPr>
          </a:p>
        </p:txBody>
      </p:sp>
      <p:sp>
        <p:nvSpPr>
          <p:cNvPr id="5" name="Zone de texte 1">
            <a:extLst>
              <a:ext uri="{FF2B5EF4-FFF2-40B4-BE49-F238E27FC236}">
                <a16:creationId xmlns:a16="http://schemas.microsoft.com/office/drawing/2014/main" id="{E5F8DE6B-7986-7D8A-9913-73A8A7F67A33}"/>
              </a:ext>
            </a:extLst>
          </p:cNvPr>
          <p:cNvSpPr txBox="1">
            <a:spLocks noChangeArrowheads="1"/>
          </p:cNvSpPr>
          <p:nvPr/>
        </p:nvSpPr>
        <p:spPr bwMode="auto">
          <a:xfrm>
            <a:off x="149540" y="122047"/>
            <a:ext cx="317500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2400" dirty="0"/>
              <a:t>Camille </a:t>
            </a:r>
            <a:r>
              <a:rPr lang="fr-FR" sz="2400" b="1" dirty="0"/>
              <a:t>LENFANT</a:t>
            </a:r>
            <a:endParaRPr lang="fr-FR" sz="2400" dirty="0"/>
          </a:p>
          <a:p>
            <a:r>
              <a:rPr lang="fr-FR" sz="2400" dirty="0"/>
              <a:t> </a:t>
            </a:r>
          </a:p>
          <a:p>
            <a:r>
              <a:rPr lang="fr-FR" sz="2400" dirty="0"/>
              <a:t> </a:t>
            </a:r>
          </a:p>
        </p:txBody>
      </p:sp>
      <p:sp>
        <p:nvSpPr>
          <p:cNvPr id="7" name="Zone de texte 3">
            <a:extLst>
              <a:ext uri="{FF2B5EF4-FFF2-40B4-BE49-F238E27FC236}">
                <a16:creationId xmlns:a16="http://schemas.microsoft.com/office/drawing/2014/main" id="{A0B0E60B-1F47-06AD-0C62-51047EB294DB}"/>
              </a:ext>
            </a:extLst>
          </p:cNvPr>
          <p:cNvSpPr txBox="1">
            <a:spLocks noChangeArrowheads="1"/>
          </p:cNvSpPr>
          <p:nvPr/>
        </p:nvSpPr>
        <p:spPr bwMode="auto">
          <a:xfrm>
            <a:off x="146254" y="900142"/>
            <a:ext cx="4292601" cy="4745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400" b="1" dirty="0">
                <a:effectLst/>
                <a:ea typeface="Times New Roman" panose="02020603050405020304" pitchFamily="18" charset="0"/>
              </a:rPr>
              <a:t>Candidature pour un poste dans le secteur de la petite enfance avec plus de 10 ans d'expérience</a:t>
            </a:r>
            <a:endParaRPr lang="fr-FR" sz="1400" dirty="0">
              <a:effectLst/>
              <a:ea typeface="Times New Roman" panose="02020603050405020304" pitchFamily="18" charset="0"/>
            </a:endParaRPr>
          </a:p>
          <a:p>
            <a:r>
              <a:rPr lang="fr-FR" sz="1400" b="1" dirty="0">
                <a:effectLst/>
                <a:ea typeface="Calibri" panose="020F0502020204030204" pitchFamily="34" charset="0"/>
                <a:cs typeface="Calibri" panose="020F0502020204030204" pitchFamily="34" charset="0"/>
              </a:rPr>
              <a:t> </a:t>
            </a:r>
            <a:endParaRPr lang="fr-FR" sz="1400" dirty="0">
              <a:effectLst/>
              <a:ea typeface="Calibri" panose="020F0502020204030204" pitchFamily="34" charset="0"/>
              <a:cs typeface="Times New Roman" panose="02020603050405020304" pitchFamily="18" charset="0"/>
            </a:endParaRPr>
          </a:p>
        </p:txBody>
      </p:sp>
      <p:sp>
        <p:nvSpPr>
          <p:cNvPr id="8" name="Google Shape;61;p14">
            <a:extLst>
              <a:ext uri="{FF2B5EF4-FFF2-40B4-BE49-F238E27FC236}">
                <a16:creationId xmlns:a16="http://schemas.microsoft.com/office/drawing/2014/main" id="{8FE50E40-D2C0-7736-3371-99996FB4742D}"/>
              </a:ext>
            </a:extLst>
          </p:cNvPr>
          <p:cNvSpPr/>
          <p:nvPr/>
        </p:nvSpPr>
        <p:spPr>
          <a:xfrm>
            <a:off x="231975" y="605385"/>
            <a:ext cx="1102995" cy="45085"/>
          </a:xfrm>
          <a:prstGeom prst="rect">
            <a:avLst/>
          </a:prstGeom>
          <a:solidFill>
            <a:srgbClr val="000000"/>
          </a:solidFill>
          <a:ln>
            <a:noFill/>
          </a:ln>
        </p:spPr>
        <p:txBody>
          <a:bodyPr spcFirstLastPara="1" wrap="square" lIns="0" tIns="91425" rIns="91425" bIns="91425" anchor="ctr" anchorCtr="0">
            <a:noAutofit/>
          </a:bodyPr>
          <a:lstStyle/>
          <a:p>
            <a:endParaRPr lang="fr-FR"/>
          </a:p>
        </p:txBody>
      </p:sp>
      <p:sp>
        <p:nvSpPr>
          <p:cNvPr id="9" name="Zone de texte 4">
            <a:extLst>
              <a:ext uri="{FF2B5EF4-FFF2-40B4-BE49-F238E27FC236}">
                <a16:creationId xmlns:a16="http://schemas.microsoft.com/office/drawing/2014/main" id="{409AE738-B4BF-3CC5-A96D-84C8AB58C14C}"/>
              </a:ext>
            </a:extLst>
          </p:cNvPr>
          <p:cNvSpPr txBox="1">
            <a:spLocks noChangeArrowheads="1"/>
          </p:cNvSpPr>
          <p:nvPr/>
        </p:nvSpPr>
        <p:spPr bwMode="auto">
          <a:xfrm>
            <a:off x="125751" y="2040898"/>
            <a:ext cx="4223861" cy="86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100" dirty="0">
                <a:effectLst/>
                <a:latin typeface="Calibri" panose="020F0502020204030204" pitchFamily="34" charset="0"/>
                <a:ea typeface="Calibri" panose="020F0502020204030204" pitchFamily="34" charset="0"/>
                <a:cs typeface="Times New Roman" panose="02020603050405020304" pitchFamily="18" charset="0"/>
              </a:rPr>
              <a:t>Profil professionnel Éducatrice de jeunes enfants passionnée et expérimentée, avec plus de 10 ans d'expérience dans le domaine de la petite enfance. Excellente connaissance du développement et de l'éveil des enfants, et aptitude à concevoir et mettre en œuvre des programmes éducatifs adaptés. Grande capacité d'écoute et de communication avec les parents, les collègues et les enfants.</a:t>
            </a:r>
          </a:p>
        </p:txBody>
      </p:sp>
      <p:sp>
        <p:nvSpPr>
          <p:cNvPr id="10" name="Zone de texte 5">
            <a:extLst>
              <a:ext uri="{FF2B5EF4-FFF2-40B4-BE49-F238E27FC236}">
                <a16:creationId xmlns:a16="http://schemas.microsoft.com/office/drawing/2014/main" id="{ABFFB6A3-C2C7-25E1-0351-3F0B3EFF4657}"/>
              </a:ext>
            </a:extLst>
          </p:cNvPr>
          <p:cNvSpPr txBox="1">
            <a:spLocks noChangeArrowheads="1"/>
          </p:cNvSpPr>
          <p:nvPr/>
        </p:nvSpPr>
        <p:spPr bwMode="auto">
          <a:xfrm>
            <a:off x="112004" y="1624398"/>
            <a:ext cx="3175001"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 propos de moi</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11" name="Zone de texte 6">
            <a:extLst>
              <a:ext uri="{FF2B5EF4-FFF2-40B4-BE49-F238E27FC236}">
                <a16:creationId xmlns:a16="http://schemas.microsoft.com/office/drawing/2014/main" id="{A35884B0-4846-2DB7-57CB-AB53E2AF0103}"/>
              </a:ext>
            </a:extLst>
          </p:cNvPr>
          <p:cNvSpPr txBox="1">
            <a:spLocks noChangeArrowheads="1"/>
          </p:cNvSpPr>
          <p:nvPr/>
        </p:nvSpPr>
        <p:spPr bwMode="auto">
          <a:xfrm>
            <a:off x="139265" y="3381201"/>
            <a:ext cx="317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Expériences Professionnelles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12" name="Zone de texte 7">
            <a:extLst>
              <a:ext uri="{FF2B5EF4-FFF2-40B4-BE49-F238E27FC236}">
                <a16:creationId xmlns:a16="http://schemas.microsoft.com/office/drawing/2014/main" id="{ED3ACC09-5DFC-E13C-6C11-EE49DFE730A3}"/>
              </a:ext>
            </a:extLst>
          </p:cNvPr>
          <p:cNvSpPr txBox="1">
            <a:spLocks noChangeArrowheads="1"/>
          </p:cNvSpPr>
          <p:nvPr/>
        </p:nvSpPr>
        <p:spPr bwMode="auto">
          <a:xfrm>
            <a:off x="153618" y="3838401"/>
            <a:ext cx="4129403" cy="32302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100" b="1" dirty="0">
                <a:effectLst/>
                <a:latin typeface="Calibri" panose="020F0502020204030204" pitchFamily="34" charset="0"/>
                <a:ea typeface="Times New Roman" panose="02020603050405020304" pitchFamily="18" charset="0"/>
                <a:cs typeface="Calibri" panose="020F0502020204030204" pitchFamily="34" charset="0"/>
              </a:rPr>
              <a:t>Éducatrice de jeunes enfants Crèche Arc-en-Ciel, Ville, Date - Date</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Symbol" pitchFamily="2" charset="2"/>
              <a:buChar char=""/>
            </a:pPr>
            <a:r>
              <a:rPr lang="fr-FR" sz="1100" dirty="0">
                <a:effectLst/>
                <a:latin typeface="Calibri" panose="020F0502020204030204" pitchFamily="34" charset="0"/>
                <a:ea typeface="Times New Roman" panose="02020603050405020304" pitchFamily="18" charset="0"/>
                <a:cs typeface="Calibri" panose="020F0502020204030204" pitchFamily="34" charset="0"/>
              </a:rPr>
              <a:t>Planification et mise en œuvre d'activités éducatives et ludiques adaptées à chaque groupe d'âge</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Symbol" pitchFamily="2" charset="2"/>
              <a:buChar char=""/>
            </a:pPr>
            <a:r>
              <a:rPr lang="fr-FR" sz="1100" dirty="0">
                <a:effectLst/>
                <a:latin typeface="Calibri" panose="020F0502020204030204" pitchFamily="34" charset="0"/>
                <a:ea typeface="Times New Roman" panose="02020603050405020304" pitchFamily="18" charset="0"/>
                <a:cs typeface="Calibri" panose="020F0502020204030204" pitchFamily="34" charset="0"/>
              </a:rPr>
              <a:t>Suivi du développement des enfants et rédaction de rapports</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Symbol" pitchFamily="2" charset="2"/>
              <a:buChar char=""/>
            </a:pPr>
            <a:r>
              <a:rPr lang="fr-FR" sz="1100" dirty="0">
                <a:effectLst/>
                <a:latin typeface="Calibri" panose="020F0502020204030204" pitchFamily="34" charset="0"/>
                <a:ea typeface="Times New Roman" panose="02020603050405020304" pitchFamily="18" charset="0"/>
                <a:cs typeface="Calibri" panose="020F0502020204030204" pitchFamily="34" charset="0"/>
              </a:rPr>
              <a:t>Communication régulière avec les parents pour partager les progrès et les besoins des enfants</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Symbol" pitchFamily="2" charset="2"/>
              <a:buChar char=""/>
            </a:pPr>
            <a:r>
              <a:rPr lang="fr-FR" sz="1100" dirty="0">
                <a:effectLst/>
                <a:latin typeface="Calibri" panose="020F0502020204030204" pitchFamily="34" charset="0"/>
                <a:ea typeface="Times New Roman" panose="02020603050405020304" pitchFamily="18" charset="0"/>
                <a:cs typeface="Calibri" panose="020F0502020204030204" pitchFamily="34" charset="0"/>
              </a:rPr>
              <a:t>Formation et encadrement des auxiliaires de puériculture et des stagiaires</a:t>
            </a:r>
          </a:p>
          <a:p>
            <a:pPr marL="342900" lvl="0" indent="-342900">
              <a:buFont typeface="Symbol" pitchFamily="2" charset="2"/>
              <a:buChar char=""/>
            </a:pP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p>
            <a:r>
              <a:rPr lang="fr-FR" sz="1100" b="1" dirty="0">
                <a:effectLst/>
                <a:latin typeface="Calibri" panose="020F0502020204030204" pitchFamily="34" charset="0"/>
                <a:ea typeface="Times New Roman" panose="02020603050405020304" pitchFamily="18" charset="0"/>
                <a:cs typeface="Calibri" panose="020F0502020204030204" pitchFamily="34" charset="0"/>
              </a:rPr>
              <a:t>Éducatrice de jeunes enfants Crèche Les Petits Explorateurs, Ville, Date - Date</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Symbol" pitchFamily="2" charset="2"/>
              <a:buChar char=""/>
            </a:pPr>
            <a:r>
              <a:rPr lang="fr-FR" sz="1100" dirty="0">
                <a:effectLst/>
                <a:latin typeface="Calibri" panose="020F0502020204030204" pitchFamily="34" charset="0"/>
                <a:ea typeface="Times New Roman" panose="02020603050405020304" pitchFamily="18" charset="0"/>
                <a:cs typeface="Calibri" panose="020F0502020204030204" pitchFamily="34" charset="0"/>
              </a:rPr>
              <a:t>Conception et animation d'ateliers de découverte et d'éveil artistique, sensoriel et moteur</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Symbol" pitchFamily="2" charset="2"/>
              <a:buChar char=""/>
            </a:pPr>
            <a:r>
              <a:rPr lang="fr-FR" sz="1100" dirty="0">
                <a:effectLst/>
                <a:latin typeface="Calibri" panose="020F0502020204030204" pitchFamily="34" charset="0"/>
                <a:ea typeface="Times New Roman" panose="02020603050405020304" pitchFamily="18" charset="0"/>
                <a:cs typeface="Calibri" panose="020F0502020204030204" pitchFamily="34" charset="0"/>
              </a:rPr>
              <a:t>Gestion des comportements difficiles et soutien aux enfants ayant des besoins spécifiques</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Symbol" pitchFamily="2" charset="2"/>
              <a:buChar char=""/>
            </a:pPr>
            <a:r>
              <a:rPr lang="fr-FR" sz="1100" dirty="0">
                <a:effectLst/>
                <a:latin typeface="Calibri" panose="020F0502020204030204" pitchFamily="34" charset="0"/>
                <a:ea typeface="Times New Roman" panose="02020603050405020304" pitchFamily="18" charset="0"/>
                <a:cs typeface="Calibri" panose="020F0502020204030204" pitchFamily="34" charset="0"/>
              </a:rPr>
              <a:t>Collaboration avec l'équipe pluridisciplinaire pour assurer le bien-être et la sécurité des enfants</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Symbol" pitchFamily="2" charset="2"/>
              <a:buChar char=""/>
            </a:pPr>
            <a:r>
              <a:rPr lang="fr-FR" sz="1100" dirty="0">
                <a:effectLst/>
                <a:latin typeface="Calibri" panose="020F0502020204030204" pitchFamily="34" charset="0"/>
                <a:ea typeface="Times New Roman" panose="02020603050405020304" pitchFamily="18" charset="0"/>
                <a:cs typeface="Calibri" panose="020F0502020204030204" pitchFamily="34" charset="0"/>
              </a:rPr>
              <a:t>Participation aux réunions parents-équipe éducative et organisation d'événements festifs</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p:txBody>
      </p:sp>
      <p:cxnSp>
        <p:nvCxnSpPr>
          <p:cNvPr id="13" name="Conector recto 36">
            <a:extLst>
              <a:ext uri="{FF2B5EF4-FFF2-40B4-BE49-F238E27FC236}">
                <a16:creationId xmlns:a16="http://schemas.microsoft.com/office/drawing/2014/main" id="{ABA3EF5C-17E6-3FEF-B78D-4542401BDF8C}"/>
              </a:ext>
            </a:extLst>
          </p:cNvPr>
          <p:cNvCxnSpPr>
            <a:cxnSpLocks/>
          </p:cNvCxnSpPr>
          <p:nvPr/>
        </p:nvCxnSpPr>
        <p:spPr>
          <a:xfrm>
            <a:off x="215194" y="1977392"/>
            <a:ext cx="4026662" cy="0"/>
          </a:xfrm>
          <a:prstGeom prst="line">
            <a:avLst/>
          </a:prstGeom>
          <a:ln/>
        </p:spPr>
        <p:style>
          <a:lnRef idx="2">
            <a:schemeClr val="dk1"/>
          </a:lnRef>
          <a:fillRef idx="0">
            <a:schemeClr val="dk1"/>
          </a:fillRef>
          <a:effectRef idx="1">
            <a:schemeClr val="dk1"/>
          </a:effectRef>
          <a:fontRef idx="minor">
            <a:schemeClr val="tx1"/>
          </a:fontRef>
        </p:style>
      </p:cxnSp>
      <p:cxnSp>
        <p:nvCxnSpPr>
          <p:cNvPr id="14" name="Conector recto 36">
            <a:extLst>
              <a:ext uri="{FF2B5EF4-FFF2-40B4-BE49-F238E27FC236}">
                <a16:creationId xmlns:a16="http://schemas.microsoft.com/office/drawing/2014/main" id="{C1219AB7-3ADE-4885-5355-6C9709225EB4}"/>
              </a:ext>
            </a:extLst>
          </p:cNvPr>
          <p:cNvCxnSpPr>
            <a:cxnSpLocks/>
          </p:cNvCxnSpPr>
          <p:nvPr/>
        </p:nvCxnSpPr>
        <p:spPr>
          <a:xfrm>
            <a:off x="213599" y="3736452"/>
            <a:ext cx="4051046" cy="0"/>
          </a:xfrm>
          <a:prstGeom prst="line">
            <a:avLst/>
          </a:prstGeom>
          <a:ln/>
        </p:spPr>
        <p:style>
          <a:lnRef idx="2">
            <a:schemeClr val="dk1"/>
          </a:lnRef>
          <a:fillRef idx="0">
            <a:schemeClr val="dk1"/>
          </a:fillRef>
          <a:effectRef idx="1">
            <a:schemeClr val="dk1"/>
          </a:effectRef>
          <a:fontRef idx="minor">
            <a:schemeClr val="tx1"/>
          </a:fontRef>
        </p:style>
      </p:cxnSp>
      <p:sp>
        <p:nvSpPr>
          <p:cNvPr id="15" name="Cuadro de texto 24">
            <a:extLst>
              <a:ext uri="{FF2B5EF4-FFF2-40B4-BE49-F238E27FC236}">
                <a16:creationId xmlns:a16="http://schemas.microsoft.com/office/drawing/2014/main" id="{BCBDA240-DC9A-6219-7609-22B2A8F92CAE}"/>
              </a:ext>
            </a:extLst>
          </p:cNvPr>
          <p:cNvSpPr txBox="1">
            <a:spLocks noChangeArrowheads="1"/>
          </p:cNvSpPr>
          <p:nvPr/>
        </p:nvSpPr>
        <p:spPr bwMode="auto">
          <a:xfrm>
            <a:off x="4846473" y="2227669"/>
            <a:ext cx="2120900" cy="1195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+336 01 02 03 04</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votre.nom.prenom@gnail.com</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Marseille, France</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linkedin.com</a:t>
            </a: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/votre-profil</a:t>
            </a:r>
            <a:endParaRPr kumimoji="0" lang="fr-FR" altLang="fr-FR" sz="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pic>
        <p:nvPicPr>
          <p:cNvPr id="16" name="Gráfico 15" descr="Marcador">
            <a:extLst>
              <a:ext uri="{FF2B5EF4-FFF2-40B4-BE49-F238E27FC236}">
                <a16:creationId xmlns:a16="http://schemas.microsoft.com/office/drawing/2014/main" id="{F7D1ADF7-6D59-948A-9307-B1D893181CE0}"/>
              </a:ext>
            </a:extLst>
          </p:cNvPr>
          <p:cNvPicPr/>
          <p:nvPr/>
        </p:nvPicPr>
        <p:blipFill>
          <a:blip r:embed="rId2">
            <a:extLst>
              <a:ext uri="{96DAC541-7B7A-43D3-8B79-37D633B846F1}">
                <asvg:svgBlip xmlns:asvg="http://schemas.microsoft.com/office/drawing/2016/SVG/main" r:embed="rId3"/>
              </a:ext>
            </a:extLst>
          </a:blip>
          <a:stretch>
            <a:fillRect/>
          </a:stretch>
        </p:blipFill>
        <p:spPr>
          <a:xfrm>
            <a:off x="4579958" y="2827552"/>
            <a:ext cx="219710" cy="219710"/>
          </a:xfrm>
          <a:prstGeom prst="rect">
            <a:avLst/>
          </a:prstGeom>
        </p:spPr>
      </p:pic>
      <p:pic>
        <p:nvPicPr>
          <p:cNvPr id="1032" name="Image 13">
            <a:extLst>
              <a:ext uri="{FF2B5EF4-FFF2-40B4-BE49-F238E27FC236}">
                <a16:creationId xmlns:a16="http://schemas.microsoft.com/office/drawing/2014/main" id="{0D33B328-4C89-4101-3B8D-9BFB676534B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86372" y="2303724"/>
            <a:ext cx="201613" cy="201613"/>
          </a:xfrm>
          <a:prstGeom prst="rect">
            <a:avLst/>
          </a:prstGeom>
          <a:noFill/>
          <a:extLst>
            <a:ext uri="{909E8E84-426E-40DD-AFC4-6F175D3DCCD1}">
              <a14:hiddenFill xmlns:a14="http://schemas.microsoft.com/office/drawing/2010/main">
                <a:solidFill>
                  <a:srgbClr val="FFFFFF"/>
                </a:solidFill>
              </a14:hiddenFill>
            </a:ext>
          </a:extLst>
        </p:spPr>
      </p:pic>
      <p:pic>
        <p:nvPicPr>
          <p:cNvPr id="1031" name="Image 14">
            <a:extLst>
              <a:ext uri="{FF2B5EF4-FFF2-40B4-BE49-F238E27FC236}">
                <a16:creationId xmlns:a16="http://schemas.microsoft.com/office/drawing/2014/main" id="{D100A965-CF64-50F4-41BD-A7EAA06D69F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12090" y="2587887"/>
            <a:ext cx="171450" cy="171450"/>
          </a:xfrm>
          <a:prstGeom prst="rect">
            <a:avLst/>
          </a:prstGeom>
          <a:noFill/>
          <a:extLst>
            <a:ext uri="{909E8E84-426E-40DD-AFC4-6F175D3DCCD1}">
              <a14:hiddenFill xmlns:a14="http://schemas.microsoft.com/office/drawing/2010/main">
                <a:solidFill>
                  <a:srgbClr val="FFFFFF"/>
                </a:solidFill>
              </a14:hiddenFill>
            </a:ext>
          </a:extLst>
        </p:spPr>
      </p:pic>
      <p:pic>
        <p:nvPicPr>
          <p:cNvPr id="1030" name="Image 17">
            <a:extLst>
              <a:ext uri="{FF2B5EF4-FFF2-40B4-BE49-F238E27FC236}">
                <a16:creationId xmlns:a16="http://schemas.microsoft.com/office/drawing/2014/main" id="{E1CD72BF-FF52-4ABA-BD16-19CEC83CBC9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14302" y="3115477"/>
            <a:ext cx="169863" cy="169862"/>
          </a:xfrm>
          <a:prstGeom prst="rect">
            <a:avLst/>
          </a:prstGeom>
          <a:noFill/>
          <a:extLst>
            <a:ext uri="{909E8E84-426E-40DD-AFC4-6F175D3DCCD1}">
              <a14:hiddenFill xmlns:a14="http://schemas.microsoft.com/office/drawing/2010/main">
                <a:solidFill>
                  <a:srgbClr val="FFFFFF"/>
                </a:solidFill>
              </a14:hiddenFill>
            </a:ext>
          </a:extLst>
        </p:spPr>
      </p:pic>
      <p:sp>
        <p:nvSpPr>
          <p:cNvPr id="17" name="Zone de texte 18">
            <a:extLst>
              <a:ext uri="{FF2B5EF4-FFF2-40B4-BE49-F238E27FC236}">
                <a16:creationId xmlns:a16="http://schemas.microsoft.com/office/drawing/2014/main" id="{D195CB69-BF30-955F-77B4-6D27ADFF9262}"/>
              </a:ext>
            </a:extLst>
          </p:cNvPr>
          <p:cNvSpPr txBox="1">
            <a:spLocks noChangeArrowheads="1"/>
          </p:cNvSpPr>
          <p:nvPr/>
        </p:nvSpPr>
        <p:spPr bwMode="auto">
          <a:xfrm>
            <a:off x="4534813" y="1894976"/>
            <a:ext cx="2144334"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Contact</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18" name="Zone de texte 20">
            <a:extLst>
              <a:ext uri="{FF2B5EF4-FFF2-40B4-BE49-F238E27FC236}">
                <a16:creationId xmlns:a16="http://schemas.microsoft.com/office/drawing/2014/main" id="{BE8E1647-3F3E-7D44-2728-908BCA8F5EF0}"/>
              </a:ext>
            </a:extLst>
          </p:cNvPr>
          <p:cNvSpPr txBox="1">
            <a:spLocks noChangeArrowheads="1"/>
          </p:cNvSpPr>
          <p:nvPr/>
        </p:nvSpPr>
        <p:spPr bwMode="auto">
          <a:xfrm>
            <a:off x="4525003" y="3433818"/>
            <a:ext cx="2144334"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Compétences et Qualités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19" name="Zone de texte 22">
            <a:extLst>
              <a:ext uri="{FF2B5EF4-FFF2-40B4-BE49-F238E27FC236}">
                <a16:creationId xmlns:a16="http://schemas.microsoft.com/office/drawing/2014/main" id="{105FEE60-283F-BFE0-E4AA-B96B0A6110EA}"/>
              </a:ext>
            </a:extLst>
          </p:cNvPr>
          <p:cNvSpPr txBox="1">
            <a:spLocks noChangeArrowheads="1"/>
          </p:cNvSpPr>
          <p:nvPr/>
        </p:nvSpPr>
        <p:spPr bwMode="auto">
          <a:xfrm>
            <a:off x="4550929" y="4064437"/>
            <a:ext cx="2219649" cy="25151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lvl="0" indent="-342900">
              <a:buSzPts val="1000"/>
              <a:buFont typeface="Symbol" pitchFamily="2" charset="2"/>
              <a:buChar char=""/>
              <a:tabLst>
                <a:tab pos="228600" algn="l"/>
              </a:tabLst>
            </a:pPr>
            <a:r>
              <a:rPr lang="fr-FR" sz="1100" dirty="0">
                <a:effectLst/>
                <a:latin typeface="Calibri" panose="020F0502020204030204" pitchFamily="34" charset="0"/>
                <a:ea typeface="Times New Roman" panose="02020603050405020304" pitchFamily="18" charset="0"/>
                <a:cs typeface="Calibri" panose="020F0502020204030204" pitchFamily="34" charset="0"/>
              </a:rPr>
              <a:t>Élaboration et mise en œuvre de projets éducatifs</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SzPts val="1000"/>
              <a:buFont typeface="Symbol" pitchFamily="2" charset="2"/>
              <a:buChar char=""/>
              <a:tabLst>
                <a:tab pos="228600" algn="l"/>
              </a:tabLst>
            </a:pPr>
            <a:r>
              <a:rPr lang="fr-FR" sz="1100" dirty="0">
                <a:effectLst/>
                <a:latin typeface="Calibri" panose="020F0502020204030204" pitchFamily="34" charset="0"/>
                <a:ea typeface="Times New Roman" panose="02020603050405020304" pitchFamily="18" charset="0"/>
                <a:cs typeface="Calibri" panose="020F0502020204030204" pitchFamily="34" charset="0"/>
              </a:rPr>
              <a:t>Connaissance approfondie du développement de l'enfant</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SzPts val="1000"/>
              <a:buFont typeface="Symbol" pitchFamily="2" charset="2"/>
              <a:buChar char=""/>
              <a:tabLst>
                <a:tab pos="228600" algn="l"/>
              </a:tabLst>
            </a:pPr>
            <a:r>
              <a:rPr lang="fr-FR" sz="1100" dirty="0">
                <a:effectLst/>
                <a:latin typeface="Calibri" panose="020F0502020204030204" pitchFamily="34" charset="0"/>
                <a:ea typeface="Times New Roman" panose="02020603050405020304" pitchFamily="18" charset="0"/>
                <a:cs typeface="Calibri" panose="020F0502020204030204" pitchFamily="34" charset="0"/>
              </a:rPr>
              <a:t>Capacité à gérer les situations conflictuelles et à instaurer un climat de confiance</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SzPts val="1000"/>
              <a:buFont typeface="Symbol" pitchFamily="2" charset="2"/>
              <a:buChar char=""/>
              <a:tabLst>
                <a:tab pos="228600" algn="l"/>
              </a:tabLst>
            </a:pPr>
            <a:r>
              <a:rPr lang="fr-FR" sz="1100" dirty="0">
                <a:effectLst/>
                <a:latin typeface="Calibri" panose="020F0502020204030204" pitchFamily="34" charset="0"/>
                <a:ea typeface="Times New Roman" panose="02020603050405020304" pitchFamily="18" charset="0"/>
                <a:cs typeface="Calibri" panose="020F0502020204030204" pitchFamily="34" charset="0"/>
              </a:rPr>
              <a:t>Maîtrise des techniques d'animation et d'éveil pour les enfants</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SzPts val="1000"/>
              <a:buFont typeface="Symbol" pitchFamily="2" charset="2"/>
              <a:buChar char=""/>
              <a:tabLst>
                <a:tab pos="228600" algn="l"/>
              </a:tabLst>
            </a:pPr>
            <a:r>
              <a:rPr lang="fr-FR" sz="1100" dirty="0">
                <a:effectLst/>
                <a:latin typeface="Calibri" panose="020F0502020204030204" pitchFamily="34" charset="0"/>
                <a:ea typeface="Times New Roman" panose="02020603050405020304" pitchFamily="18" charset="0"/>
                <a:cs typeface="Calibri" panose="020F0502020204030204" pitchFamily="34" charset="0"/>
              </a:rPr>
              <a:t>Excellentes compétences en communication orale et écrite</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4" name="Zone de texte 28">
            <a:extLst>
              <a:ext uri="{FF2B5EF4-FFF2-40B4-BE49-F238E27FC236}">
                <a16:creationId xmlns:a16="http://schemas.microsoft.com/office/drawing/2014/main" id="{5A6E7EFC-94C0-7511-64FA-0333E18902B9}"/>
              </a:ext>
            </a:extLst>
          </p:cNvPr>
          <p:cNvSpPr txBox="1">
            <a:spLocks noChangeArrowheads="1"/>
          </p:cNvSpPr>
          <p:nvPr/>
        </p:nvSpPr>
        <p:spPr bwMode="auto">
          <a:xfrm>
            <a:off x="192000" y="7392147"/>
            <a:ext cx="3175000"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Formation &amp; Certifications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cxnSp>
        <p:nvCxnSpPr>
          <p:cNvPr id="28" name="Conector recto 36">
            <a:extLst>
              <a:ext uri="{FF2B5EF4-FFF2-40B4-BE49-F238E27FC236}">
                <a16:creationId xmlns:a16="http://schemas.microsoft.com/office/drawing/2014/main" id="{FA4D679F-F883-9AEE-CCF1-73EE3075B7DE}"/>
              </a:ext>
            </a:extLst>
          </p:cNvPr>
          <p:cNvCxnSpPr>
            <a:cxnSpLocks/>
          </p:cNvCxnSpPr>
          <p:nvPr/>
        </p:nvCxnSpPr>
        <p:spPr>
          <a:xfrm>
            <a:off x="228250" y="7766600"/>
            <a:ext cx="4051046" cy="0"/>
          </a:xfrm>
          <a:prstGeom prst="line">
            <a:avLst/>
          </a:prstGeom>
          <a:ln/>
        </p:spPr>
        <p:style>
          <a:lnRef idx="2">
            <a:schemeClr val="dk1"/>
          </a:lnRef>
          <a:fillRef idx="0">
            <a:schemeClr val="dk1"/>
          </a:fillRef>
          <a:effectRef idx="1">
            <a:schemeClr val="dk1"/>
          </a:effectRef>
          <a:fontRef idx="minor">
            <a:schemeClr val="tx1"/>
          </a:fontRef>
        </p:style>
      </p:cxnSp>
      <p:sp>
        <p:nvSpPr>
          <p:cNvPr id="25" name="Zone de texte 31">
            <a:extLst>
              <a:ext uri="{FF2B5EF4-FFF2-40B4-BE49-F238E27FC236}">
                <a16:creationId xmlns:a16="http://schemas.microsoft.com/office/drawing/2014/main" id="{8D409EA3-6289-E719-B251-F58CE2A38A08}"/>
              </a:ext>
            </a:extLst>
          </p:cNvPr>
          <p:cNvSpPr txBox="1">
            <a:spLocks noChangeArrowheads="1"/>
          </p:cNvSpPr>
          <p:nvPr/>
        </p:nvSpPr>
        <p:spPr bwMode="auto">
          <a:xfrm>
            <a:off x="213599" y="7865102"/>
            <a:ext cx="4174043" cy="1224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lvl="0" indent="-342900">
              <a:buFont typeface="Symbol" pitchFamily="2" charset="2"/>
              <a:buChar char=""/>
            </a:pPr>
            <a:r>
              <a:rPr lang="fr-FR" sz="1100" dirty="0">
                <a:effectLst/>
                <a:latin typeface="Calibri" panose="020F0502020204030204" pitchFamily="34" charset="0"/>
                <a:ea typeface="Times New Roman" panose="02020603050405020304" pitchFamily="18" charset="0"/>
                <a:cs typeface="Calibri" panose="020F0502020204030204" pitchFamily="34" charset="0"/>
              </a:rPr>
              <a:t>Diplôme d'État d'Éducateur de Jeunes Enfants Nom de l'école, Ville, Date</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Symbol" pitchFamily="2" charset="2"/>
              <a:buChar char=""/>
            </a:pPr>
            <a:r>
              <a:rPr lang="fr-FR" sz="1100" dirty="0">
                <a:effectLst/>
                <a:latin typeface="Calibri" panose="020F0502020204030204" pitchFamily="34" charset="0"/>
                <a:ea typeface="Times New Roman" panose="02020603050405020304" pitchFamily="18" charset="0"/>
                <a:cs typeface="Calibri" panose="020F0502020204030204" pitchFamily="34" charset="0"/>
              </a:rPr>
              <a:t>Certificat de premiers secours (PSC1) Organisme de formation, Ville, Date</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6" name="Rectangle 27">
            <a:extLst>
              <a:ext uri="{FF2B5EF4-FFF2-40B4-BE49-F238E27FC236}">
                <a16:creationId xmlns:a16="http://schemas.microsoft.com/office/drawing/2014/main" id="{1F12A5C4-5DEF-0572-95A1-D02E6A5F007B}"/>
              </a:ext>
            </a:extLst>
          </p:cNvPr>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27" name="Rectangle 44">
            <a:extLst>
              <a:ext uri="{FF2B5EF4-FFF2-40B4-BE49-F238E27FC236}">
                <a16:creationId xmlns:a16="http://schemas.microsoft.com/office/drawing/2014/main" id="{A8FD9164-1C1E-BABF-9C32-AF221B1D1342}"/>
              </a:ext>
            </a:extLst>
          </p:cNvPr>
          <p:cNvSpPr>
            <a:spLocks noChangeArrowheads="1"/>
          </p:cNvSpPr>
          <p:nvPr/>
        </p:nvSpPr>
        <p:spPr bwMode="auto">
          <a:xfrm>
            <a:off x="0" y="457200"/>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31" name="Zone de texte 26">
            <a:extLst>
              <a:ext uri="{FF2B5EF4-FFF2-40B4-BE49-F238E27FC236}">
                <a16:creationId xmlns:a16="http://schemas.microsoft.com/office/drawing/2014/main" id="{5884FA14-163B-652C-A3F5-DEC31F4898F6}"/>
              </a:ext>
            </a:extLst>
          </p:cNvPr>
          <p:cNvSpPr txBox="1">
            <a:spLocks noChangeArrowheads="1"/>
          </p:cNvSpPr>
          <p:nvPr/>
        </p:nvSpPr>
        <p:spPr bwMode="auto">
          <a:xfrm>
            <a:off x="4534813" y="6399673"/>
            <a:ext cx="192392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Langues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32" name="Zone de texte 27">
            <a:extLst>
              <a:ext uri="{FF2B5EF4-FFF2-40B4-BE49-F238E27FC236}">
                <a16:creationId xmlns:a16="http://schemas.microsoft.com/office/drawing/2014/main" id="{BA8B0CC4-D659-2305-8FC0-1E7AE2D766E1}"/>
              </a:ext>
            </a:extLst>
          </p:cNvPr>
          <p:cNvSpPr txBox="1">
            <a:spLocks noChangeArrowheads="1"/>
          </p:cNvSpPr>
          <p:nvPr/>
        </p:nvSpPr>
        <p:spPr bwMode="auto">
          <a:xfrm>
            <a:off x="4550929" y="6781078"/>
            <a:ext cx="2219649" cy="416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171450" lvl="0" indent="-171450">
              <a:buFont typeface="Arial" panose="020B0604020202020204" pitchFamily="34" charset="0"/>
              <a:buChar char="•"/>
            </a:pPr>
            <a:r>
              <a:rPr lang="fr-FR" sz="1050" dirty="0">
                <a:latin typeface="+mn-lt"/>
              </a:rPr>
              <a:t>Français : Langue Maternelle</a:t>
            </a:r>
          </a:p>
          <a:p>
            <a:pPr marL="171450" lvl="0" indent="-171450">
              <a:buFont typeface="Arial" panose="020B0604020202020204" pitchFamily="34" charset="0"/>
              <a:buChar char="•"/>
            </a:pPr>
            <a:r>
              <a:rPr lang="fr-FR" sz="1050" dirty="0">
                <a:latin typeface="+mn-lt"/>
              </a:rPr>
              <a:t>Anglais : Niveau C1 - CECRL</a:t>
            </a:r>
          </a:p>
        </p:txBody>
      </p:sp>
      <p:pic>
        <p:nvPicPr>
          <p:cNvPr id="21" name="Image 20" descr="Une image contenant personne, mur&#10;&#10;Description générée automatiquement">
            <a:extLst>
              <a:ext uri="{FF2B5EF4-FFF2-40B4-BE49-F238E27FC236}">
                <a16:creationId xmlns:a16="http://schemas.microsoft.com/office/drawing/2014/main" id="{BFC44346-4168-2E18-529B-CB72E0A3F26E}"/>
              </a:ext>
            </a:extLst>
          </p:cNvPr>
          <p:cNvPicPr>
            <a:picLocks noChangeAspect="1"/>
          </p:cNvPicPr>
          <p:nvPr/>
        </p:nvPicPr>
        <p:blipFill rotWithShape="1">
          <a:blip r:embed="rId7"/>
          <a:srcRect l="33434"/>
          <a:stretch/>
        </p:blipFill>
        <p:spPr>
          <a:xfrm>
            <a:off x="4922635" y="123557"/>
            <a:ext cx="1703390" cy="1707973"/>
          </a:xfrm>
          <a:prstGeom prst="ellipse">
            <a:avLst/>
          </a:prstGeom>
          <a:ln w="50800">
            <a:solidFill>
              <a:schemeClr val="bg1"/>
            </a:solidFill>
          </a:ln>
        </p:spPr>
      </p:pic>
      <p:sp>
        <p:nvSpPr>
          <p:cNvPr id="2" name="Zone de texte 3">
            <a:extLst>
              <a:ext uri="{FF2B5EF4-FFF2-40B4-BE49-F238E27FC236}">
                <a16:creationId xmlns:a16="http://schemas.microsoft.com/office/drawing/2014/main" id="{2501FFA1-3495-4123-3260-FF2946A864AA}"/>
              </a:ext>
            </a:extLst>
          </p:cNvPr>
          <p:cNvSpPr txBox="1"/>
          <p:nvPr/>
        </p:nvSpPr>
        <p:spPr>
          <a:xfrm>
            <a:off x="4553167" y="7715459"/>
            <a:ext cx="2125980" cy="1367155"/>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228600" indent="-228600">
              <a:buFont typeface="Arial" panose="020B0604020202020204" pitchFamily="34" charset="0"/>
              <a:buChar char="•"/>
            </a:pPr>
            <a:r>
              <a:rPr lang="fr-FR" sz="1050" dirty="0">
                <a:effectLst/>
                <a:latin typeface="Calibri" panose="020F0502020204030204" pitchFamily="34" charset="0"/>
                <a:ea typeface="Times New Roman" panose="02020603050405020304" pitchFamily="18" charset="0"/>
                <a:cs typeface="Calibri" panose="020F0502020204030204" pitchFamily="34" charset="0"/>
              </a:rPr>
              <a:t>Lecture de littérature jeunesse et participation à des clubs de lecture</a:t>
            </a:r>
            <a:endParaRPr lang="fr-FR" sz="1200" dirty="0">
              <a:latin typeface="Calibri" panose="020F0502020204030204" pitchFamily="34" charset="0"/>
              <a:ea typeface="Times New Roman" panose="02020603050405020304" pitchFamily="18" charset="0"/>
              <a:cs typeface="Times New Roman" panose="02020603050405020304" pitchFamily="18" charset="0"/>
            </a:endParaRPr>
          </a:p>
          <a:p>
            <a:pPr marL="228600" indent="-228600">
              <a:buFont typeface="Arial" panose="020B0604020202020204" pitchFamily="34" charset="0"/>
              <a:buChar char="•"/>
            </a:pPr>
            <a:r>
              <a:rPr lang="fr-FR" sz="1050" dirty="0">
                <a:effectLst/>
                <a:latin typeface="Calibri" panose="020F0502020204030204" pitchFamily="34" charset="0"/>
                <a:ea typeface="Times New Roman" panose="02020603050405020304" pitchFamily="18" charset="0"/>
                <a:cs typeface="Calibri" panose="020F0502020204030204" pitchFamily="34" charset="0"/>
              </a:rPr>
              <a:t>Bénévolat dans une association d'aide à l'enfance</a:t>
            </a:r>
            <a:endParaRPr lang="fr-FR" sz="1200" dirty="0">
              <a:latin typeface="Calibri" panose="020F0502020204030204" pitchFamily="34" charset="0"/>
              <a:ea typeface="Times New Roman" panose="02020603050405020304" pitchFamily="18" charset="0"/>
              <a:cs typeface="Times New Roman" panose="02020603050405020304" pitchFamily="18" charset="0"/>
            </a:endParaRPr>
          </a:p>
          <a:p>
            <a:pPr marL="228600" indent="-228600">
              <a:buFont typeface="Arial" panose="020B0604020202020204" pitchFamily="34" charset="0"/>
              <a:buChar char="•"/>
            </a:pPr>
            <a:r>
              <a:rPr lang="fr-FR" sz="1050" dirty="0">
                <a:effectLst/>
                <a:latin typeface="Calibri" panose="020F0502020204030204" pitchFamily="34" charset="0"/>
                <a:ea typeface="Times New Roman" panose="02020603050405020304" pitchFamily="18" charset="0"/>
                <a:cs typeface="Calibri" panose="020F0502020204030204" pitchFamily="34" charset="0"/>
              </a:rPr>
              <a:t>Pratique de la danse et de la musique (piano)</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p>
            <a:r>
              <a:rPr lang="fr-FR" sz="1050" dirty="0">
                <a:effectLst/>
                <a:latin typeface="Calibri" panose="020F0502020204030204" pitchFamily="34" charset="0"/>
                <a:ea typeface="Calibri" panose="020F0502020204030204" pitchFamily="34" charset="0"/>
                <a:cs typeface="Calibri" panose="020F0502020204030204" pitchFamily="34" charset="0"/>
              </a:rPr>
              <a:t> </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Zone de texte 26">
            <a:extLst>
              <a:ext uri="{FF2B5EF4-FFF2-40B4-BE49-F238E27FC236}">
                <a16:creationId xmlns:a16="http://schemas.microsoft.com/office/drawing/2014/main" id="{2B668068-DB7D-183F-85C8-5023A1688DA7}"/>
              </a:ext>
            </a:extLst>
          </p:cNvPr>
          <p:cNvSpPr txBox="1">
            <a:spLocks noChangeArrowheads="1"/>
          </p:cNvSpPr>
          <p:nvPr/>
        </p:nvSpPr>
        <p:spPr bwMode="auto">
          <a:xfrm>
            <a:off x="4546962" y="7343368"/>
            <a:ext cx="192392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Centres d’intérêt</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5142325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743409A-4799-FA42-9F31-505AABB8CCA0}"/>
              </a:ext>
            </a:extLst>
          </p:cNvPr>
          <p:cNvSpPr>
            <a:spLocks noGrp="1"/>
          </p:cNvSpPr>
          <p:nvPr>
            <p:ph idx="1"/>
          </p:nvPr>
        </p:nvSpPr>
        <p:spPr>
          <a:xfrm>
            <a:off x="407259" y="689300"/>
            <a:ext cx="6043484" cy="8491464"/>
          </a:xfrm>
        </p:spPr>
        <p:txBody>
          <a:bodyPr>
            <a:normAutofit fontScale="40000" lnSpcReduction="20000"/>
          </a:bodyPr>
          <a:lstStyle/>
          <a:p>
            <a:pPr marL="0" indent="0">
              <a:buNone/>
            </a:pPr>
            <a:r>
              <a:rPr lang="fr-FR" b="1" dirty="0"/>
              <a:t>Cher(e) Candidat(e)</a:t>
            </a:r>
          </a:p>
          <a:p>
            <a:pPr marL="0" indent="0">
              <a:buNone/>
            </a:pPr>
            <a:endParaRPr lang="fr-FR" b="1" dirty="0"/>
          </a:p>
          <a:p>
            <a:pPr marL="0" indent="0">
              <a:buNone/>
            </a:pPr>
            <a:r>
              <a:rPr lang="fr-FR" b="1" dirty="0"/>
              <a:t>Merci d'avoir téléchargé ce modèle sur notre site. Nous espérons qu'il vous aidera à mettre en valeur votre CV.</a:t>
            </a:r>
          </a:p>
          <a:p>
            <a:pPr marL="0" indent="0">
              <a:buNone/>
            </a:pPr>
            <a:endParaRPr lang="fr-FR" b="1" dirty="0"/>
          </a:p>
          <a:p>
            <a:pPr marL="0" indent="0">
              <a:buNone/>
            </a:pPr>
            <a:r>
              <a:rPr lang="fr-FR" dirty="0"/>
              <a:t>---------------------------------------------------------------------------------------</a:t>
            </a:r>
          </a:p>
          <a:p>
            <a:pPr marL="0" indent="0">
              <a:buNone/>
            </a:pPr>
            <a:endParaRPr lang="fr-FR" dirty="0"/>
          </a:p>
          <a:p>
            <a:pPr marL="0" indent="0">
              <a:buNone/>
            </a:pPr>
            <a:r>
              <a:rPr lang="fr-FR" dirty="0"/>
              <a:t>Besoin de conseils pour rédiger votre CV ou vous préparer pour l’entretien d’embauche ? Consultez nos articles :</a:t>
            </a:r>
          </a:p>
          <a:p>
            <a:pPr marL="0" indent="0">
              <a:buNone/>
            </a:pPr>
            <a:endParaRPr lang="fr-FR" dirty="0"/>
          </a:p>
          <a:p>
            <a:pPr marL="0" indent="0">
              <a:buNone/>
            </a:pPr>
            <a:r>
              <a:rPr lang="fr-FR" dirty="0"/>
              <a:t>- </a:t>
            </a:r>
            <a:r>
              <a:rPr lang="fr-FR" dirty="0">
                <a:hlinkClick r:id="rId2"/>
              </a:rPr>
              <a:t>Le titre du CV : guide pratique + 30 exemples</a:t>
            </a:r>
            <a:endParaRPr lang="fr-FR" dirty="0"/>
          </a:p>
          <a:p>
            <a:pPr marL="0" indent="0">
              <a:buNone/>
            </a:pPr>
            <a:r>
              <a:rPr lang="fr-FR" dirty="0"/>
              <a:t>- </a:t>
            </a:r>
            <a:r>
              <a:rPr lang="fr-FR" dirty="0">
                <a:hlinkClick r:id="rId3"/>
              </a:rPr>
              <a:t>Comment mettre en valeur son expérience professionnelle ?</a:t>
            </a:r>
            <a:endParaRPr lang="fr-FR" dirty="0"/>
          </a:p>
          <a:p>
            <a:pPr marL="0" indent="0">
              <a:buNone/>
            </a:pPr>
            <a:r>
              <a:rPr lang="fr-FR" dirty="0"/>
              <a:t>- </a:t>
            </a:r>
            <a:r>
              <a:rPr lang="fr-FR" dirty="0">
                <a:hlinkClick r:id="rId4"/>
              </a:rPr>
              <a:t>Rédiger une accroche de CV percutante + 9 exemples</a:t>
            </a:r>
            <a:endParaRPr lang="fr-FR" dirty="0"/>
          </a:p>
          <a:p>
            <a:pPr marL="0" indent="0">
              <a:buNone/>
            </a:pPr>
            <a:r>
              <a:rPr lang="fr-FR" dirty="0"/>
              <a:t>- </a:t>
            </a:r>
            <a:r>
              <a:rPr lang="fr-FR" dirty="0">
                <a:hlinkClick r:id="rId5"/>
              </a:rPr>
              <a:t>Les 7 points clés d'un CV réussi</a:t>
            </a:r>
            <a:endParaRPr lang="fr-FR" dirty="0"/>
          </a:p>
          <a:p>
            <a:pPr marL="0" indent="0">
              <a:buNone/>
            </a:pPr>
            <a:r>
              <a:rPr lang="fr-FR" dirty="0"/>
              <a:t>- Personnalisez votre CV avec </a:t>
            </a:r>
            <a:r>
              <a:rPr lang="fr-FR" dirty="0">
                <a:hlinkClick r:id="rId6"/>
              </a:rPr>
              <a:t>des icônes gratuites</a:t>
            </a:r>
            <a:endParaRPr lang="fr-FR" dirty="0"/>
          </a:p>
          <a:p>
            <a:pPr marL="0" indent="0">
              <a:buNone/>
            </a:pPr>
            <a:r>
              <a:rPr lang="fr-FR" dirty="0"/>
              <a:t>- Bien </a:t>
            </a:r>
            <a:r>
              <a:rPr lang="fr-FR" dirty="0">
                <a:hlinkClick r:id="rId7"/>
              </a:rPr>
              <a:t>préparer son entretien </a:t>
            </a:r>
            <a:endParaRPr lang="fr-FR" dirty="0"/>
          </a:p>
          <a:p>
            <a:pPr marL="0" indent="0">
              <a:buNone/>
            </a:pPr>
            <a:endParaRPr lang="fr-FR" dirty="0"/>
          </a:p>
          <a:p>
            <a:pPr marL="0" indent="0">
              <a:buNone/>
            </a:pPr>
            <a:r>
              <a:rPr lang="fr-FR" dirty="0"/>
              <a:t>Nous proposons également plusieurs centaines d'exemples de lettres de motivation classées par métier et des modèles pour les mettre en forme.</a:t>
            </a:r>
          </a:p>
          <a:p>
            <a:pPr marL="0" indent="0">
              <a:buNone/>
            </a:pPr>
            <a:endParaRPr lang="fr-FR" dirty="0"/>
          </a:p>
          <a:p>
            <a:pPr marL="0" indent="0">
              <a:buNone/>
            </a:pPr>
            <a:r>
              <a:rPr lang="fr-FR" dirty="0"/>
              <a:t>- </a:t>
            </a:r>
            <a:r>
              <a:rPr lang="fr-FR" dirty="0">
                <a:hlinkClick r:id="rId8"/>
              </a:rPr>
              <a:t>1200 exemples de lettres de motivation </a:t>
            </a:r>
            <a:endParaRPr lang="fr-FR" dirty="0"/>
          </a:p>
          <a:p>
            <a:pPr marL="0" indent="0">
              <a:buNone/>
            </a:pPr>
            <a:r>
              <a:rPr lang="fr-FR" dirty="0"/>
              <a:t>- </a:t>
            </a:r>
            <a:r>
              <a:rPr lang="fr-FR" dirty="0">
                <a:hlinkClick r:id="rId9"/>
              </a:rPr>
              <a:t>Les modèles de </a:t>
            </a:r>
            <a:r>
              <a:rPr lang="fr-FR" dirty="0">
                <a:hlinkClick r:id="rId10"/>
              </a:rPr>
              <a:t>courrier</a:t>
            </a:r>
            <a:endParaRPr lang="fr-FR" dirty="0"/>
          </a:p>
          <a:p>
            <a:pPr marL="0" indent="0">
              <a:buNone/>
            </a:pPr>
            <a:r>
              <a:rPr lang="fr-FR" dirty="0"/>
              <a:t>- Tous nos conseils </a:t>
            </a:r>
            <a:r>
              <a:rPr lang="fr-FR" dirty="0">
                <a:hlinkClick r:id="rId11"/>
              </a:rPr>
              <a:t>pour rédiger une lettre efficace </a:t>
            </a:r>
            <a:endParaRPr lang="fr-FR" dirty="0"/>
          </a:p>
          <a:p>
            <a:pPr marL="0" indent="0">
              <a:buNone/>
            </a:pPr>
            <a:endParaRPr lang="fr-FR" dirty="0"/>
          </a:p>
          <a:p>
            <a:pPr marL="0" indent="0">
              <a:buNone/>
            </a:pPr>
            <a:endParaRPr lang="fr-FR" dirty="0"/>
          </a:p>
          <a:p>
            <a:pPr marL="0" indent="0">
              <a:buNone/>
            </a:pPr>
            <a:r>
              <a:rPr lang="fr-FR" dirty="0"/>
              <a:t>Nous vous souhaitons bonne chance dans vos recherches et vos entretiens </a:t>
            </a:r>
            <a:r>
              <a:rPr lang="fr-FR" dirty="0">
                <a:sym typeface="Wingdings" pitchFamily="2" charset="2"/>
              </a:rPr>
              <a:t> </a:t>
            </a:r>
            <a:endParaRPr lang="fr-FR" dirty="0"/>
          </a:p>
          <a:p>
            <a:pPr marL="0" indent="0">
              <a:buNone/>
            </a:pPr>
            <a:endParaRPr lang="fr-FR" dirty="0"/>
          </a:p>
          <a:p>
            <a:pPr marL="0" indent="0">
              <a:buNone/>
            </a:pPr>
            <a:endParaRPr lang="fr-FR" dirty="0"/>
          </a:p>
          <a:p>
            <a:pPr marL="0" indent="0">
              <a:buNone/>
            </a:pPr>
            <a:r>
              <a:rPr lang="fr-FR" dirty="0"/>
              <a:t>Enfin, rappelez-vous qu'une bonne candidature est une candidature personnalisée ! Prenez donc le temps de la rédiger avec soin car elle décrit votre parcours professionnel et votre personnalité. </a:t>
            </a:r>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lgn="ctr">
              <a:buNone/>
            </a:pPr>
            <a:r>
              <a:rPr lang="fr-FR" dirty="0">
                <a:solidFill>
                  <a:schemeClr val="tx1">
                    <a:lumMod val="50000"/>
                    <a:lumOff val="50000"/>
                  </a:schemeClr>
                </a:solidFill>
              </a:rPr>
              <a:t>----------------</a:t>
            </a:r>
          </a:p>
          <a:p>
            <a:pPr marL="0" indent="0">
              <a:buNone/>
            </a:pPr>
            <a:r>
              <a:rPr lang="fr-FR" sz="2220" dirty="0">
                <a:solidFill>
                  <a:schemeClr val="tx1">
                    <a:lumMod val="50000"/>
                    <a:lumOff val="50000"/>
                  </a:schemeClr>
                </a:solidFill>
              </a:rPr>
              <a:t>Copyright : Les contenus diffusés sur notre site (modèles de CV, modèles de lettre, articles ...) sont la propriété de creeruncv.com. Leur utilisation est limitée à un usage strictement personnel. Il est interdit de les diffuser ou redistribuer sans notre accord. Contenus déposés dans 180 pays devant huissier. Reproduction strictement interdite, même partielle. Limité à un usage strictement personnel. </a:t>
            </a:r>
            <a:br>
              <a:rPr lang="fr-FR" sz="2220" dirty="0">
                <a:solidFill>
                  <a:schemeClr val="tx1">
                    <a:lumMod val="50000"/>
                    <a:lumOff val="50000"/>
                  </a:schemeClr>
                </a:solidFill>
              </a:rPr>
            </a:br>
            <a:r>
              <a:rPr lang="fr-FR" sz="2220" dirty="0" err="1">
                <a:solidFill>
                  <a:schemeClr val="tx1">
                    <a:lumMod val="50000"/>
                    <a:lumOff val="50000"/>
                  </a:schemeClr>
                </a:solidFill>
              </a:rPr>
              <a:t>Disclaimer</a:t>
            </a:r>
            <a:r>
              <a:rPr lang="fr-FR" sz="2220" dirty="0">
                <a:solidFill>
                  <a:schemeClr val="tx1">
                    <a:lumMod val="50000"/>
                    <a:lumOff val="50000"/>
                  </a:schemeClr>
                </a:solidFill>
              </a:rPr>
              <a:t> : Les modèles disponibles sur notre site fournis "en l'état" et sans garantie.</a:t>
            </a:r>
          </a:p>
          <a:p>
            <a:pPr marL="0" indent="0">
              <a:buNone/>
            </a:pPr>
            <a:endParaRPr lang="fr-FR" sz="2220" dirty="0">
              <a:solidFill>
                <a:schemeClr val="tx1">
                  <a:lumMod val="50000"/>
                  <a:lumOff val="50000"/>
                </a:schemeClr>
              </a:solidFill>
            </a:endParaRPr>
          </a:p>
          <a:p>
            <a:pPr marL="0" indent="0" algn="ctr">
              <a:buNone/>
            </a:pPr>
            <a:r>
              <a:rPr lang="fr-FR" sz="2220" dirty="0" err="1"/>
              <a:t>Créeruncv.com</a:t>
            </a:r>
            <a:r>
              <a:rPr lang="fr-FR" sz="2220" dirty="0"/>
              <a:t> est un site gratuit. </a:t>
            </a:r>
          </a:p>
        </p:txBody>
      </p:sp>
    </p:spTree>
    <p:extLst>
      <p:ext uri="{BB962C8B-B14F-4D97-AF65-F5344CB8AC3E}">
        <p14:creationId xmlns:p14="http://schemas.microsoft.com/office/powerpoint/2010/main" val="2648180545"/>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463</TotalTime>
  <Words>638</Words>
  <Application>Microsoft Macintosh PowerPoint</Application>
  <PresentationFormat>Format A4 (210 x 297 mm)</PresentationFormat>
  <Paragraphs>81</Paragraphs>
  <Slides>2</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vt:i4>
      </vt:variant>
    </vt:vector>
  </HeadingPairs>
  <TitlesOfParts>
    <vt:vector size="8" baseType="lpstr">
      <vt:lpstr>Arial</vt:lpstr>
      <vt:lpstr>Calibri</vt:lpstr>
      <vt:lpstr>Calibri Light</vt:lpstr>
      <vt:lpstr>Century Gothic</vt:lpstr>
      <vt:lpstr>Symbol</vt:lpstr>
      <vt:lpstr>Thème Office</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17</cp:revision>
  <cp:lastPrinted>2022-05-25T13:38:42Z</cp:lastPrinted>
  <dcterms:created xsi:type="dcterms:W3CDTF">2022-05-25T13:38:28Z</dcterms:created>
  <dcterms:modified xsi:type="dcterms:W3CDTF">2023-03-31T14:56:36Z</dcterms:modified>
</cp:coreProperties>
</file>