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2"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BDA"/>
    <a:srgbClr val="E6E6E6"/>
    <a:srgbClr val="FED4A4"/>
    <a:srgbClr val="FDEBEC"/>
    <a:srgbClr val="2F3B7D"/>
    <a:srgbClr val="FFD966"/>
    <a:srgbClr val="9F7955"/>
    <a:srgbClr val="00B0F0"/>
    <a:srgbClr val="355CB2"/>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4" autoAdjust="0"/>
    <p:restoredTop sz="95597" autoAdjust="0"/>
  </p:normalViewPr>
  <p:slideViewPr>
    <p:cSldViewPr snapToGrid="0" snapToObjects="1">
      <p:cViewPr>
        <p:scale>
          <a:sx n="90" d="100"/>
          <a:sy n="90" d="100"/>
        </p:scale>
        <p:origin x="4568" y="228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16/05/2023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16/05/2023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16/05/2023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16/05/2023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8D83C-ADE2-B4D2-2077-F656C18211CF}"/>
              </a:ext>
            </a:extLst>
          </p:cNvPr>
          <p:cNvSpPr/>
          <p:nvPr/>
        </p:nvSpPr>
        <p:spPr>
          <a:xfrm>
            <a:off x="2598103" y="0"/>
            <a:ext cx="1631813" cy="990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Овал 33"/>
          <p:cNvSpPr/>
          <p:nvPr/>
        </p:nvSpPr>
        <p:spPr>
          <a:xfrm>
            <a:off x="2820988" y="594424"/>
            <a:ext cx="1215006" cy="1215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91" name="TextBox 90"/>
          <p:cNvSpPr txBox="1"/>
          <p:nvPr/>
        </p:nvSpPr>
        <p:spPr>
          <a:xfrm>
            <a:off x="2614494" y="2581852"/>
            <a:ext cx="161542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err="1">
                <a:ln>
                  <a:noFill/>
                </a:ln>
                <a:solidFill>
                  <a:srgbClr val="E7E7E9"/>
                </a:solidFill>
                <a:effectLst/>
                <a:uLnTx/>
                <a:uFillTx/>
                <a:ea typeface="Open Sans" panose="020B0606030504020204" pitchFamily="34" charset="0"/>
                <a:cs typeface="Open Sans" panose="020B0606030504020204" pitchFamily="34" charset="0"/>
              </a:rPr>
              <a:t>Paysagiste</a:t>
            </a:r>
            <a:r>
              <a:rPr kumimoji="0" lang="en-US" sz="1050" b="0" i="1" u="none" strike="noStrike" kern="1200" cap="none" spc="0" normalizeH="0" baseline="0" noProof="0" dirty="0">
                <a:ln>
                  <a:noFill/>
                </a:ln>
                <a:solidFill>
                  <a:srgbClr val="E7E7E9"/>
                </a:solidFill>
                <a:effectLst/>
                <a:uLnTx/>
                <a:uFillTx/>
                <a:ea typeface="Open Sans" panose="020B0606030504020204" pitchFamily="34" charset="0"/>
                <a:cs typeface="Open Sans" panose="020B0606030504020204" pitchFamily="34" charset="0"/>
              </a:rPr>
              <a:t> </a:t>
            </a:r>
            <a:r>
              <a:rPr kumimoji="0" lang="en-US" sz="1050" b="0" i="1" u="none" strike="noStrike" kern="1200" cap="none" spc="0" normalizeH="0" baseline="0" noProof="0" dirty="0" err="1">
                <a:ln>
                  <a:noFill/>
                </a:ln>
                <a:solidFill>
                  <a:srgbClr val="E7E7E9"/>
                </a:solidFill>
                <a:effectLst/>
                <a:uLnTx/>
                <a:uFillTx/>
                <a:ea typeface="Open Sans" panose="020B0606030504020204" pitchFamily="34" charset="0"/>
                <a:cs typeface="Open Sans" panose="020B0606030504020204" pitchFamily="34" charset="0"/>
              </a:rPr>
              <a:t>passionné</a:t>
            </a:r>
            <a:r>
              <a:rPr kumimoji="0" lang="en-US" sz="1050" b="0" i="1" u="none" strike="noStrike" kern="1200" cap="none" spc="0" normalizeH="0" baseline="0" noProof="0" dirty="0">
                <a:ln>
                  <a:noFill/>
                </a:ln>
                <a:solidFill>
                  <a:srgbClr val="E7E7E9"/>
                </a:solidFill>
                <a:effectLst/>
                <a:uLnTx/>
                <a:uFillTx/>
                <a:ea typeface="Open Sans" panose="020B0606030504020204" pitchFamily="34" charset="0"/>
                <a:cs typeface="Open Sans" panose="020B0606030504020204" pitchFamily="34" charset="0"/>
              </a:rPr>
              <a:t> – Expert conception</a:t>
            </a:r>
            <a:endParaRPr kumimoji="0" lang="uk-UA" sz="1050" b="0" i="1" u="none" strike="noStrike" kern="1200" cap="none" spc="0" normalizeH="0" baseline="0" noProof="0" dirty="0">
              <a:ln>
                <a:noFill/>
              </a:ln>
              <a:solidFill>
                <a:srgbClr val="E7E7E9"/>
              </a:solidFill>
              <a:effectLst/>
              <a:uLnTx/>
              <a:uFillTx/>
              <a:ea typeface="Open Sans" panose="020B0606030504020204" pitchFamily="34" charset="0"/>
              <a:cs typeface="Open Sans" panose="020B0606030504020204" pitchFamily="34" charset="0"/>
            </a:endParaRPr>
          </a:p>
        </p:txBody>
      </p:sp>
      <p:sp>
        <p:nvSpPr>
          <p:cNvPr id="92" name="TextBox 91"/>
          <p:cNvSpPr txBox="1"/>
          <p:nvPr/>
        </p:nvSpPr>
        <p:spPr>
          <a:xfrm>
            <a:off x="2311400" y="1926481"/>
            <a:ext cx="22352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ea typeface="Open Sans Semibold" panose="020B0706030804020204" pitchFamily="34" charset="0"/>
                <a:cs typeface="Open Sans Semibold" panose="020B0706030804020204" pitchFamily="34" charset="0"/>
              </a:rPr>
              <a:t>Paul</a:t>
            </a:r>
            <a:br>
              <a:rPr kumimoji="0" lang="fr-FR" sz="2000" b="1" i="0" u="none" strike="noStrike" kern="1200" cap="none" spc="0" normalizeH="0" baseline="0" noProof="0" dirty="0">
                <a:ln>
                  <a:noFill/>
                </a:ln>
                <a:solidFill>
                  <a:prstClr val="white"/>
                </a:solidFill>
                <a:effectLst/>
                <a:uLnTx/>
                <a:uFillTx/>
                <a:ea typeface="Open Sans Semibold" panose="020B0706030804020204" pitchFamily="34" charset="0"/>
                <a:cs typeface="Open Sans Semibold" panose="020B0706030804020204" pitchFamily="34" charset="0"/>
              </a:rPr>
            </a:br>
            <a:r>
              <a:rPr kumimoji="0" lang="fr-FR" sz="2000" b="1" i="0" u="none" strike="noStrike" kern="1200" cap="none" spc="0" normalizeH="0" baseline="0" noProof="0" dirty="0">
                <a:ln>
                  <a:noFill/>
                </a:ln>
                <a:solidFill>
                  <a:prstClr val="white"/>
                </a:solidFill>
                <a:effectLst/>
                <a:uLnTx/>
                <a:uFillTx/>
                <a:ea typeface="Open Sans Semibold" panose="020B0706030804020204" pitchFamily="34" charset="0"/>
                <a:cs typeface="Open Sans Semibold" panose="020B0706030804020204" pitchFamily="34" charset="0"/>
              </a:rPr>
              <a:t>LEJARDI</a:t>
            </a:r>
            <a:endParaRPr kumimoji="0" lang="uk-UA" sz="2000" b="1" i="0" u="none" strike="noStrike" kern="1200" cap="none" spc="0" normalizeH="0" baseline="0" noProof="0" dirty="0">
              <a:ln>
                <a:noFill/>
              </a:ln>
              <a:solidFill>
                <a:prstClr val="white"/>
              </a:solidFill>
              <a:effectLst/>
              <a:uLnTx/>
              <a:uFillTx/>
              <a:ea typeface="Open Sans Semibold" panose="020B0706030804020204" pitchFamily="34" charset="0"/>
              <a:cs typeface="Open Sans Semibold" panose="020B0706030804020204" pitchFamily="34" charset="0"/>
            </a:endParaRPr>
          </a:p>
        </p:txBody>
      </p:sp>
      <p:grpSp>
        <p:nvGrpSpPr>
          <p:cNvPr id="21" name="Группа 20"/>
          <p:cNvGrpSpPr/>
          <p:nvPr/>
        </p:nvGrpSpPr>
        <p:grpSpPr>
          <a:xfrm>
            <a:off x="74161" y="3535786"/>
            <a:ext cx="2409957" cy="1581857"/>
            <a:chOff x="228348" y="1076439"/>
            <a:chExt cx="2206752" cy="1581857"/>
          </a:xfrm>
        </p:grpSpPr>
        <p:sp>
          <p:nvSpPr>
            <p:cNvPr id="96" name="TextBox 30">
              <a:extLst>
                <a:ext uri="{FF2B5EF4-FFF2-40B4-BE49-F238E27FC236}">
                  <a16:creationId xmlns:a16="http://schemas.microsoft.com/office/drawing/2014/main" id="{9843F1DE-6301-2549-A35C-31316D3D8E7B}"/>
                </a:ext>
              </a:extLst>
            </p:cNvPr>
            <p:cNvSpPr txBox="1"/>
            <p:nvPr/>
          </p:nvSpPr>
          <p:spPr>
            <a:xfrm>
              <a:off x="228348" y="1076439"/>
              <a:ext cx="2206752" cy="29238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FORMATION</a:t>
              </a:r>
              <a:r>
                <a:rPr kumimoji="0" lang="uk-UA" sz="13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 ●</a:t>
              </a:r>
              <a:endParaRPr kumimoji="0" lang="en-US" sz="13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endParaRPr>
            </a:p>
          </p:txBody>
        </p:sp>
        <p:sp>
          <p:nvSpPr>
            <p:cNvPr id="97" name="TextBox 96"/>
            <p:cNvSpPr txBox="1"/>
            <p:nvPr/>
          </p:nvSpPr>
          <p:spPr>
            <a:xfrm>
              <a:off x="392878" y="1401798"/>
              <a:ext cx="2042222" cy="1256498"/>
            </a:xfrm>
            <a:prstGeom prst="rect">
              <a:avLst/>
            </a:prstGeom>
            <a:noFill/>
          </p:spPr>
          <p:txBody>
            <a:bodyPr wrap="square" rtlCol="0">
              <a:spAutoFit/>
            </a:bodyPr>
            <a:lstStyle/>
            <a:p>
              <a:pPr marL="0" marR="0" lvl="0" indent="0" algn="r" defTabSz="457200" rtl="0" eaLnBrk="1" fontAlgn="auto" latinLnBrk="0" hangingPunct="1">
                <a:lnSpc>
                  <a:spcPct val="130000"/>
                </a:lnSpc>
                <a:spcBef>
                  <a:spcPts val="0"/>
                </a:spcBef>
                <a:spcAft>
                  <a:spcPts val="0"/>
                </a:spcAft>
                <a:buClr>
                  <a:srgbClr val="00B0F0"/>
                </a:buClr>
                <a:buSzTx/>
                <a:buFontTx/>
                <a:buNone/>
                <a:tabLst/>
                <a:defRPr/>
              </a:pPr>
              <a: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BTS </a:t>
              </a:r>
              <a:r>
                <a:rPr kumimoji="0" lang="en-US" sz="1000" b="1" i="0" u="none" strike="noStrike" kern="1200" cap="none" spc="0" normalizeH="0" baseline="0" noProof="0" dirty="0" err="1">
                  <a:ln>
                    <a:noFill/>
                  </a:ln>
                  <a:solidFill>
                    <a:srgbClr val="E7E6E6">
                      <a:lumMod val="10000"/>
                    </a:srgbClr>
                  </a:solidFill>
                  <a:effectLst/>
                  <a:uLnTx/>
                  <a:uFillTx/>
                  <a:ea typeface="Open Sans" panose="020B0606030504020204" pitchFamily="34" charset="0"/>
                  <a:cs typeface="Open Sans" panose="020B0606030504020204" pitchFamily="34" charset="0"/>
                </a:rPr>
                <a:t>Aménagement</a:t>
              </a:r>
              <a: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 </a:t>
              </a:r>
              <a:r>
                <a:rPr kumimoji="0" lang="en-US" sz="1000" b="1" i="0" u="none" strike="noStrike" kern="1200" cap="none" spc="0" normalizeH="0" baseline="0" noProof="0" dirty="0" err="1">
                  <a:ln>
                    <a:noFill/>
                  </a:ln>
                  <a:solidFill>
                    <a:srgbClr val="E7E6E6">
                      <a:lumMod val="10000"/>
                    </a:srgbClr>
                  </a:solidFill>
                  <a:effectLst/>
                  <a:uLnTx/>
                  <a:uFillTx/>
                  <a:ea typeface="Open Sans" panose="020B0606030504020204" pitchFamily="34" charset="0"/>
                  <a:cs typeface="Open Sans" panose="020B0606030504020204" pitchFamily="34" charset="0"/>
                </a:rPr>
                <a:t>Paysagers</a:t>
              </a:r>
              <a:b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br>
              <a:r>
                <a:rPr kumimoji="0" lang="en-US" sz="900" b="0" i="1" u="none" strike="noStrike" kern="1200" cap="none" spc="0" normalizeH="0" baseline="0" noProof="0" dirty="0">
                  <a:ln>
                    <a:noFill/>
                  </a:ln>
                  <a:solidFill>
                    <a:prstClr val="white">
                      <a:lumMod val="50000"/>
                    </a:prstClr>
                  </a:solidFill>
                  <a:effectLst/>
                  <a:uLnTx/>
                  <a:uFillTx/>
                  <a:ea typeface="Open Sans" panose="020B0606030504020204" pitchFamily="34" charset="0"/>
                  <a:cs typeface="Open Sans" panose="020B0606030504020204" pitchFamily="34" charset="0"/>
                </a:rPr>
                <a:t>Lycée </a:t>
              </a:r>
              <a:r>
                <a:rPr kumimoji="0" lang="en-US" sz="900" b="0" i="1" u="none" strike="noStrike" kern="1200" cap="none" spc="0" normalizeH="0" baseline="0" noProof="0" dirty="0" err="1">
                  <a:ln>
                    <a:noFill/>
                  </a:ln>
                  <a:solidFill>
                    <a:prstClr val="white">
                      <a:lumMod val="50000"/>
                    </a:prstClr>
                  </a:solidFill>
                  <a:effectLst/>
                  <a:uLnTx/>
                  <a:uFillTx/>
                  <a:ea typeface="Open Sans" panose="020B0606030504020204" pitchFamily="34" charset="0"/>
                  <a:cs typeface="Open Sans" panose="020B0606030504020204" pitchFamily="34" charset="0"/>
                </a:rPr>
                <a:t>Horticole</a:t>
              </a:r>
              <a:r>
                <a:rPr kumimoji="0" lang="en-US" sz="900" b="0" i="1" u="none" strike="noStrike" kern="1200" cap="none" spc="0" normalizeH="0" baseline="0" noProof="0" dirty="0">
                  <a:ln>
                    <a:noFill/>
                  </a:ln>
                  <a:solidFill>
                    <a:prstClr val="white">
                      <a:lumMod val="50000"/>
                    </a:prstClr>
                  </a:solidFill>
                  <a:effectLst/>
                  <a:uLnTx/>
                  <a:uFillTx/>
                  <a:ea typeface="Open Sans" panose="020B0606030504020204" pitchFamily="34" charset="0"/>
                  <a:cs typeface="Open Sans" panose="020B0606030504020204" pitchFamily="34" charset="0"/>
                </a:rPr>
                <a:t>, 2011-2013</a:t>
              </a:r>
              <a:endParaRPr kumimoji="0" lang="fr-FR" sz="800" b="0" i="1" u="none" strike="noStrike" kern="1200" cap="none" spc="0" normalizeH="0" baseline="0" noProof="0" dirty="0">
                <a:ln>
                  <a:noFill/>
                </a:ln>
                <a:solidFill>
                  <a:prstClr val="white">
                    <a:lumMod val="50000"/>
                  </a:prstClr>
                </a:solidFill>
                <a:effectLst/>
                <a:uLnTx/>
                <a:uFillTx/>
                <a:ea typeface="Open Sans" panose="020B0606030504020204" pitchFamily="34" charset="0"/>
                <a:cs typeface="Open Sans" panose="020B0606030504020204" pitchFamily="34" charset="0"/>
              </a:endParaRPr>
            </a:p>
            <a:p>
              <a:pPr marL="0" marR="0" lvl="0" indent="0" algn="just" defTabSz="457200" rtl="0" eaLnBrk="1" fontAlgn="auto" latinLnBrk="0" hangingPunct="1">
                <a:lnSpc>
                  <a:spcPct val="130000"/>
                </a:lnSpc>
                <a:spcBef>
                  <a:spcPts val="0"/>
                </a:spcBef>
                <a:spcAft>
                  <a:spcPts val="0"/>
                </a:spcAft>
                <a:buClr>
                  <a:srgbClr val="00B0F0"/>
                </a:buClr>
                <a:buSzTx/>
                <a:buFontTx/>
                <a:buNone/>
                <a:tabLst/>
                <a:defRPr/>
              </a:pPr>
              <a:r>
                <a:rPr lang="fr-FR" sz="1000" dirty="0"/>
                <a:t>Formation (Niveau 2) à la gestion de projets d'aménagements paysagers, de l'étude préalable initiale à la fin de la réalisation.</a:t>
              </a:r>
              <a:endParaRPr kumimoji="0" lang="fr-FR" sz="1000" b="0"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endParaRPr>
            </a:p>
          </p:txBody>
        </p:sp>
      </p:grpSp>
      <p:grpSp>
        <p:nvGrpSpPr>
          <p:cNvPr id="24" name="Группа 23"/>
          <p:cNvGrpSpPr/>
          <p:nvPr/>
        </p:nvGrpSpPr>
        <p:grpSpPr>
          <a:xfrm>
            <a:off x="152871" y="841095"/>
            <a:ext cx="2411593" cy="2403019"/>
            <a:chOff x="4422899" y="1076439"/>
            <a:chExt cx="2095881" cy="2403019"/>
          </a:xfrm>
        </p:grpSpPr>
        <p:sp>
          <p:nvSpPr>
            <p:cNvPr id="94" name="TextBox 93"/>
            <p:cNvSpPr txBox="1"/>
            <p:nvPr/>
          </p:nvSpPr>
          <p:spPr>
            <a:xfrm>
              <a:off x="4516307" y="1368111"/>
              <a:ext cx="1956108" cy="2111347"/>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lang="fr-FR" sz="1000" dirty="0"/>
                <a:t>Paysagiste passionné avec une décennie d'expérience dans la création, la conception et l'entretien de paysages pour une variété de clients. Expert dans l'utilisation de logiciels de conception paysagère pour créer des dessins détaillés. Excellentes compétences en communication, permettant de comprendre les besoins des clients et de les traduire en conceptions fonctionnelles et esthétiques.</a:t>
              </a:r>
              <a:endPar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103" name="TextBox 30">
              <a:extLst>
                <a:ext uri="{FF2B5EF4-FFF2-40B4-BE49-F238E27FC236}">
                  <a16:creationId xmlns:a16="http://schemas.microsoft.com/office/drawing/2014/main" id="{9843F1DE-6301-2549-A35C-31316D3D8E7B}"/>
                </a:ext>
              </a:extLst>
            </p:cNvPr>
            <p:cNvSpPr txBox="1"/>
            <p:nvPr/>
          </p:nvSpPr>
          <p:spPr>
            <a:xfrm>
              <a:off x="4422899" y="1076439"/>
              <a:ext cx="2095881" cy="29238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PROFIL</a:t>
              </a:r>
              <a:r>
                <a:rPr kumimoji="0" lang="fr-FR" sz="1300" b="1" i="0" u="none" strike="noStrike" kern="1200" cap="none" spc="0" normalizeH="0" baseline="0" noProof="0" dirty="0">
                  <a:ln>
                    <a:noFill/>
                  </a:ln>
                  <a:solidFill>
                    <a:srgbClr val="F39D95"/>
                  </a:solidFill>
                  <a:effectLst/>
                  <a:uLnTx/>
                  <a:uFillTx/>
                  <a:ea typeface="Open Sans" panose="020B0606030504020204" pitchFamily="34" charset="0"/>
                  <a:cs typeface="Open Sans" panose="020B0606030504020204" pitchFamily="34" charset="0"/>
                </a:rPr>
                <a:t> </a:t>
              </a:r>
              <a:r>
                <a:rPr kumimoji="0" lang="uk-UA" sz="13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a:t>
              </a:r>
              <a:r>
                <a:rPr kumimoji="0" lang="uk-UA" sz="1300" b="1" i="0" u="none" strike="noStrike" kern="1200" cap="none" spc="0" normalizeH="0" baseline="0" noProof="0" dirty="0">
                  <a:ln>
                    <a:noFill/>
                  </a:ln>
                  <a:solidFill>
                    <a:prstClr val="white">
                      <a:lumMod val="50000"/>
                    </a:prstClr>
                  </a:solidFill>
                  <a:effectLst/>
                  <a:uLnTx/>
                  <a:uFillTx/>
                  <a:ea typeface="Open Sans" panose="020B0606030504020204" pitchFamily="34" charset="0"/>
                  <a:cs typeface="Open Sans" panose="020B0606030504020204" pitchFamily="34" charset="0"/>
                </a:rPr>
                <a:t> </a:t>
              </a:r>
              <a:endParaRPr kumimoji="0" lang="en-US" sz="1300" b="1" i="0" u="none" strike="noStrike" kern="1200" cap="none" spc="0" normalizeH="0" baseline="0" noProof="0" dirty="0">
                <a:ln>
                  <a:noFill/>
                </a:ln>
                <a:solidFill>
                  <a:srgbClr val="F39D95"/>
                </a:solidFill>
                <a:effectLst/>
                <a:uLnTx/>
                <a:uFillTx/>
                <a:ea typeface="Open Sans" panose="020B0606030504020204" pitchFamily="34" charset="0"/>
                <a:cs typeface="Open Sans" panose="020B0606030504020204" pitchFamily="34" charset="0"/>
              </a:endParaRPr>
            </a:p>
          </p:txBody>
        </p:sp>
      </p:grpSp>
      <p:grpSp>
        <p:nvGrpSpPr>
          <p:cNvPr id="25" name="Группа 24"/>
          <p:cNvGrpSpPr/>
          <p:nvPr/>
        </p:nvGrpSpPr>
        <p:grpSpPr>
          <a:xfrm>
            <a:off x="4341381" y="841095"/>
            <a:ext cx="2363748" cy="6566983"/>
            <a:chOff x="228348" y="4617022"/>
            <a:chExt cx="2329794" cy="6566983"/>
          </a:xfrm>
        </p:grpSpPr>
        <p:grpSp>
          <p:nvGrpSpPr>
            <p:cNvPr id="104" name="Группа 103"/>
            <p:cNvGrpSpPr/>
            <p:nvPr/>
          </p:nvGrpSpPr>
          <p:grpSpPr>
            <a:xfrm>
              <a:off x="228348" y="4617022"/>
              <a:ext cx="2329794" cy="3596670"/>
              <a:chOff x="228348" y="1076439"/>
              <a:chExt cx="2329794" cy="3596670"/>
            </a:xfrm>
          </p:grpSpPr>
          <p:sp>
            <p:nvSpPr>
              <p:cNvPr id="105" name="TextBox 30">
                <a:extLst>
                  <a:ext uri="{FF2B5EF4-FFF2-40B4-BE49-F238E27FC236}">
                    <a16:creationId xmlns:a16="http://schemas.microsoft.com/office/drawing/2014/main" id="{9843F1DE-6301-2549-A35C-31316D3D8E7B}"/>
                  </a:ext>
                </a:extLst>
              </p:cNvPr>
              <p:cNvSpPr txBox="1"/>
              <p:nvPr/>
            </p:nvSpPr>
            <p:spPr>
              <a:xfrm>
                <a:off x="228348" y="1076439"/>
                <a:ext cx="232979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 </a:t>
                </a:r>
                <a:r>
                  <a:rPr kumimoji="0" lang="uk-UA" sz="1300" b="1" i="0" u="none" strike="noStrike" kern="1200" cap="none" spc="0" normalizeH="0" baseline="0" noProof="0" dirty="0">
                    <a:ln>
                      <a:noFill/>
                    </a:ln>
                    <a:effectLst/>
                    <a:uLnTx/>
                    <a:uFillTx/>
                    <a:ea typeface="Open Sans" panose="020B0606030504020204" pitchFamily="34" charset="0"/>
                    <a:cs typeface="Open Sans" panose="020B0606030504020204" pitchFamily="34" charset="0"/>
                  </a:rPr>
                  <a:t>●</a:t>
                </a:r>
                <a:r>
                  <a:rPr kumimoji="0" lang="en-US"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 EXPERIENCE PROFESSIONNEL</a:t>
                </a:r>
              </a:p>
            </p:txBody>
          </p:sp>
          <p:sp>
            <p:nvSpPr>
              <p:cNvPr id="106" name="TextBox 105"/>
              <p:cNvSpPr txBox="1"/>
              <p:nvPr/>
            </p:nvSpPr>
            <p:spPr>
              <a:xfrm>
                <a:off x="258872" y="1427605"/>
                <a:ext cx="2176228" cy="324550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00B0F0"/>
                  </a:buClr>
                  <a:buSzTx/>
                  <a:buFontTx/>
                  <a:buNone/>
                  <a:tabLst/>
                  <a:defRPr/>
                </a:pPr>
                <a:r>
                  <a:rPr kumimoji="0" lang="en-US" sz="1000" b="1" i="0" u="none" strike="noStrike" kern="1200" cap="none" spc="0" normalizeH="0" baseline="0" noProof="0" dirty="0" err="1">
                    <a:ln>
                      <a:noFill/>
                    </a:ln>
                    <a:solidFill>
                      <a:srgbClr val="E7E6E6">
                        <a:lumMod val="10000"/>
                      </a:srgbClr>
                    </a:solidFill>
                    <a:effectLst/>
                    <a:uLnTx/>
                    <a:uFillTx/>
                    <a:ea typeface="Open Sans" panose="020B0606030504020204" pitchFamily="34" charset="0"/>
                    <a:cs typeface="Open Sans" panose="020B0606030504020204" pitchFamily="34" charset="0"/>
                  </a:rPr>
                  <a:t>Paysagiste</a:t>
                </a:r>
                <a: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 Principal</a:t>
                </a:r>
                <a:b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br>
                <a:endPar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0"/>
                  </a:spcAft>
                  <a:buClr>
                    <a:srgbClr val="00B0F0"/>
                  </a:buClr>
                  <a:buSzTx/>
                  <a:buFontTx/>
                  <a:buNone/>
                  <a:tabLst/>
                  <a:defRPr/>
                </a:pPr>
                <a:r>
                  <a:rPr kumimoji="0" lang="en-US" sz="900" b="0" i="1" u="none" strike="noStrike" kern="1200" cap="none" spc="0" normalizeH="0" baseline="0" noProof="0" dirty="0">
                    <a:ln>
                      <a:noFill/>
                    </a:ln>
                    <a:solidFill>
                      <a:prstClr val="white">
                        <a:lumMod val="50000"/>
                      </a:prstClr>
                    </a:solidFill>
                    <a:effectLst/>
                    <a:uLnTx/>
                    <a:uFillTx/>
                    <a:ea typeface="Open Sans" panose="020B0606030504020204" pitchFamily="34" charset="0"/>
                    <a:cs typeface="Open Sans" panose="020B0606030504020204" pitchFamily="34" charset="0"/>
                  </a:rPr>
                  <a:t>Les Jardins de Paris, Paris, 2015-Présent</a:t>
                </a:r>
              </a:p>
              <a:p>
                <a:pPr marL="171450" indent="-171450" algn="just">
                  <a:lnSpc>
                    <a:spcPct val="120000"/>
                  </a:lnSpc>
                  <a:buFont typeface="Arial" panose="020B0604020202020204" pitchFamily="34" charset="0"/>
                  <a:buChar char="•"/>
                  <a:defRPr/>
                </a:pPr>
                <a:r>
                  <a:rPr lang="fr-FR" sz="1000" dirty="0"/>
                  <a:t>Gestion d'une équipe de 5 paysagistes pour assurer la réalisation des projets à temps et dans le respect du budget.</a:t>
                </a:r>
              </a:p>
              <a:p>
                <a:pPr marL="171450" indent="-171450" algn="just">
                  <a:lnSpc>
                    <a:spcPct val="120000"/>
                  </a:lnSpc>
                  <a:buFont typeface="Arial" panose="020B0604020202020204" pitchFamily="34" charset="0"/>
                  <a:buChar char="•"/>
                  <a:defRPr/>
                </a:pPr>
                <a:r>
                  <a:rPr lang="fr-FR" sz="1000" dirty="0"/>
                  <a:t>Création de plans détaillés de conception paysagère pour plus de 50 propriétés résidentielles et commerciales.</a:t>
                </a:r>
              </a:p>
              <a:p>
                <a:pPr marL="171450" indent="-171450" algn="just">
                  <a:lnSpc>
                    <a:spcPct val="120000"/>
                  </a:lnSpc>
                  <a:buFont typeface="Arial" panose="020B0604020202020204" pitchFamily="34" charset="0"/>
                  <a:buChar char="•"/>
                  <a:defRPr/>
                </a:pPr>
                <a:r>
                  <a:rPr lang="fr-FR" sz="1000" dirty="0"/>
                  <a:t>Responsable de l'achat et de l'entretien de toutes les fournitures et équipements de jardinage.</a:t>
                </a:r>
              </a:p>
              <a:p>
                <a:pPr marL="171450" indent="-171450" algn="just">
                  <a:lnSpc>
                    <a:spcPct val="120000"/>
                  </a:lnSpc>
                  <a:buFont typeface="Arial" panose="020B0604020202020204" pitchFamily="34" charset="0"/>
                  <a:buChar char="•"/>
                  <a:defRPr/>
                </a:pPr>
                <a:r>
                  <a:rPr lang="fr-FR" sz="1000" dirty="0"/>
                  <a:t>Conseils aux clients sur l'entretien à long terme de leurs jardins et espaces verts.</a:t>
                </a:r>
              </a:p>
            </p:txBody>
          </p:sp>
        </p:grpSp>
        <p:sp>
          <p:nvSpPr>
            <p:cNvPr id="108" name="TextBox 107"/>
            <p:cNvSpPr txBox="1"/>
            <p:nvPr/>
          </p:nvSpPr>
          <p:spPr>
            <a:xfrm>
              <a:off x="258872" y="8307833"/>
              <a:ext cx="2176228" cy="2876172"/>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
                  <a:srgbClr val="00B0F0"/>
                </a:buClr>
                <a:buSzTx/>
                <a:buFontTx/>
                <a:buNone/>
                <a:tabLst/>
                <a:defRPr/>
              </a:pPr>
              <a:r>
                <a:rPr kumimoji="0" lang="en-US" sz="1000" b="1" i="0" u="none" strike="noStrike" kern="1200" cap="none" spc="0" normalizeH="0" baseline="0" noProof="0" dirty="0" err="1">
                  <a:ln>
                    <a:noFill/>
                  </a:ln>
                  <a:solidFill>
                    <a:srgbClr val="E7E6E6">
                      <a:lumMod val="10000"/>
                    </a:srgbClr>
                  </a:solidFill>
                  <a:effectLst/>
                  <a:uLnTx/>
                  <a:uFillTx/>
                  <a:ea typeface="Open Sans" panose="020B0606030504020204" pitchFamily="34" charset="0"/>
                  <a:cs typeface="Open Sans" panose="020B0606030504020204" pitchFamily="34" charset="0"/>
                </a:rPr>
                <a:t>Paysagiste</a:t>
              </a:r>
              <a: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 Junior</a:t>
              </a:r>
              <a:br>
                <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br>
              <a:endParaRPr kumimoji="0" lang="en-US" sz="10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0"/>
                </a:spcAft>
                <a:buClr>
                  <a:srgbClr val="00B0F0"/>
                </a:buClr>
                <a:buSzTx/>
                <a:buFontTx/>
                <a:buNone/>
                <a:tabLst/>
                <a:defRPr/>
              </a:pPr>
              <a:r>
                <a:rPr kumimoji="0" lang="en-US" sz="900" b="0" i="1" u="none" strike="noStrike" kern="1200" cap="none" spc="0" normalizeH="0" baseline="0" noProof="0" dirty="0">
                  <a:ln>
                    <a:noFill/>
                  </a:ln>
                  <a:solidFill>
                    <a:prstClr val="white">
                      <a:lumMod val="50000"/>
                    </a:prstClr>
                  </a:solidFill>
                  <a:effectLst/>
                  <a:uLnTx/>
                  <a:uFillTx/>
                  <a:ea typeface="Open Sans" panose="020B0606030504020204" pitchFamily="34" charset="0"/>
                  <a:cs typeface="Open Sans" panose="020B0606030504020204" pitchFamily="34" charset="0"/>
                </a:rPr>
                <a:t>Company, Location, 2015-2016</a:t>
              </a:r>
            </a:p>
            <a:p>
              <a:pPr marL="171450" indent="-171450">
                <a:lnSpc>
                  <a:spcPct val="120000"/>
                </a:lnSpc>
                <a:buFont typeface="Arial" panose="020B0604020202020204" pitchFamily="34" charset="0"/>
                <a:buChar char="•"/>
              </a:pPr>
              <a:r>
                <a:rPr lang="fr-FR" sz="1000" dirty="0"/>
                <a:t>Assuré l'entretien régulier de divers sites, y compris la tonte des pelouses, l'élagage des arbres, la plantation de nouvelles plantes et la maintenance des systèmes d'irrigation.</a:t>
              </a:r>
            </a:p>
            <a:p>
              <a:pPr marL="171450" indent="-171450">
                <a:lnSpc>
                  <a:spcPct val="120000"/>
                </a:lnSpc>
                <a:buFont typeface="Arial" panose="020B0604020202020204" pitchFamily="34" charset="0"/>
                <a:buChar char="•"/>
              </a:pPr>
              <a:r>
                <a:rPr lang="fr-FR" sz="1000" dirty="0"/>
                <a:t>A participé à la conception et à la réalisation de 20 nouveaux jardins pour les clients.</a:t>
              </a:r>
            </a:p>
            <a:p>
              <a:pPr marL="171450" indent="-171450">
                <a:lnSpc>
                  <a:spcPct val="120000"/>
                </a:lnSpc>
                <a:buFont typeface="Arial" panose="020B0604020202020204" pitchFamily="34" charset="0"/>
                <a:buChar char="•"/>
              </a:pPr>
              <a:r>
                <a:rPr lang="fr-FR" sz="1000" dirty="0"/>
                <a:t>A aidé à la création de devis détaillés pour les projets de paysagisme.</a:t>
              </a:r>
            </a:p>
          </p:txBody>
        </p:sp>
      </p:grpSp>
      <p:grpSp>
        <p:nvGrpSpPr>
          <p:cNvPr id="109" name="Группа 108"/>
          <p:cNvGrpSpPr/>
          <p:nvPr/>
        </p:nvGrpSpPr>
        <p:grpSpPr>
          <a:xfrm>
            <a:off x="253841" y="5338664"/>
            <a:ext cx="2199589" cy="3610092"/>
            <a:chOff x="4422900" y="1076745"/>
            <a:chExt cx="2242703" cy="2691907"/>
          </a:xfrm>
        </p:grpSpPr>
        <p:sp>
          <p:nvSpPr>
            <p:cNvPr id="110" name="TextBox 109"/>
            <p:cNvSpPr txBox="1"/>
            <p:nvPr/>
          </p:nvSpPr>
          <p:spPr>
            <a:xfrm>
              <a:off x="4422900" y="1368111"/>
              <a:ext cx="2176228" cy="2400541"/>
            </a:xfrm>
            <a:prstGeom prst="rect">
              <a:avLst/>
            </a:prstGeom>
            <a:noFill/>
          </p:spPr>
          <p:txBody>
            <a:bodyPr wrap="square" rtlCol="0">
              <a:spAutoFit/>
            </a:bodyPr>
            <a:lstStyle/>
            <a:p>
              <a:pPr marL="171450" indent="-171450" algn="just">
                <a:lnSpc>
                  <a:spcPct val="120000"/>
                </a:lnSpc>
                <a:buFont typeface="Wingdings" pitchFamily="2" charset="2"/>
                <a:buChar char="ü"/>
              </a:pPr>
              <a:r>
                <a:rPr lang="fr-FR" sz="1000" dirty="0"/>
                <a:t>Conception paysagère : Expert en utilisation de logiciels de conception paysagère pour créer des plans détaillés.</a:t>
              </a:r>
            </a:p>
            <a:p>
              <a:pPr marL="171450" indent="-171450" algn="just">
                <a:lnSpc>
                  <a:spcPct val="120000"/>
                </a:lnSpc>
                <a:buFont typeface="Wingdings" pitchFamily="2" charset="2"/>
                <a:buChar char="ü"/>
              </a:pPr>
              <a:r>
                <a:rPr lang="fr-FR" sz="1000" dirty="0"/>
                <a:t>Entretien paysager : Expérience de travail avec une variété de plantes et de systèmes d'irrigation.</a:t>
              </a:r>
            </a:p>
            <a:p>
              <a:pPr marL="171450" indent="-171450" algn="just">
                <a:lnSpc>
                  <a:spcPct val="120000"/>
                </a:lnSpc>
                <a:buFont typeface="Wingdings" pitchFamily="2" charset="2"/>
                <a:buChar char="ü"/>
              </a:pPr>
              <a:r>
                <a:rPr lang="fr-FR" sz="1000" dirty="0"/>
                <a:t>Gestion d'équipe : Capacité à diriger et à motiver une équipe pour assurer l'achèvement des projets.</a:t>
              </a:r>
            </a:p>
            <a:p>
              <a:pPr marL="171450" indent="-171450" algn="just">
                <a:lnSpc>
                  <a:spcPct val="120000"/>
                </a:lnSpc>
                <a:buFont typeface="Wingdings" pitchFamily="2" charset="2"/>
                <a:buChar char="ü"/>
              </a:pPr>
              <a:r>
                <a:rPr lang="fr-FR" sz="1000" dirty="0"/>
                <a:t>Communication : Excellentes compétences en communication pour comprendre les besoins des clients et les traduire en conceptions.</a:t>
              </a:r>
            </a:p>
          </p:txBody>
        </p:sp>
        <p:sp>
          <p:nvSpPr>
            <p:cNvPr id="112" name="TextBox 30">
              <a:extLst>
                <a:ext uri="{FF2B5EF4-FFF2-40B4-BE49-F238E27FC236}">
                  <a16:creationId xmlns:a16="http://schemas.microsoft.com/office/drawing/2014/main" id="{9843F1DE-6301-2549-A35C-31316D3D8E7B}"/>
                </a:ext>
              </a:extLst>
            </p:cNvPr>
            <p:cNvSpPr txBox="1"/>
            <p:nvPr/>
          </p:nvSpPr>
          <p:spPr>
            <a:xfrm>
              <a:off x="5031451" y="1076745"/>
              <a:ext cx="1634152" cy="21802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COMPETENCES</a:t>
              </a:r>
              <a:r>
                <a:rPr kumimoji="0" lang="uk-UA"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 </a:t>
              </a:r>
              <a:r>
                <a:rPr kumimoji="0" lang="uk-UA" sz="1300" b="1" i="0" u="none" strike="noStrike" kern="1200" cap="none" spc="0" normalizeH="0" baseline="0" noProof="0" dirty="0">
                  <a:ln>
                    <a:noFill/>
                  </a:ln>
                  <a:effectLst/>
                  <a:uLnTx/>
                  <a:uFillTx/>
                  <a:ea typeface="Open Sans" panose="020B0606030504020204" pitchFamily="34" charset="0"/>
                  <a:cs typeface="Open Sans" panose="020B0606030504020204" pitchFamily="34" charset="0"/>
                </a:rPr>
                <a:t>●</a:t>
              </a:r>
              <a:r>
                <a:rPr kumimoji="0" lang="uk-UA"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 </a:t>
              </a:r>
              <a:endParaRPr kumimoji="0" lang="en-US"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endParaRPr>
            </a:p>
          </p:txBody>
        </p:sp>
      </p:grpSp>
      <p:grpSp>
        <p:nvGrpSpPr>
          <p:cNvPr id="113" name="Группа 112"/>
          <p:cNvGrpSpPr/>
          <p:nvPr/>
        </p:nvGrpSpPr>
        <p:grpSpPr>
          <a:xfrm>
            <a:off x="4372350" y="7622363"/>
            <a:ext cx="1945970" cy="767956"/>
            <a:chOff x="4378830" y="1076439"/>
            <a:chExt cx="2220298" cy="767956"/>
          </a:xfrm>
        </p:grpSpPr>
        <p:sp>
          <p:nvSpPr>
            <p:cNvPr id="114" name="TextBox 113"/>
            <p:cNvSpPr txBox="1"/>
            <p:nvPr/>
          </p:nvSpPr>
          <p:spPr>
            <a:xfrm>
              <a:off x="4422900" y="1368111"/>
              <a:ext cx="2176228" cy="476284"/>
            </a:xfrm>
            <a:prstGeom prst="rect">
              <a:avLst/>
            </a:prstGeom>
            <a:noFill/>
          </p:spPr>
          <p:txBody>
            <a:bodyPr wrap="square" rtlCol="0">
              <a:spAutoFit/>
            </a:bodyPr>
            <a:lstStyle>
              <a:defPPr>
                <a:defRPr lang="en-US"/>
              </a:defPPr>
              <a:lvl1pPr>
                <a:lnSpc>
                  <a:spcPct val="130000"/>
                </a:lnSpc>
                <a:buClr>
                  <a:srgbClr val="FA935B"/>
                </a:buClr>
                <a:defRPr sz="10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defTabSz="457200" rtl="0" eaLnBrk="1" fontAlgn="auto" latinLnBrk="0" hangingPunct="1">
                <a:lnSpc>
                  <a:spcPct val="130000"/>
                </a:lnSpc>
                <a:spcBef>
                  <a:spcPts val="0"/>
                </a:spcBef>
                <a:spcAft>
                  <a:spcPts val="0"/>
                </a:spcAft>
                <a:buClr>
                  <a:srgbClr val="FA935B"/>
                </a:buClr>
                <a:buSzTx/>
                <a:buFontTx/>
                <a:buNone/>
                <a:tabLst/>
                <a:defRPr/>
              </a:pPr>
              <a:r>
                <a:rPr kumimoji="0" lang="en-US" sz="10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Français</a:t>
              </a:r>
              <a:r>
                <a:rPr kumimoji="0" lang="en-US" sz="10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 Langue </a:t>
              </a:r>
              <a:r>
                <a:rPr kumimoji="0" lang="en-US" sz="10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maternelle</a:t>
              </a:r>
              <a:endParaRPr kumimoji="0" lang="en-US" sz="1000" b="0" i="0" u="none" strike="noStrike" kern="1200" cap="none" spc="0" normalizeH="0" baseline="0" noProof="0" dirty="0">
                <a:ln>
                  <a:noFill/>
                </a:ln>
                <a:solidFill>
                  <a:prstClr val="white">
                    <a:lumMod val="50000"/>
                  </a:prstClr>
                </a:solidFill>
                <a:effectLst/>
                <a:uLnTx/>
                <a:uFillTx/>
                <a:latin typeface="+mn-lt"/>
                <a:ea typeface="Open Sans" panose="020B0606030504020204" pitchFamily="34" charset="0"/>
                <a:cs typeface="Open Sans" panose="020B0606030504020204" pitchFamily="34" charset="0"/>
              </a:endParaRPr>
            </a:p>
            <a:p>
              <a:pPr marL="0" marR="0" lvl="0" indent="0" defTabSz="457200" rtl="0" eaLnBrk="1" fontAlgn="auto" latinLnBrk="0" hangingPunct="1">
                <a:lnSpc>
                  <a:spcPct val="130000"/>
                </a:lnSpc>
                <a:spcBef>
                  <a:spcPts val="0"/>
                </a:spcBef>
                <a:spcAft>
                  <a:spcPts val="0"/>
                </a:spcAft>
                <a:buClr>
                  <a:srgbClr val="FA935B"/>
                </a:buClr>
                <a:buSzTx/>
                <a:buFontTx/>
                <a:buNone/>
                <a:tabLst/>
                <a:defRPr/>
              </a:pPr>
              <a:r>
                <a:rPr kumimoji="0" lang="en-US" sz="10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Anglais</a:t>
              </a:r>
              <a:r>
                <a:rPr kumimoji="0" lang="en-US" sz="10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 </a:t>
              </a:r>
              <a:r>
                <a:rPr kumimoji="0" lang="en-US" sz="10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Niveau</a:t>
              </a:r>
              <a:r>
                <a:rPr kumimoji="0" lang="en-US" sz="10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A1</a:t>
              </a:r>
              <a:endParaRPr kumimoji="0" lang="en-US" sz="1000" b="0" i="0" u="none" strike="noStrike" kern="1200" cap="none" spc="0" normalizeH="0" baseline="0" noProof="0" dirty="0">
                <a:ln>
                  <a:noFill/>
                </a:ln>
                <a:solidFill>
                  <a:prstClr val="white">
                    <a:lumMod val="50000"/>
                  </a:prstClr>
                </a:solidFill>
                <a:effectLst/>
                <a:uLnTx/>
                <a:uFillTx/>
                <a:latin typeface="+mn-lt"/>
                <a:ea typeface="Open Sans" panose="020B0606030504020204" pitchFamily="34" charset="0"/>
                <a:cs typeface="Open Sans" panose="020B0606030504020204" pitchFamily="34" charset="0"/>
              </a:endParaRPr>
            </a:p>
          </p:txBody>
        </p:sp>
        <p:sp>
          <p:nvSpPr>
            <p:cNvPr id="115" name="TextBox 30">
              <a:extLst>
                <a:ext uri="{FF2B5EF4-FFF2-40B4-BE49-F238E27FC236}">
                  <a16:creationId xmlns:a16="http://schemas.microsoft.com/office/drawing/2014/main" id="{9843F1DE-6301-2549-A35C-31316D3D8E7B}"/>
                </a:ext>
              </a:extLst>
            </p:cNvPr>
            <p:cNvSpPr txBox="1"/>
            <p:nvPr/>
          </p:nvSpPr>
          <p:spPr>
            <a:xfrm>
              <a:off x="4378830" y="1076439"/>
              <a:ext cx="2176229" cy="29238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uk-UA" sz="1300" b="1" i="0" u="none" strike="noStrike" kern="1200" cap="none" spc="0" normalizeH="0" baseline="0" noProof="0" dirty="0">
                  <a:ln>
                    <a:noFill/>
                  </a:ln>
                  <a:solidFill>
                    <a:srgbClr val="E7E6E6">
                      <a:lumMod val="10000"/>
                    </a:srgbClr>
                  </a:solidFill>
                  <a:effectLst/>
                  <a:uLnTx/>
                  <a:uFillTx/>
                  <a:ea typeface="Open Sans" panose="020B0606030504020204" pitchFamily="34" charset="0"/>
                  <a:cs typeface="Open Sans" panose="020B0606030504020204" pitchFamily="34" charset="0"/>
                </a:rPr>
                <a:t>● </a:t>
              </a:r>
              <a:r>
                <a:rPr kumimoji="0" lang="en-US" sz="1300" b="1" i="0" u="none" strike="noStrike" kern="1200" cap="none" spc="0" normalizeH="0" baseline="0" noProof="0" dirty="0">
                  <a:ln>
                    <a:noFill/>
                  </a:ln>
                  <a:solidFill>
                    <a:srgbClr val="32ABDA"/>
                  </a:solidFill>
                  <a:effectLst/>
                  <a:uLnTx/>
                  <a:uFillTx/>
                  <a:ea typeface="Open Sans" panose="020B0606030504020204" pitchFamily="34" charset="0"/>
                  <a:cs typeface="Open Sans" panose="020B0606030504020204" pitchFamily="34" charset="0"/>
                </a:rPr>
                <a:t>LANGUAGES</a:t>
              </a:r>
            </a:p>
          </p:txBody>
        </p:sp>
      </p:grpSp>
      <p:grpSp>
        <p:nvGrpSpPr>
          <p:cNvPr id="10" name="Группа 9"/>
          <p:cNvGrpSpPr/>
          <p:nvPr/>
        </p:nvGrpSpPr>
        <p:grpSpPr>
          <a:xfrm>
            <a:off x="2589031" y="3307729"/>
            <a:ext cx="1679938" cy="2969260"/>
            <a:chOff x="8207176" y="2853060"/>
            <a:chExt cx="1679938" cy="2969260"/>
          </a:xfrm>
        </p:grpSpPr>
        <p:grpSp>
          <p:nvGrpSpPr>
            <p:cNvPr id="26" name="Группа 25"/>
            <p:cNvGrpSpPr/>
            <p:nvPr/>
          </p:nvGrpSpPr>
          <p:grpSpPr>
            <a:xfrm>
              <a:off x="8531430" y="2853060"/>
              <a:ext cx="1031431" cy="414486"/>
              <a:chOff x="10356029" y="3977198"/>
              <a:chExt cx="1031431" cy="414486"/>
            </a:xfrm>
          </p:grpSpPr>
          <p:sp>
            <p:nvSpPr>
              <p:cNvPr id="125" name="TextBox 124"/>
              <p:cNvSpPr txBox="1"/>
              <p:nvPr/>
            </p:nvSpPr>
            <p:spPr>
              <a:xfrm>
                <a:off x="10356029" y="4145463"/>
                <a:ext cx="103143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01 02 03 04 05</a:t>
                </a:r>
              </a:p>
            </p:txBody>
          </p:sp>
          <p:sp>
            <p:nvSpPr>
              <p:cNvPr id="126" name="Freeform 5"/>
              <p:cNvSpPr>
                <a:spLocks noEditPoints="1"/>
              </p:cNvSpPr>
              <p:nvPr/>
            </p:nvSpPr>
            <p:spPr bwMode="auto">
              <a:xfrm>
                <a:off x="10781443" y="3977198"/>
                <a:ext cx="180603" cy="174915"/>
              </a:xfrm>
              <a:custGeom>
                <a:avLst/>
                <a:gdLst>
                  <a:gd name="T0" fmla="*/ 2036 w 2135"/>
                  <a:gd name="T1" fmla="*/ 1596 h 2064"/>
                  <a:gd name="T2" fmla="*/ 1956 w 2135"/>
                  <a:gd name="T3" fmla="*/ 1543 h 2064"/>
                  <a:gd name="T4" fmla="*/ 1951 w 2135"/>
                  <a:gd name="T5" fmla="*/ 526 h 2064"/>
                  <a:gd name="T6" fmla="*/ 1069 w 2135"/>
                  <a:gd name="T7" fmla="*/ 20 h 2064"/>
                  <a:gd name="T8" fmla="*/ 1035 w 2135"/>
                  <a:gd name="T9" fmla="*/ 54 h 2064"/>
                  <a:gd name="T10" fmla="*/ 1069 w 2135"/>
                  <a:gd name="T11" fmla="*/ 88 h 2064"/>
                  <a:gd name="T12" fmla="*/ 1890 w 2135"/>
                  <a:gd name="T13" fmla="*/ 559 h 2064"/>
                  <a:gd name="T14" fmla="*/ 1899 w 2135"/>
                  <a:gd name="T15" fmla="*/ 1505 h 2064"/>
                  <a:gd name="T16" fmla="*/ 1621 w 2135"/>
                  <a:gd name="T17" fmla="*/ 1319 h 2064"/>
                  <a:gd name="T18" fmla="*/ 1459 w 2135"/>
                  <a:gd name="T19" fmla="*/ 1346 h 2064"/>
                  <a:gd name="T20" fmla="*/ 1338 w 2135"/>
                  <a:gd name="T21" fmla="*/ 1501 h 2064"/>
                  <a:gd name="T22" fmla="*/ 1272 w 2135"/>
                  <a:gd name="T23" fmla="*/ 1515 h 2064"/>
                  <a:gd name="T24" fmla="*/ 1249 w 2135"/>
                  <a:gd name="T25" fmla="*/ 1502 h 2064"/>
                  <a:gd name="T26" fmla="*/ 887 w 2135"/>
                  <a:gd name="T27" fmla="*/ 1218 h 2064"/>
                  <a:gd name="T28" fmla="*/ 603 w 2135"/>
                  <a:gd name="T29" fmla="*/ 856 h 2064"/>
                  <a:gd name="T30" fmla="*/ 590 w 2135"/>
                  <a:gd name="T31" fmla="*/ 833 h 2064"/>
                  <a:gd name="T32" fmla="*/ 604 w 2135"/>
                  <a:gd name="T33" fmla="*/ 767 h 2064"/>
                  <a:gd name="T34" fmla="*/ 759 w 2135"/>
                  <a:gd name="T35" fmla="*/ 646 h 2064"/>
                  <a:gd name="T36" fmla="*/ 786 w 2135"/>
                  <a:gd name="T37" fmla="*/ 484 h 2064"/>
                  <a:gd name="T38" fmla="*/ 509 w 2135"/>
                  <a:gd name="T39" fmla="*/ 70 h 2064"/>
                  <a:gd name="T40" fmla="*/ 347 w 2135"/>
                  <a:gd name="T41" fmla="*/ 33 h 2064"/>
                  <a:gd name="T42" fmla="*/ 173 w 2135"/>
                  <a:gd name="T43" fmla="*/ 137 h 2064"/>
                  <a:gd name="T44" fmla="*/ 62 w 2135"/>
                  <a:gd name="T45" fmla="*/ 282 h 2064"/>
                  <a:gd name="T46" fmla="*/ 625 w 2135"/>
                  <a:gd name="T47" fmla="*/ 1480 h 2064"/>
                  <a:gd name="T48" fmla="*/ 1276 w 2135"/>
                  <a:gd name="T49" fmla="*/ 1968 h 2064"/>
                  <a:gd name="T50" fmla="*/ 474 w 2135"/>
                  <a:gd name="T51" fmla="*/ 1783 h 2064"/>
                  <a:gd name="T52" fmla="*/ 118 w 2135"/>
                  <a:gd name="T53" fmla="*/ 1040 h 2064"/>
                  <a:gd name="T54" fmla="*/ 84 w 2135"/>
                  <a:gd name="T55" fmla="*/ 1006 h 2064"/>
                  <a:gd name="T56" fmla="*/ 50 w 2135"/>
                  <a:gd name="T57" fmla="*/ 1040 h 2064"/>
                  <a:gd name="T58" fmla="*/ 1069 w 2135"/>
                  <a:gd name="T59" fmla="*/ 2060 h 2064"/>
                  <a:gd name="T60" fmla="*/ 1380 w 2135"/>
                  <a:gd name="T61" fmla="*/ 2011 h 2064"/>
                  <a:gd name="T62" fmla="*/ 1663 w 2135"/>
                  <a:gd name="T63" fmla="*/ 2064 h 2064"/>
                  <a:gd name="T64" fmla="*/ 1823 w 2135"/>
                  <a:gd name="T65" fmla="*/ 2043 h 2064"/>
                  <a:gd name="T66" fmla="*/ 1968 w 2135"/>
                  <a:gd name="T67" fmla="*/ 1931 h 2064"/>
                  <a:gd name="T68" fmla="*/ 2072 w 2135"/>
                  <a:gd name="T69" fmla="*/ 1758 h 2064"/>
                  <a:gd name="T70" fmla="*/ 2036 w 2135"/>
                  <a:gd name="T71" fmla="*/ 1596 h 2064"/>
                  <a:gd name="T72" fmla="*/ 2013 w 2135"/>
                  <a:gd name="T73" fmla="*/ 1723 h 2064"/>
                  <a:gd name="T74" fmla="*/ 1909 w 2135"/>
                  <a:gd name="T75" fmla="*/ 1896 h 2064"/>
                  <a:gd name="T76" fmla="*/ 1805 w 2135"/>
                  <a:gd name="T77" fmla="*/ 1977 h 2064"/>
                  <a:gd name="T78" fmla="*/ 1399 w 2135"/>
                  <a:gd name="T79" fmla="*/ 1946 h 2064"/>
                  <a:gd name="T80" fmla="*/ 1390 w 2135"/>
                  <a:gd name="T81" fmla="*/ 1942 h 2064"/>
                  <a:gd name="T82" fmla="*/ 673 w 2135"/>
                  <a:gd name="T83" fmla="*/ 1432 h 2064"/>
                  <a:gd name="T84" fmla="*/ 128 w 2135"/>
                  <a:gd name="T85" fmla="*/ 300 h 2064"/>
                  <a:gd name="T86" fmla="*/ 209 w 2135"/>
                  <a:gd name="T87" fmla="*/ 196 h 2064"/>
                  <a:gd name="T88" fmla="*/ 382 w 2135"/>
                  <a:gd name="T89" fmla="*/ 92 h 2064"/>
                  <a:gd name="T90" fmla="*/ 452 w 2135"/>
                  <a:gd name="T91" fmla="*/ 107 h 2064"/>
                  <a:gd name="T92" fmla="*/ 603 w 2135"/>
                  <a:gd name="T93" fmla="*/ 333 h 2064"/>
                  <a:gd name="T94" fmla="*/ 729 w 2135"/>
                  <a:gd name="T95" fmla="*/ 522 h 2064"/>
                  <a:gd name="T96" fmla="*/ 717 w 2135"/>
                  <a:gd name="T97" fmla="*/ 592 h 2064"/>
                  <a:gd name="T98" fmla="*/ 562 w 2135"/>
                  <a:gd name="T99" fmla="*/ 713 h 2064"/>
                  <a:gd name="T100" fmla="*/ 530 w 2135"/>
                  <a:gd name="T101" fmla="*/ 866 h 2064"/>
                  <a:gd name="T102" fmla="*/ 543 w 2135"/>
                  <a:gd name="T103" fmla="*/ 889 h 2064"/>
                  <a:gd name="T104" fmla="*/ 839 w 2135"/>
                  <a:gd name="T105" fmla="*/ 1266 h 2064"/>
                  <a:gd name="T106" fmla="*/ 1216 w 2135"/>
                  <a:gd name="T107" fmla="*/ 1562 h 2064"/>
                  <a:gd name="T108" fmla="*/ 1238 w 2135"/>
                  <a:gd name="T109" fmla="*/ 1575 h 2064"/>
                  <a:gd name="T110" fmla="*/ 1392 w 2135"/>
                  <a:gd name="T111" fmla="*/ 1543 h 2064"/>
                  <a:gd name="T112" fmla="*/ 1513 w 2135"/>
                  <a:gd name="T113" fmla="*/ 1388 h 2064"/>
                  <a:gd name="T114" fmla="*/ 1583 w 2135"/>
                  <a:gd name="T115" fmla="*/ 1376 h 2064"/>
                  <a:gd name="T116" fmla="*/ 1997 w 2135"/>
                  <a:gd name="T117" fmla="*/ 1653 h 2064"/>
                  <a:gd name="T118" fmla="*/ 2013 w 2135"/>
                  <a:gd name="T119" fmla="*/ 172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5" h="2064">
                    <a:moveTo>
                      <a:pt x="2036" y="1596"/>
                    </a:moveTo>
                    <a:cubicBezTo>
                      <a:pt x="1956" y="1543"/>
                      <a:pt x="1956" y="1543"/>
                      <a:pt x="1956" y="1543"/>
                    </a:cubicBezTo>
                    <a:cubicBezTo>
                      <a:pt x="2135" y="1227"/>
                      <a:pt x="2133" y="840"/>
                      <a:pt x="1951" y="526"/>
                    </a:cubicBezTo>
                    <a:cubicBezTo>
                      <a:pt x="1768" y="213"/>
                      <a:pt x="1432" y="20"/>
                      <a:pt x="1069" y="20"/>
                    </a:cubicBezTo>
                    <a:cubicBezTo>
                      <a:pt x="1050" y="20"/>
                      <a:pt x="1035" y="35"/>
                      <a:pt x="1035" y="54"/>
                    </a:cubicBezTo>
                    <a:cubicBezTo>
                      <a:pt x="1035" y="73"/>
                      <a:pt x="1050" y="88"/>
                      <a:pt x="1069" y="88"/>
                    </a:cubicBezTo>
                    <a:cubicBezTo>
                      <a:pt x="1407" y="88"/>
                      <a:pt x="1720" y="267"/>
                      <a:pt x="1890" y="559"/>
                    </a:cubicBezTo>
                    <a:cubicBezTo>
                      <a:pt x="2061" y="850"/>
                      <a:pt x="2064" y="1210"/>
                      <a:pt x="1899" y="1505"/>
                    </a:cubicBezTo>
                    <a:cubicBezTo>
                      <a:pt x="1621" y="1319"/>
                      <a:pt x="1621" y="1319"/>
                      <a:pt x="1621" y="1319"/>
                    </a:cubicBezTo>
                    <a:cubicBezTo>
                      <a:pt x="1568" y="1285"/>
                      <a:pt x="1498" y="1296"/>
                      <a:pt x="1459" y="1346"/>
                    </a:cubicBezTo>
                    <a:cubicBezTo>
                      <a:pt x="1338" y="1501"/>
                      <a:pt x="1338" y="1501"/>
                      <a:pt x="1338" y="1501"/>
                    </a:cubicBezTo>
                    <a:cubicBezTo>
                      <a:pt x="1323" y="1521"/>
                      <a:pt x="1294" y="1527"/>
                      <a:pt x="1272" y="1515"/>
                    </a:cubicBezTo>
                    <a:cubicBezTo>
                      <a:pt x="1249" y="1502"/>
                      <a:pt x="1249" y="1502"/>
                      <a:pt x="1249" y="1502"/>
                    </a:cubicBezTo>
                    <a:cubicBezTo>
                      <a:pt x="1173" y="1461"/>
                      <a:pt x="1078" y="1409"/>
                      <a:pt x="887" y="1218"/>
                    </a:cubicBezTo>
                    <a:cubicBezTo>
                      <a:pt x="696" y="1027"/>
                      <a:pt x="645" y="932"/>
                      <a:pt x="603" y="856"/>
                    </a:cubicBezTo>
                    <a:cubicBezTo>
                      <a:pt x="590" y="833"/>
                      <a:pt x="590" y="833"/>
                      <a:pt x="590" y="833"/>
                    </a:cubicBezTo>
                    <a:cubicBezTo>
                      <a:pt x="578" y="811"/>
                      <a:pt x="584" y="782"/>
                      <a:pt x="604" y="767"/>
                    </a:cubicBezTo>
                    <a:cubicBezTo>
                      <a:pt x="759" y="646"/>
                      <a:pt x="759" y="646"/>
                      <a:pt x="759" y="646"/>
                    </a:cubicBezTo>
                    <a:cubicBezTo>
                      <a:pt x="809" y="607"/>
                      <a:pt x="820" y="537"/>
                      <a:pt x="786" y="484"/>
                    </a:cubicBezTo>
                    <a:cubicBezTo>
                      <a:pt x="509" y="70"/>
                      <a:pt x="509" y="70"/>
                      <a:pt x="509" y="70"/>
                    </a:cubicBezTo>
                    <a:cubicBezTo>
                      <a:pt x="473" y="16"/>
                      <a:pt x="402" y="0"/>
                      <a:pt x="347" y="33"/>
                    </a:cubicBezTo>
                    <a:cubicBezTo>
                      <a:pt x="173" y="137"/>
                      <a:pt x="173" y="137"/>
                      <a:pt x="173" y="137"/>
                    </a:cubicBezTo>
                    <a:cubicBezTo>
                      <a:pt x="119" y="169"/>
                      <a:pt x="79" y="221"/>
                      <a:pt x="62" y="282"/>
                    </a:cubicBezTo>
                    <a:cubicBezTo>
                      <a:pt x="0" y="509"/>
                      <a:pt x="47" y="902"/>
                      <a:pt x="625" y="1480"/>
                    </a:cubicBezTo>
                    <a:cubicBezTo>
                      <a:pt x="877" y="1732"/>
                      <a:pt x="1093" y="1883"/>
                      <a:pt x="1276" y="1968"/>
                    </a:cubicBezTo>
                    <a:cubicBezTo>
                      <a:pt x="995" y="2032"/>
                      <a:pt x="699" y="1964"/>
                      <a:pt x="474" y="1783"/>
                    </a:cubicBezTo>
                    <a:cubicBezTo>
                      <a:pt x="248" y="1602"/>
                      <a:pt x="117" y="1329"/>
                      <a:pt x="118" y="1040"/>
                    </a:cubicBezTo>
                    <a:cubicBezTo>
                      <a:pt x="118" y="1021"/>
                      <a:pt x="103" y="1006"/>
                      <a:pt x="84" y="1006"/>
                    </a:cubicBezTo>
                    <a:cubicBezTo>
                      <a:pt x="65" y="1006"/>
                      <a:pt x="50" y="1021"/>
                      <a:pt x="50" y="1040"/>
                    </a:cubicBezTo>
                    <a:cubicBezTo>
                      <a:pt x="50" y="1603"/>
                      <a:pt x="506" y="2059"/>
                      <a:pt x="1069" y="2060"/>
                    </a:cubicBezTo>
                    <a:cubicBezTo>
                      <a:pt x="1175" y="2060"/>
                      <a:pt x="1279" y="2043"/>
                      <a:pt x="1380" y="2011"/>
                    </a:cubicBezTo>
                    <a:cubicBezTo>
                      <a:pt x="1470" y="2045"/>
                      <a:pt x="1566" y="2063"/>
                      <a:pt x="1663" y="2064"/>
                    </a:cubicBezTo>
                    <a:cubicBezTo>
                      <a:pt x="1717" y="2064"/>
                      <a:pt x="1771" y="2057"/>
                      <a:pt x="1823" y="2043"/>
                    </a:cubicBezTo>
                    <a:cubicBezTo>
                      <a:pt x="1884" y="2026"/>
                      <a:pt x="1936" y="1986"/>
                      <a:pt x="1968" y="1931"/>
                    </a:cubicBezTo>
                    <a:cubicBezTo>
                      <a:pt x="2072" y="1758"/>
                      <a:pt x="2072" y="1758"/>
                      <a:pt x="2072" y="1758"/>
                    </a:cubicBezTo>
                    <a:cubicBezTo>
                      <a:pt x="2105" y="1703"/>
                      <a:pt x="2089" y="1631"/>
                      <a:pt x="2036" y="1596"/>
                    </a:cubicBezTo>
                    <a:close/>
                    <a:moveTo>
                      <a:pt x="2013" y="1723"/>
                    </a:moveTo>
                    <a:cubicBezTo>
                      <a:pt x="1909" y="1896"/>
                      <a:pt x="1909" y="1896"/>
                      <a:pt x="1909" y="1896"/>
                    </a:cubicBezTo>
                    <a:cubicBezTo>
                      <a:pt x="1886" y="1936"/>
                      <a:pt x="1849" y="1965"/>
                      <a:pt x="1805" y="1977"/>
                    </a:cubicBezTo>
                    <a:cubicBezTo>
                      <a:pt x="1706" y="2005"/>
                      <a:pt x="1571" y="2008"/>
                      <a:pt x="1399" y="1946"/>
                    </a:cubicBezTo>
                    <a:cubicBezTo>
                      <a:pt x="1396" y="1944"/>
                      <a:pt x="1393" y="1943"/>
                      <a:pt x="1390" y="1942"/>
                    </a:cubicBezTo>
                    <a:cubicBezTo>
                      <a:pt x="1199" y="1871"/>
                      <a:pt x="961" y="1720"/>
                      <a:pt x="673" y="1432"/>
                    </a:cubicBezTo>
                    <a:cubicBezTo>
                      <a:pt x="118" y="877"/>
                      <a:pt x="70" y="510"/>
                      <a:pt x="128" y="300"/>
                    </a:cubicBezTo>
                    <a:cubicBezTo>
                      <a:pt x="140" y="256"/>
                      <a:pt x="169" y="219"/>
                      <a:pt x="209" y="196"/>
                    </a:cubicBezTo>
                    <a:cubicBezTo>
                      <a:pt x="382" y="92"/>
                      <a:pt x="382" y="92"/>
                      <a:pt x="382" y="92"/>
                    </a:cubicBezTo>
                    <a:cubicBezTo>
                      <a:pt x="406" y="77"/>
                      <a:pt x="437" y="84"/>
                      <a:pt x="452" y="107"/>
                    </a:cubicBezTo>
                    <a:cubicBezTo>
                      <a:pt x="603" y="333"/>
                      <a:pt x="603" y="333"/>
                      <a:pt x="603" y="333"/>
                    </a:cubicBezTo>
                    <a:cubicBezTo>
                      <a:pt x="729" y="522"/>
                      <a:pt x="729" y="522"/>
                      <a:pt x="729" y="522"/>
                    </a:cubicBezTo>
                    <a:cubicBezTo>
                      <a:pt x="744" y="545"/>
                      <a:pt x="739" y="575"/>
                      <a:pt x="717" y="592"/>
                    </a:cubicBezTo>
                    <a:cubicBezTo>
                      <a:pt x="562" y="713"/>
                      <a:pt x="562" y="713"/>
                      <a:pt x="562" y="713"/>
                    </a:cubicBezTo>
                    <a:cubicBezTo>
                      <a:pt x="515" y="749"/>
                      <a:pt x="501" y="815"/>
                      <a:pt x="530" y="866"/>
                    </a:cubicBezTo>
                    <a:cubicBezTo>
                      <a:pt x="543" y="889"/>
                      <a:pt x="543" y="889"/>
                      <a:pt x="543" y="889"/>
                    </a:cubicBezTo>
                    <a:cubicBezTo>
                      <a:pt x="586" y="969"/>
                      <a:pt x="641" y="1068"/>
                      <a:pt x="839" y="1266"/>
                    </a:cubicBezTo>
                    <a:cubicBezTo>
                      <a:pt x="1037" y="1464"/>
                      <a:pt x="1136" y="1519"/>
                      <a:pt x="1216" y="1562"/>
                    </a:cubicBezTo>
                    <a:cubicBezTo>
                      <a:pt x="1238" y="1575"/>
                      <a:pt x="1238" y="1575"/>
                      <a:pt x="1238" y="1575"/>
                    </a:cubicBezTo>
                    <a:cubicBezTo>
                      <a:pt x="1290" y="1604"/>
                      <a:pt x="1356" y="1590"/>
                      <a:pt x="1392" y="1543"/>
                    </a:cubicBezTo>
                    <a:cubicBezTo>
                      <a:pt x="1513" y="1388"/>
                      <a:pt x="1513" y="1388"/>
                      <a:pt x="1513" y="1388"/>
                    </a:cubicBezTo>
                    <a:cubicBezTo>
                      <a:pt x="1529" y="1366"/>
                      <a:pt x="1560" y="1361"/>
                      <a:pt x="1583" y="1376"/>
                    </a:cubicBezTo>
                    <a:cubicBezTo>
                      <a:pt x="1997" y="1653"/>
                      <a:pt x="1997" y="1653"/>
                      <a:pt x="1997" y="1653"/>
                    </a:cubicBezTo>
                    <a:cubicBezTo>
                      <a:pt x="2021" y="1668"/>
                      <a:pt x="2028" y="1699"/>
                      <a:pt x="2013" y="17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grpSp>
        <p:grpSp>
          <p:nvGrpSpPr>
            <p:cNvPr id="27" name="Группа 26"/>
            <p:cNvGrpSpPr/>
            <p:nvPr/>
          </p:nvGrpSpPr>
          <p:grpSpPr>
            <a:xfrm>
              <a:off x="8207176" y="3450525"/>
              <a:ext cx="1679938" cy="393080"/>
              <a:chOff x="10050706" y="4694670"/>
              <a:chExt cx="1679938" cy="393080"/>
            </a:xfrm>
          </p:grpSpPr>
          <p:sp>
            <p:nvSpPr>
              <p:cNvPr id="127" name="Прямоугольник 126"/>
              <p:cNvSpPr/>
              <p:nvPr/>
            </p:nvSpPr>
            <p:spPr>
              <a:xfrm>
                <a:off x="10050706" y="4841529"/>
                <a:ext cx="1679938" cy="2462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mail@mail.com</a:t>
                </a:r>
                <a:endPar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grpSp>
            <p:nvGrpSpPr>
              <p:cNvPr id="129" name="Group 8"/>
              <p:cNvGrpSpPr>
                <a:grpSpLocks noChangeAspect="1"/>
              </p:cNvGrpSpPr>
              <p:nvPr/>
            </p:nvGrpSpPr>
            <p:grpSpPr bwMode="auto">
              <a:xfrm flipH="1">
                <a:off x="10791183" y="4694670"/>
                <a:ext cx="198984" cy="142161"/>
                <a:chOff x="-1561" y="-16"/>
                <a:chExt cx="991" cy="708"/>
              </a:xfrm>
              <a:solidFill>
                <a:schemeClr val="bg2">
                  <a:lumMod val="10000"/>
                </a:schemeClr>
              </a:solidFill>
            </p:grpSpPr>
            <p:sp>
              <p:nvSpPr>
                <p:cNvPr id="139" name="Freeform 9"/>
                <p:cNvSpPr>
                  <a:spLocks/>
                </p:cNvSpPr>
                <p:nvPr/>
              </p:nvSpPr>
              <p:spPr bwMode="auto">
                <a:xfrm>
                  <a:off x="-961" y="322"/>
                  <a:ext cx="223" cy="209"/>
                </a:xfrm>
                <a:custGeom>
                  <a:avLst/>
                  <a:gdLst>
                    <a:gd name="T0" fmla="*/ 25 w 28"/>
                    <a:gd name="T1" fmla="*/ 26 h 26"/>
                    <a:gd name="T2" fmla="*/ 24 w 28"/>
                    <a:gd name="T3" fmla="*/ 25 h 26"/>
                    <a:gd name="T4" fmla="*/ 1 w 28"/>
                    <a:gd name="T5" fmla="*/ 4 h 26"/>
                    <a:gd name="T6" fmla="*/ 1 w 28"/>
                    <a:gd name="T7" fmla="*/ 1 h 26"/>
                    <a:gd name="T8" fmla="*/ 4 w 28"/>
                    <a:gd name="T9" fmla="*/ 1 h 26"/>
                    <a:gd name="T10" fmla="*/ 27 w 28"/>
                    <a:gd name="T11" fmla="*/ 23 h 26"/>
                    <a:gd name="T12" fmla="*/ 27 w 28"/>
                    <a:gd name="T13" fmla="*/ 25 h 26"/>
                    <a:gd name="T14" fmla="*/ 25 w 2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25" y="26"/>
                      </a:moveTo>
                      <a:cubicBezTo>
                        <a:pt x="25" y="26"/>
                        <a:pt x="24" y="26"/>
                        <a:pt x="24" y="25"/>
                      </a:cubicBezTo>
                      <a:cubicBezTo>
                        <a:pt x="1" y="4"/>
                        <a:pt x="1" y="4"/>
                        <a:pt x="1" y="4"/>
                      </a:cubicBezTo>
                      <a:cubicBezTo>
                        <a:pt x="0" y="3"/>
                        <a:pt x="0" y="2"/>
                        <a:pt x="1" y="1"/>
                      </a:cubicBezTo>
                      <a:cubicBezTo>
                        <a:pt x="2" y="0"/>
                        <a:pt x="3" y="0"/>
                        <a:pt x="4" y="1"/>
                      </a:cubicBezTo>
                      <a:cubicBezTo>
                        <a:pt x="27" y="23"/>
                        <a:pt x="27" y="23"/>
                        <a:pt x="27" y="23"/>
                      </a:cubicBezTo>
                      <a:cubicBezTo>
                        <a:pt x="28" y="23"/>
                        <a:pt x="28" y="25"/>
                        <a:pt x="27" y="25"/>
                      </a:cubicBezTo>
                      <a:cubicBezTo>
                        <a:pt x="27" y="26"/>
                        <a:pt x="26" y="26"/>
                        <a:pt x="25"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41" name="Freeform 10"/>
                <p:cNvSpPr>
                  <a:spLocks/>
                </p:cNvSpPr>
                <p:nvPr/>
              </p:nvSpPr>
              <p:spPr bwMode="auto">
                <a:xfrm>
                  <a:off x="-1393" y="322"/>
                  <a:ext cx="224" cy="209"/>
                </a:xfrm>
                <a:custGeom>
                  <a:avLst/>
                  <a:gdLst>
                    <a:gd name="T0" fmla="*/ 3 w 28"/>
                    <a:gd name="T1" fmla="*/ 26 h 26"/>
                    <a:gd name="T2" fmla="*/ 1 w 28"/>
                    <a:gd name="T3" fmla="*/ 25 h 26"/>
                    <a:gd name="T4" fmla="*/ 1 w 28"/>
                    <a:gd name="T5" fmla="*/ 23 h 26"/>
                    <a:gd name="T6" fmla="*/ 24 w 28"/>
                    <a:gd name="T7" fmla="*/ 1 h 26"/>
                    <a:gd name="T8" fmla="*/ 27 w 28"/>
                    <a:gd name="T9" fmla="*/ 1 h 26"/>
                    <a:gd name="T10" fmla="*/ 27 w 28"/>
                    <a:gd name="T11" fmla="*/ 4 h 26"/>
                    <a:gd name="T12" fmla="*/ 4 w 28"/>
                    <a:gd name="T13" fmla="*/ 25 h 26"/>
                    <a:gd name="T14" fmla="*/ 3 w 2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3" y="26"/>
                      </a:moveTo>
                      <a:cubicBezTo>
                        <a:pt x="2" y="26"/>
                        <a:pt x="2" y="26"/>
                        <a:pt x="1" y="25"/>
                      </a:cubicBezTo>
                      <a:cubicBezTo>
                        <a:pt x="0" y="25"/>
                        <a:pt x="0" y="23"/>
                        <a:pt x="1" y="23"/>
                      </a:cubicBezTo>
                      <a:cubicBezTo>
                        <a:pt x="24" y="1"/>
                        <a:pt x="24" y="1"/>
                        <a:pt x="24" y="1"/>
                      </a:cubicBezTo>
                      <a:cubicBezTo>
                        <a:pt x="25" y="0"/>
                        <a:pt x="26" y="0"/>
                        <a:pt x="27" y="1"/>
                      </a:cubicBezTo>
                      <a:cubicBezTo>
                        <a:pt x="28" y="2"/>
                        <a:pt x="28" y="3"/>
                        <a:pt x="27" y="4"/>
                      </a:cubicBezTo>
                      <a:cubicBezTo>
                        <a:pt x="4" y="25"/>
                        <a:pt x="4" y="25"/>
                        <a:pt x="4" y="25"/>
                      </a:cubicBezTo>
                      <a:cubicBezTo>
                        <a:pt x="4" y="26"/>
                        <a:pt x="3" y="26"/>
                        <a:pt x="3"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42" name="Freeform 11"/>
                <p:cNvSpPr>
                  <a:spLocks noEditPoints="1"/>
                </p:cNvSpPr>
                <p:nvPr/>
              </p:nvSpPr>
              <p:spPr bwMode="auto">
                <a:xfrm>
                  <a:off x="-1561" y="-16"/>
                  <a:ext cx="991" cy="708"/>
                </a:xfrm>
                <a:custGeom>
                  <a:avLst/>
                  <a:gdLst>
                    <a:gd name="T0" fmla="*/ 114 w 124"/>
                    <a:gd name="T1" fmla="*/ 88 h 88"/>
                    <a:gd name="T2" fmla="*/ 10 w 124"/>
                    <a:gd name="T3" fmla="*/ 88 h 88"/>
                    <a:gd name="T4" fmla="*/ 0 w 124"/>
                    <a:gd name="T5" fmla="*/ 78 h 88"/>
                    <a:gd name="T6" fmla="*/ 0 w 124"/>
                    <a:gd name="T7" fmla="*/ 10 h 88"/>
                    <a:gd name="T8" fmla="*/ 10 w 124"/>
                    <a:gd name="T9" fmla="*/ 0 h 88"/>
                    <a:gd name="T10" fmla="*/ 114 w 124"/>
                    <a:gd name="T11" fmla="*/ 0 h 88"/>
                    <a:gd name="T12" fmla="*/ 124 w 124"/>
                    <a:gd name="T13" fmla="*/ 10 h 88"/>
                    <a:gd name="T14" fmla="*/ 124 w 124"/>
                    <a:gd name="T15" fmla="*/ 78 h 88"/>
                    <a:gd name="T16" fmla="*/ 114 w 124"/>
                    <a:gd name="T17" fmla="*/ 88 h 88"/>
                    <a:gd name="T18" fmla="*/ 10 w 124"/>
                    <a:gd name="T19" fmla="*/ 4 h 88"/>
                    <a:gd name="T20" fmla="*/ 4 w 124"/>
                    <a:gd name="T21" fmla="*/ 10 h 88"/>
                    <a:gd name="T22" fmla="*/ 4 w 124"/>
                    <a:gd name="T23" fmla="*/ 78 h 88"/>
                    <a:gd name="T24" fmla="*/ 10 w 124"/>
                    <a:gd name="T25" fmla="*/ 84 h 88"/>
                    <a:gd name="T26" fmla="*/ 114 w 124"/>
                    <a:gd name="T27" fmla="*/ 84 h 88"/>
                    <a:gd name="T28" fmla="*/ 120 w 124"/>
                    <a:gd name="T29" fmla="*/ 78 h 88"/>
                    <a:gd name="T30" fmla="*/ 120 w 124"/>
                    <a:gd name="T31" fmla="*/ 10 h 88"/>
                    <a:gd name="T32" fmla="*/ 114 w 124"/>
                    <a:gd name="T33" fmla="*/ 4 h 88"/>
                    <a:gd name="T34" fmla="*/ 10 w 124"/>
                    <a:gd name="T35"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8">
                      <a:moveTo>
                        <a:pt x="114" y="88"/>
                      </a:moveTo>
                      <a:cubicBezTo>
                        <a:pt x="10" y="88"/>
                        <a:pt x="10" y="88"/>
                        <a:pt x="10" y="88"/>
                      </a:cubicBezTo>
                      <a:cubicBezTo>
                        <a:pt x="4" y="88"/>
                        <a:pt x="0" y="84"/>
                        <a:pt x="0" y="78"/>
                      </a:cubicBezTo>
                      <a:cubicBezTo>
                        <a:pt x="0" y="10"/>
                        <a:pt x="0" y="10"/>
                        <a:pt x="0" y="10"/>
                      </a:cubicBezTo>
                      <a:cubicBezTo>
                        <a:pt x="0" y="4"/>
                        <a:pt x="4" y="0"/>
                        <a:pt x="10" y="0"/>
                      </a:cubicBezTo>
                      <a:cubicBezTo>
                        <a:pt x="114" y="0"/>
                        <a:pt x="114" y="0"/>
                        <a:pt x="114" y="0"/>
                      </a:cubicBezTo>
                      <a:cubicBezTo>
                        <a:pt x="120" y="0"/>
                        <a:pt x="124" y="4"/>
                        <a:pt x="124" y="10"/>
                      </a:cubicBezTo>
                      <a:cubicBezTo>
                        <a:pt x="124" y="78"/>
                        <a:pt x="124" y="78"/>
                        <a:pt x="124" y="78"/>
                      </a:cubicBezTo>
                      <a:cubicBezTo>
                        <a:pt x="124" y="84"/>
                        <a:pt x="120" y="88"/>
                        <a:pt x="114" y="88"/>
                      </a:cubicBezTo>
                      <a:close/>
                      <a:moveTo>
                        <a:pt x="10" y="4"/>
                      </a:moveTo>
                      <a:cubicBezTo>
                        <a:pt x="7" y="4"/>
                        <a:pt x="4" y="7"/>
                        <a:pt x="4" y="10"/>
                      </a:cubicBezTo>
                      <a:cubicBezTo>
                        <a:pt x="4" y="78"/>
                        <a:pt x="4" y="78"/>
                        <a:pt x="4" y="78"/>
                      </a:cubicBezTo>
                      <a:cubicBezTo>
                        <a:pt x="4" y="81"/>
                        <a:pt x="7" y="84"/>
                        <a:pt x="10" y="84"/>
                      </a:cubicBezTo>
                      <a:cubicBezTo>
                        <a:pt x="114" y="84"/>
                        <a:pt x="114" y="84"/>
                        <a:pt x="114" y="84"/>
                      </a:cubicBezTo>
                      <a:cubicBezTo>
                        <a:pt x="117" y="84"/>
                        <a:pt x="120" y="81"/>
                        <a:pt x="120" y="78"/>
                      </a:cubicBezTo>
                      <a:cubicBezTo>
                        <a:pt x="120" y="10"/>
                        <a:pt x="120" y="10"/>
                        <a:pt x="120" y="10"/>
                      </a:cubicBezTo>
                      <a:cubicBezTo>
                        <a:pt x="120" y="7"/>
                        <a:pt x="117" y="4"/>
                        <a:pt x="114" y="4"/>
                      </a:cubicBezTo>
                      <a:lnTo>
                        <a:pt x="10"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43" name="Freeform 12"/>
                <p:cNvSpPr>
                  <a:spLocks/>
                </p:cNvSpPr>
                <p:nvPr/>
              </p:nvSpPr>
              <p:spPr bwMode="auto">
                <a:xfrm>
                  <a:off x="-1545" y="8"/>
                  <a:ext cx="959" cy="411"/>
                </a:xfrm>
                <a:custGeom>
                  <a:avLst/>
                  <a:gdLst>
                    <a:gd name="T0" fmla="*/ 60 w 120"/>
                    <a:gd name="T1" fmla="*/ 51 h 51"/>
                    <a:gd name="T2" fmla="*/ 53 w 120"/>
                    <a:gd name="T3" fmla="*/ 48 h 51"/>
                    <a:gd name="T4" fmla="*/ 1 w 120"/>
                    <a:gd name="T5" fmla="*/ 4 h 51"/>
                    <a:gd name="T6" fmla="*/ 1 w 120"/>
                    <a:gd name="T7" fmla="*/ 1 h 51"/>
                    <a:gd name="T8" fmla="*/ 4 w 120"/>
                    <a:gd name="T9" fmla="*/ 1 h 51"/>
                    <a:gd name="T10" fmla="*/ 55 w 120"/>
                    <a:gd name="T11" fmla="*/ 45 h 51"/>
                    <a:gd name="T12" fmla="*/ 65 w 120"/>
                    <a:gd name="T13" fmla="*/ 45 h 51"/>
                    <a:gd name="T14" fmla="*/ 116 w 120"/>
                    <a:gd name="T15" fmla="*/ 1 h 51"/>
                    <a:gd name="T16" fmla="*/ 119 w 120"/>
                    <a:gd name="T17" fmla="*/ 1 h 51"/>
                    <a:gd name="T18" fmla="*/ 119 w 120"/>
                    <a:gd name="T19" fmla="*/ 4 h 51"/>
                    <a:gd name="T20" fmla="*/ 67 w 120"/>
                    <a:gd name="T21" fmla="*/ 48 h 51"/>
                    <a:gd name="T22" fmla="*/ 60 w 120"/>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51">
                      <a:moveTo>
                        <a:pt x="60" y="51"/>
                      </a:moveTo>
                      <a:cubicBezTo>
                        <a:pt x="57" y="51"/>
                        <a:pt x="55" y="50"/>
                        <a:pt x="53" y="48"/>
                      </a:cubicBezTo>
                      <a:cubicBezTo>
                        <a:pt x="1" y="4"/>
                        <a:pt x="1" y="4"/>
                        <a:pt x="1" y="4"/>
                      </a:cubicBezTo>
                      <a:cubicBezTo>
                        <a:pt x="0" y="3"/>
                        <a:pt x="0" y="2"/>
                        <a:pt x="1" y="1"/>
                      </a:cubicBezTo>
                      <a:cubicBezTo>
                        <a:pt x="2" y="0"/>
                        <a:pt x="3" y="0"/>
                        <a:pt x="4" y="1"/>
                      </a:cubicBezTo>
                      <a:cubicBezTo>
                        <a:pt x="55" y="45"/>
                        <a:pt x="55" y="45"/>
                        <a:pt x="55" y="45"/>
                      </a:cubicBezTo>
                      <a:cubicBezTo>
                        <a:pt x="58" y="48"/>
                        <a:pt x="62" y="48"/>
                        <a:pt x="65" y="45"/>
                      </a:cubicBezTo>
                      <a:cubicBezTo>
                        <a:pt x="116" y="1"/>
                        <a:pt x="116" y="1"/>
                        <a:pt x="116" y="1"/>
                      </a:cubicBezTo>
                      <a:cubicBezTo>
                        <a:pt x="117" y="0"/>
                        <a:pt x="118" y="0"/>
                        <a:pt x="119" y="1"/>
                      </a:cubicBezTo>
                      <a:cubicBezTo>
                        <a:pt x="120" y="2"/>
                        <a:pt x="119" y="3"/>
                        <a:pt x="119" y="4"/>
                      </a:cubicBezTo>
                      <a:cubicBezTo>
                        <a:pt x="67" y="48"/>
                        <a:pt x="67" y="48"/>
                        <a:pt x="67" y="48"/>
                      </a:cubicBezTo>
                      <a:cubicBezTo>
                        <a:pt x="65" y="50"/>
                        <a:pt x="63" y="51"/>
                        <a:pt x="60"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grpSp>
        </p:grpSp>
        <p:grpSp>
          <p:nvGrpSpPr>
            <p:cNvPr id="28" name="Группа 27"/>
            <p:cNvGrpSpPr/>
            <p:nvPr/>
          </p:nvGrpSpPr>
          <p:grpSpPr>
            <a:xfrm>
              <a:off x="8531430" y="4180473"/>
              <a:ext cx="1031431" cy="436588"/>
              <a:chOff x="10376811" y="5478756"/>
              <a:chExt cx="1031431" cy="436588"/>
            </a:xfrm>
          </p:grpSpPr>
          <p:sp>
            <p:nvSpPr>
              <p:cNvPr id="131" name="Freeform 16"/>
              <p:cNvSpPr>
                <a:spLocks/>
              </p:cNvSpPr>
              <p:nvPr/>
            </p:nvSpPr>
            <p:spPr bwMode="auto">
              <a:xfrm>
                <a:off x="10794396" y="5478756"/>
                <a:ext cx="188432" cy="187957"/>
              </a:xfrm>
              <a:custGeom>
                <a:avLst/>
                <a:gdLst>
                  <a:gd name="T0" fmla="*/ 392 w 2048"/>
                  <a:gd name="T1" fmla="*/ 0 h 2048"/>
                  <a:gd name="T2" fmla="*/ 0 w 2048"/>
                  <a:gd name="T3" fmla="*/ 1656 h 2048"/>
                  <a:gd name="T4" fmla="*/ 1024 w 2048"/>
                  <a:gd name="T5" fmla="*/ 2048 h 2048"/>
                  <a:gd name="T6" fmla="*/ 1064 w 2048"/>
                  <a:gd name="T7" fmla="*/ 1698 h 2048"/>
                  <a:gd name="T8" fmla="*/ 984 w 2048"/>
                  <a:gd name="T9" fmla="*/ 1698 h 2048"/>
                  <a:gd name="T10" fmla="*/ 392 w 2048"/>
                  <a:gd name="T11" fmla="*/ 1968 h 2048"/>
                  <a:gd name="T12" fmla="*/ 80 w 2048"/>
                  <a:gd name="T13" fmla="*/ 392 h 2048"/>
                  <a:gd name="T14" fmla="*/ 1656 w 2048"/>
                  <a:gd name="T15" fmla="*/ 80 h 2048"/>
                  <a:gd name="T16" fmla="*/ 1968 w 2048"/>
                  <a:gd name="T17" fmla="*/ 1656 h 2048"/>
                  <a:gd name="T18" fmla="*/ 1400 w 2048"/>
                  <a:gd name="T19" fmla="*/ 1968 h 2048"/>
                  <a:gd name="T20" fmla="*/ 1632 w 2048"/>
                  <a:gd name="T21" fmla="*/ 1262 h 2048"/>
                  <a:gd name="T22" fmla="*/ 1700 w 2048"/>
                  <a:gd name="T23" fmla="*/ 940 h 2048"/>
                  <a:gd name="T24" fmla="*/ 1661 w 2048"/>
                  <a:gd name="T25" fmla="*/ 896 h 2048"/>
                  <a:gd name="T26" fmla="*/ 1400 w 2048"/>
                  <a:gd name="T27" fmla="*/ 746 h 2048"/>
                  <a:gd name="T28" fmla="*/ 1659 w 2048"/>
                  <a:gd name="T29" fmla="*/ 709 h 2048"/>
                  <a:gd name="T30" fmla="*/ 1699 w 2048"/>
                  <a:gd name="T31" fmla="*/ 390 h 2048"/>
                  <a:gd name="T32" fmla="*/ 1361 w 2048"/>
                  <a:gd name="T33" fmla="*/ 350 h 2048"/>
                  <a:gd name="T34" fmla="*/ 984 w 2048"/>
                  <a:gd name="T35" fmla="*/ 730 h 2048"/>
                  <a:gd name="T36" fmla="*/ 788 w 2048"/>
                  <a:gd name="T37" fmla="*/ 898 h 2048"/>
                  <a:gd name="T38" fmla="*/ 748 w 2048"/>
                  <a:gd name="T39" fmla="*/ 1222 h 2048"/>
                  <a:gd name="T40" fmla="*/ 984 w 2048"/>
                  <a:gd name="T41" fmla="*/ 1262 h 2048"/>
                  <a:gd name="T42" fmla="*/ 1024 w 2048"/>
                  <a:gd name="T43" fmla="*/ 1416 h 2048"/>
                  <a:gd name="T44" fmla="*/ 1064 w 2048"/>
                  <a:gd name="T45" fmla="*/ 1222 h 2048"/>
                  <a:gd name="T46" fmla="*/ 828 w 2048"/>
                  <a:gd name="T47" fmla="*/ 1182 h 2048"/>
                  <a:gd name="T48" fmla="*/ 1024 w 2048"/>
                  <a:gd name="T49" fmla="*/ 978 h 2048"/>
                  <a:gd name="T50" fmla="*/ 1064 w 2048"/>
                  <a:gd name="T51" fmla="*/ 730 h 2048"/>
                  <a:gd name="T52" fmla="*/ 1619 w 2048"/>
                  <a:gd name="T53" fmla="*/ 430 h 2048"/>
                  <a:gd name="T54" fmla="*/ 1432 w 2048"/>
                  <a:gd name="T55" fmla="*/ 629 h 2048"/>
                  <a:gd name="T56" fmla="*/ 1320 w 2048"/>
                  <a:gd name="T57" fmla="*/ 936 h 2048"/>
                  <a:gd name="T58" fmla="*/ 1616 w 2048"/>
                  <a:gd name="T59" fmla="*/ 976 h 2048"/>
                  <a:gd name="T60" fmla="*/ 1360 w 2048"/>
                  <a:gd name="T61" fmla="*/ 1182 h 2048"/>
                  <a:gd name="T62" fmla="*/ 1320 w 2048"/>
                  <a:gd name="T63" fmla="*/ 2008 h 2048"/>
                  <a:gd name="T64" fmla="*/ 1656 w 2048"/>
                  <a:gd name="T65" fmla="*/ 2048 h 2048"/>
                  <a:gd name="T66" fmla="*/ 2048 w 2048"/>
                  <a:gd name="T67" fmla="*/ 392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8" h="2048">
                    <a:moveTo>
                      <a:pt x="1656" y="0"/>
                    </a:moveTo>
                    <a:cubicBezTo>
                      <a:pt x="392" y="0"/>
                      <a:pt x="392" y="0"/>
                      <a:pt x="392" y="0"/>
                    </a:cubicBezTo>
                    <a:cubicBezTo>
                      <a:pt x="176" y="0"/>
                      <a:pt x="0" y="176"/>
                      <a:pt x="0" y="392"/>
                    </a:cubicBezTo>
                    <a:cubicBezTo>
                      <a:pt x="0" y="1656"/>
                      <a:pt x="0" y="1656"/>
                      <a:pt x="0" y="1656"/>
                    </a:cubicBezTo>
                    <a:cubicBezTo>
                      <a:pt x="0" y="1872"/>
                      <a:pt x="176" y="2048"/>
                      <a:pt x="392" y="2048"/>
                    </a:cubicBezTo>
                    <a:cubicBezTo>
                      <a:pt x="1024" y="2048"/>
                      <a:pt x="1024" y="2048"/>
                      <a:pt x="1024" y="2048"/>
                    </a:cubicBezTo>
                    <a:cubicBezTo>
                      <a:pt x="1046" y="2048"/>
                      <a:pt x="1064" y="2030"/>
                      <a:pt x="1064" y="2008"/>
                    </a:cubicBezTo>
                    <a:cubicBezTo>
                      <a:pt x="1064" y="1698"/>
                      <a:pt x="1064" y="1698"/>
                      <a:pt x="1064" y="1698"/>
                    </a:cubicBezTo>
                    <a:cubicBezTo>
                      <a:pt x="1064" y="1676"/>
                      <a:pt x="1046" y="1658"/>
                      <a:pt x="1024" y="1658"/>
                    </a:cubicBezTo>
                    <a:cubicBezTo>
                      <a:pt x="1002" y="1658"/>
                      <a:pt x="984" y="1676"/>
                      <a:pt x="984" y="1698"/>
                    </a:cubicBezTo>
                    <a:cubicBezTo>
                      <a:pt x="984" y="1968"/>
                      <a:pt x="984" y="1968"/>
                      <a:pt x="984" y="1968"/>
                    </a:cubicBezTo>
                    <a:cubicBezTo>
                      <a:pt x="392" y="1968"/>
                      <a:pt x="392" y="1968"/>
                      <a:pt x="392" y="1968"/>
                    </a:cubicBezTo>
                    <a:cubicBezTo>
                      <a:pt x="220" y="1968"/>
                      <a:pt x="80" y="1828"/>
                      <a:pt x="80" y="1656"/>
                    </a:cubicBezTo>
                    <a:cubicBezTo>
                      <a:pt x="80" y="392"/>
                      <a:pt x="80" y="392"/>
                      <a:pt x="80" y="392"/>
                    </a:cubicBezTo>
                    <a:cubicBezTo>
                      <a:pt x="80" y="220"/>
                      <a:pt x="220" y="80"/>
                      <a:pt x="392" y="80"/>
                    </a:cubicBezTo>
                    <a:cubicBezTo>
                      <a:pt x="1656" y="80"/>
                      <a:pt x="1656" y="80"/>
                      <a:pt x="1656" y="80"/>
                    </a:cubicBezTo>
                    <a:cubicBezTo>
                      <a:pt x="1828" y="80"/>
                      <a:pt x="1968" y="220"/>
                      <a:pt x="1968" y="392"/>
                    </a:cubicBezTo>
                    <a:cubicBezTo>
                      <a:pt x="1968" y="1656"/>
                      <a:pt x="1968" y="1656"/>
                      <a:pt x="1968" y="1656"/>
                    </a:cubicBezTo>
                    <a:cubicBezTo>
                      <a:pt x="1968" y="1828"/>
                      <a:pt x="1828" y="1968"/>
                      <a:pt x="1656" y="1968"/>
                    </a:cubicBezTo>
                    <a:cubicBezTo>
                      <a:pt x="1400" y="1968"/>
                      <a:pt x="1400" y="1968"/>
                      <a:pt x="1400" y="1968"/>
                    </a:cubicBezTo>
                    <a:cubicBezTo>
                      <a:pt x="1400" y="1262"/>
                      <a:pt x="1400" y="1262"/>
                      <a:pt x="1400" y="1262"/>
                    </a:cubicBezTo>
                    <a:cubicBezTo>
                      <a:pt x="1632" y="1262"/>
                      <a:pt x="1632" y="1262"/>
                      <a:pt x="1632" y="1262"/>
                    </a:cubicBezTo>
                    <a:cubicBezTo>
                      <a:pt x="1652" y="1262"/>
                      <a:pt x="1670" y="1246"/>
                      <a:pt x="1672" y="1226"/>
                    </a:cubicBezTo>
                    <a:cubicBezTo>
                      <a:pt x="1700" y="940"/>
                      <a:pt x="1700" y="940"/>
                      <a:pt x="1700" y="940"/>
                    </a:cubicBezTo>
                    <a:cubicBezTo>
                      <a:pt x="1702" y="929"/>
                      <a:pt x="1698" y="918"/>
                      <a:pt x="1690" y="909"/>
                    </a:cubicBezTo>
                    <a:cubicBezTo>
                      <a:pt x="1683" y="901"/>
                      <a:pt x="1672" y="896"/>
                      <a:pt x="1661" y="896"/>
                    </a:cubicBezTo>
                    <a:cubicBezTo>
                      <a:pt x="1400" y="896"/>
                      <a:pt x="1400" y="896"/>
                      <a:pt x="1400" y="896"/>
                    </a:cubicBezTo>
                    <a:cubicBezTo>
                      <a:pt x="1400" y="746"/>
                      <a:pt x="1400" y="746"/>
                      <a:pt x="1400" y="746"/>
                    </a:cubicBezTo>
                    <a:cubicBezTo>
                      <a:pt x="1400" y="719"/>
                      <a:pt x="1409" y="709"/>
                      <a:pt x="1432" y="709"/>
                    </a:cubicBezTo>
                    <a:cubicBezTo>
                      <a:pt x="1659" y="709"/>
                      <a:pt x="1659" y="709"/>
                      <a:pt x="1659" y="709"/>
                    </a:cubicBezTo>
                    <a:cubicBezTo>
                      <a:pt x="1681" y="709"/>
                      <a:pt x="1699" y="691"/>
                      <a:pt x="1699" y="669"/>
                    </a:cubicBezTo>
                    <a:cubicBezTo>
                      <a:pt x="1699" y="390"/>
                      <a:pt x="1699" y="390"/>
                      <a:pt x="1699" y="390"/>
                    </a:cubicBezTo>
                    <a:cubicBezTo>
                      <a:pt x="1699" y="368"/>
                      <a:pt x="1681" y="350"/>
                      <a:pt x="1659" y="350"/>
                    </a:cubicBezTo>
                    <a:cubicBezTo>
                      <a:pt x="1361" y="350"/>
                      <a:pt x="1361" y="350"/>
                      <a:pt x="1361" y="350"/>
                    </a:cubicBezTo>
                    <a:cubicBezTo>
                      <a:pt x="1192" y="350"/>
                      <a:pt x="1102" y="424"/>
                      <a:pt x="1057" y="487"/>
                    </a:cubicBezTo>
                    <a:cubicBezTo>
                      <a:pt x="993" y="574"/>
                      <a:pt x="984" y="676"/>
                      <a:pt x="984" y="730"/>
                    </a:cubicBezTo>
                    <a:cubicBezTo>
                      <a:pt x="984" y="898"/>
                      <a:pt x="984" y="898"/>
                      <a:pt x="984" y="898"/>
                    </a:cubicBezTo>
                    <a:cubicBezTo>
                      <a:pt x="788" y="898"/>
                      <a:pt x="788" y="898"/>
                      <a:pt x="788" y="898"/>
                    </a:cubicBezTo>
                    <a:cubicBezTo>
                      <a:pt x="766" y="898"/>
                      <a:pt x="748" y="916"/>
                      <a:pt x="748" y="938"/>
                    </a:cubicBezTo>
                    <a:cubicBezTo>
                      <a:pt x="748" y="1222"/>
                      <a:pt x="748" y="1222"/>
                      <a:pt x="748" y="1222"/>
                    </a:cubicBezTo>
                    <a:cubicBezTo>
                      <a:pt x="748" y="1244"/>
                      <a:pt x="766" y="1262"/>
                      <a:pt x="788" y="1262"/>
                    </a:cubicBezTo>
                    <a:cubicBezTo>
                      <a:pt x="984" y="1262"/>
                      <a:pt x="984" y="1262"/>
                      <a:pt x="984" y="1262"/>
                    </a:cubicBezTo>
                    <a:cubicBezTo>
                      <a:pt x="984" y="1376"/>
                      <a:pt x="984" y="1376"/>
                      <a:pt x="984" y="1376"/>
                    </a:cubicBezTo>
                    <a:cubicBezTo>
                      <a:pt x="984" y="1398"/>
                      <a:pt x="1002" y="1416"/>
                      <a:pt x="1024" y="1416"/>
                    </a:cubicBezTo>
                    <a:cubicBezTo>
                      <a:pt x="1046" y="1416"/>
                      <a:pt x="1064" y="1398"/>
                      <a:pt x="1064" y="1376"/>
                    </a:cubicBezTo>
                    <a:cubicBezTo>
                      <a:pt x="1064" y="1222"/>
                      <a:pt x="1064" y="1222"/>
                      <a:pt x="1064" y="1222"/>
                    </a:cubicBezTo>
                    <a:cubicBezTo>
                      <a:pt x="1064" y="1200"/>
                      <a:pt x="1046" y="1182"/>
                      <a:pt x="1024" y="1182"/>
                    </a:cubicBezTo>
                    <a:cubicBezTo>
                      <a:pt x="828" y="1182"/>
                      <a:pt x="828" y="1182"/>
                      <a:pt x="828" y="1182"/>
                    </a:cubicBezTo>
                    <a:cubicBezTo>
                      <a:pt x="828" y="978"/>
                      <a:pt x="828" y="978"/>
                      <a:pt x="828" y="978"/>
                    </a:cubicBezTo>
                    <a:cubicBezTo>
                      <a:pt x="1024" y="978"/>
                      <a:pt x="1024" y="978"/>
                      <a:pt x="1024" y="978"/>
                    </a:cubicBezTo>
                    <a:cubicBezTo>
                      <a:pt x="1046" y="978"/>
                      <a:pt x="1064" y="960"/>
                      <a:pt x="1064" y="938"/>
                    </a:cubicBezTo>
                    <a:cubicBezTo>
                      <a:pt x="1064" y="730"/>
                      <a:pt x="1064" y="730"/>
                      <a:pt x="1064" y="730"/>
                    </a:cubicBezTo>
                    <a:cubicBezTo>
                      <a:pt x="1064" y="640"/>
                      <a:pt x="1093" y="430"/>
                      <a:pt x="1361" y="430"/>
                    </a:cubicBezTo>
                    <a:cubicBezTo>
                      <a:pt x="1619" y="430"/>
                      <a:pt x="1619" y="430"/>
                      <a:pt x="1619" y="430"/>
                    </a:cubicBezTo>
                    <a:cubicBezTo>
                      <a:pt x="1619" y="629"/>
                      <a:pt x="1619" y="629"/>
                      <a:pt x="1619" y="629"/>
                    </a:cubicBezTo>
                    <a:cubicBezTo>
                      <a:pt x="1432" y="629"/>
                      <a:pt x="1432" y="629"/>
                      <a:pt x="1432" y="629"/>
                    </a:cubicBezTo>
                    <a:cubicBezTo>
                      <a:pt x="1380" y="629"/>
                      <a:pt x="1320" y="660"/>
                      <a:pt x="1320" y="746"/>
                    </a:cubicBezTo>
                    <a:cubicBezTo>
                      <a:pt x="1320" y="936"/>
                      <a:pt x="1320" y="936"/>
                      <a:pt x="1320" y="936"/>
                    </a:cubicBezTo>
                    <a:cubicBezTo>
                      <a:pt x="1320" y="958"/>
                      <a:pt x="1338" y="976"/>
                      <a:pt x="1360" y="976"/>
                    </a:cubicBezTo>
                    <a:cubicBezTo>
                      <a:pt x="1616" y="976"/>
                      <a:pt x="1616" y="976"/>
                      <a:pt x="1616" y="976"/>
                    </a:cubicBezTo>
                    <a:cubicBezTo>
                      <a:pt x="1596" y="1182"/>
                      <a:pt x="1596" y="1182"/>
                      <a:pt x="1596" y="1182"/>
                    </a:cubicBezTo>
                    <a:cubicBezTo>
                      <a:pt x="1360" y="1182"/>
                      <a:pt x="1360" y="1182"/>
                      <a:pt x="1360" y="1182"/>
                    </a:cubicBezTo>
                    <a:cubicBezTo>
                      <a:pt x="1338" y="1182"/>
                      <a:pt x="1320" y="1200"/>
                      <a:pt x="1320" y="1222"/>
                    </a:cubicBezTo>
                    <a:cubicBezTo>
                      <a:pt x="1320" y="2008"/>
                      <a:pt x="1320" y="2008"/>
                      <a:pt x="1320" y="2008"/>
                    </a:cubicBezTo>
                    <a:cubicBezTo>
                      <a:pt x="1320" y="2030"/>
                      <a:pt x="1338" y="2048"/>
                      <a:pt x="1360" y="2048"/>
                    </a:cubicBezTo>
                    <a:cubicBezTo>
                      <a:pt x="1656" y="2048"/>
                      <a:pt x="1656" y="2048"/>
                      <a:pt x="1656" y="2048"/>
                    </a:cubicBezTo>
                    <a:cubicBezTo>
                      <a:pt x="1872" y="2048"/>
                      <a:pt x="2048" y="1872"/>
                      <a:pt x="2048" y="1656"/>
                    </a:cubicBezTo>
                    <a:cubicBezTo>
                      <a:pt x="2048" y="392"/>
                      <a:pt x="2048" y="392"/>
                      <a:pt x="2048" y="392"/>
                    </a:cubicBezTo>
                    <a:cubicBezTo>
                      <a:pt x="2048" y="176"/>
                      <a:pt x="1872" y="0"/>
                      <a:pt x="16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44" name="TextBox 143"/>
              <p:cNvSpPr txBox="1"/>
              <p:nvPr/>
            </p:nvSpPr>
            <p:spPr>
              <a:xfrm>
                <a:off x="10376811" y="5669123"/>
                <a:ext cx="103143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profil</a:t>
                </a:r>
                <a:endPar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grpSp>
        <p:grpSp>
          <p:nvGrpSpPr>
            <p:cNvPr id="29" name="Группа 28"/>
            <p:cNvGrpSpPr/>
            <p:nvPr/>
          </p:nvGrpSpPr>
          <p:grpSpPr>
            <a:xfrm>
              <a:off x="8531430" y="4800040"/>
              <a:ext cx="1031431" cy="402714"/>
              <a:chOff x="9156058" y="5697242"/>
              <a:chExt cx="1031431" cy="402714"/>
            </a:xfrm>
          </p:grpSpPr>
          <p:sp>
            <p:nvSpPr>
              <p:cNvPr id="133" name="Freeform 6"/>
              <p:cNvSpPr>
                <a:spLocks/>
              </p:cNvSpPr>
              <p:nvPr/>
            </p:nvSpPr>
            <p:spPr bwMode="auto">
              <a:xfrm>
                <a:off x="9568788" y="5697242"/>
                <a:ext cx="205970" cy="167910"/>
              </a:xfrm>
              <a:custGeom>
                <a:avLst/>
                <a:gdLst>
                  <a:gd name="T0" fmla="*/ 1996 w 2055"/>
                  <a:gd name="T1" fmla="*/ 192 h 1678"/>
                  <a:gd name="T2" fmla="*/ 1996 w 2055"/>
                  <a:gd name="T3" fmla="*/ 81 h 1678"/>
                  <a:gd name="T4" fmla="*/ 1937 w 2055"/>
                  <a:gd name="T5" fmla="*/ 35 h 1678"/>
                  <a:gd name="T6" fmla="*/ 1407 w 2055"/>
                  <a:gd name="T7" fmla="*/ 0 h 1678"/>
                  <a:gd name="T8" fmla="*/ 966 w 2055"/>
                  <a:gd name="T9" fmla="*/ 492 h 1678"/>
                  <a:gd name="T10" fmla="*/ 731 w 2055"/>
                  <a:gd name="T11" fmla="*/ 486 h 1678"/>
                  <a:gd name="T12" fmla="*/ 1011 w 2055"/>
                  <a:gd name="T13" fmla="*/ 575 h 1678"/>
                  <a:gd name="T14" fmla="*/ 1052 w 2055"/>
                  <a:gd name="T15" fmla="*/ 526 h 1678"/>
                  <a:gd name="T16" fmla="*/ 1407 w 2055"/>
                  <a:gd name="T17" fmla="*/ 80 h 1678"/>
                  <a:gd name="T18" fmla="*/ 1708 w 2055"/>
                  <a:gd name="T19" fmla="*/ 206 h 1678"/>
                  <a:gd name="T20" fmla="*/ 1760 w 2055"/>
                  <a:gd name="T21" fmla="*/ 258 h 1678"/>
                  <a:gd name="T22" fmla="*/ 1785 w 2055"/>
                  <a:gd name="T23" fmla="*/ 332 h 1678"/>
                  <a:gd name="T24" fmla="*/ 1787 w 2055"/>
                  <a:gd name="T25" fmla="*/ 405 h 1678"/>
                  <a:gd name="T26" fmla="*/ 1771 w 2055"/>
                  <a:gd name="T27" fmla="*/ 491 h 1678"/>
                  <a:gd name="T28" fmla="*/ 207 w 2055"/>
                  <a:gd name="T29" fmla="*/ 1500 h 1678"/>
                  <a:gd name="T30" fmla="*/ 680 w 2055"/>
                  <a:gd name="T31" fmla="*/ 1277 h 1678"/>
                  <a:gd name="T32" fmla="*/ 328 w 2055"/>
                  <a:gd name="T33" fmla="*/ 1057 h 1678"/>
                  <a:gd name="T34" fmla="*/ 457 w 2055"/>
                  <a:gd name="T35" fmla="*/ 1042 h 1678"/>
                  <a:gd name="T36" fmla="*/ 455 w 2055"/>
                  <a:gd name="T37" fmla="*/ 964 h 1678"/>
                  <a:gd name="T38" fmla="*/ 305 w 2055"/>
                  <a:gd name="T39" fmla="*/ 692 h 1678"/>
                  <a:gd name="T40" fmla="*/ 328 w 2055"/>
                  <a:gd name="T41" fmla="*/ 619 h 1678"/>
                  <a:gd name="T42" fmla="*/ 190 w 2055"/>
                  <a:gd name="T43" fmla="*/ 186 h 1678"/>
                  <a:gd name="T44" fmla="*/ 465 w 2055"/>
                  <a:gd name="T45" fmla="*/ 365 h 1678"/>
                  <a:gd name="T46" fmla="*/ 212 w 2055"/>
                  <a:gd name="T47" fmla="*/ 88 h 1678"/>
                  <a:gd name="T48" fmla="*/ 146 w 2055"/>
                  <a:gd name="T49" fmla="*/ 93 h 1678"/>
                  <a:gd name="T50" fmla="*/ 175 w 2055"/>
                  <a:gd name="T51" fmla="*/ 583 h 1678"/>
                  <a:gd name="T52" fmla="*/ 103 w 2055"/>
                  <a:gd name="T53" fmla="*/ 567 h 1678"/>
                  <a:gd name="T54" fmla="*/ 83 w 2055"/>
                  <a:gd name="T55" fmla="*/ 607 h 1678"/>
                  <a:gd name="T56" fmla="*/ 272 w 2055"/>
                  <a:gd name="T57" fmla="*/ 970 h 1678"/>
                  <a:gd name="T58" fmla="*/ 226 w 2055"/>
                  <a:gd name="T59" fmla="*/ 1022 h 1678"/>
                  <a:gd name="T60" fmla="*/ 140 w 2055"/>
                  <a:gd name="T61" fmla="*/ 1422 h 1678"/>
                  <a:gd name="T62" fmla="*/ 6 w 2055"/>
                  <a:gd name="T63" fmla="*/ 1444 h 1678"/>
                  <a:gd name="T64" fmla="*/ 663 w 2055"/>
                  <a:gd name="T65" fmla="*/ 1678 h 1678"/>
                  <a:gd name="T66" fmla="*/ 1546 w 2055"/>
                  <a:gd name="T67" fmla="*/ 1291 h 1678"/>
                  <a:gd name="T68" fmla="*/ 1851 w 2055"/>
                  <a:gd name="T69" fmla="*/ 489 h 1678"/>
                  <a:gd name="T70" fmla="*/ 2045 w 2055"/>
                  <a:gd name="T71" fmla="*/ 251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5" h="1678">
                    <a:moveTo>
                      <a:pt x="2043" y="203"/>
                    </a:moveTo>
                    <a:cubicBezTo>
                      <a:pt x="2031" y="189"/>
                      <a:pt x="2012" y="185"/>
                      <a:pt x="1996" y="192"/>
                    </a:cubicBezTo>
                    <a:cubicBezTo>
                      <a:pt x="1971" y="203"/>
                      <a:pt x="1947" y="213"/>
                      <a:pt x="1922" y="221"/>
                    </a:cubicBezTo>
                    <a:cubicBezTo>
                      <a:pt x="1954" y="179"/>
                      <a:pt x="1979" y="132"/>
                      <a:pt x="1996" y="81"/>
                    </a:cubicBezTo>
                    <a:cubicBezTo>
                      <a:pt x="2001" y="66"/>
                      <a:pt x="1996" y="48"/>
                      <a:pt x="1983" y="38"/>
                    </a:cubicBezTo>
                    <a:cubicBezTo>
                      <a:pt x="1970" y="27"/>
                      <a:pt x="1952" y="26"/>
                      <a:pt x="1937" y="35"/>
                    </a:cubicBezTo>
                    <a:cubicBezTo>
                      <a:pt x="1868" y="76"/>
                      <a:pt x="1793" y="106"/>
                      <a:pt x="1714" y="123"/>
                    </a:cubicBezTo>
                    <a:cubicBezTo>
                      <a:pt x="1632" y="45"/>
                      <a:pt x="1521" y="0"/>
                      <a:pt x="1407" y="0"/>
                    </a:cubicBezTo>
                    <a:cubicBezTo>
                      <a:pt x="1162" y="0"/>
                      <a:pt x="963" y="199"/>
                      <a:pt x="963" y="443"/>
                    </a:cubicBezTo>
                    <a:cubicBezTo>
                      <a:pt x="963" y="459"/>
                      <a:pt x="964" y="475"/>
                      <a:pt x="966" y="492"/>
                    </a:cubicBezTo>
                    <a:cubicBezTo>
                      <a:pt x="903" y="486"/>
                      <a:pt x="840" y="474"/>
                      <a:pt x="780" y="458"/>
                    </a:cubicBezTo>
                    <a:cubicBezTo>
                      <a:pt x="759" y="452"/>
                      <a:pt x="737" y="465"/>
                      <a:pt x="731" y="486"/>
                    </a:cubicBezTo>
                    <a:cubicBezTo>
                      <a:pt x="725" y="507"/>
                      <a:pt x="738" y="529"/>
                      <a:pt x="759" y="535"/>
                    </a:cubicBezTo>
                    <a:cubicBezTo>
                      <a:pt x="841" y="557"/>
                      <a:pt x="926" y="571"/>
                      <a:pt x="1011" y="575"/>
                    </a:cubicBezTo>
                    <a:cubicBezTo>
                      <a:pt x="1024" y="576"/>
                      <a:pt x="1036" y="571"/>
                      <a:pt x="1044" y="561"/>
                    </a:cubicBezTo>
                    <a:cubicBezTo>
                      <a:pt x="1052" y="551"/>
                      <a:pt x="1055" y="539"/>
                      <a:pt x="1052" y="526"/>
                    </a:cubicBezTo>
                    <a:cubicBezTo>
                      <a:pt x="1046" y="499"/>
                      <a:pt x="1043" y="471"/>
                      <a:pt x="1043" y="443"/>
                    </a:cubicBezTo>
                    <a:cubicBezTo>
                      <a:pt x="1043" y="243"/>
                      <a:pt x="1206" y="80"/>
                      <a:pt x="1407" y="80"/>
                    </a:cubicBezTo>
                    <a:cubicBezTo>
                      <a:pt x="1507" y="80"/>
                      <a:pt x="1603" y="121"/>
                      <a:pt x="1672" y="194"/>
                    </a:cubicBezTo>
                    <a:cubicBezTo>
                      <a:pt x="1681" y="204"/>
                      <a:pt x="1695" y="209"/>
                      <a:pt x="1708" y="206"/>
                    </a:cubicBezTo>
                    <a:cubicBezTo>
                      <a:pt x="1763" y="196"/>
                      <a:pt x="1817" y="180"/>
                      <a:pt x="1868" y="158"/>
                    </a:cubicBezTo>
                    <a:cubicBezTo>
                      <a:pt x="1840" y="198"/>
                      <a:pt x="1803" y="233"/>
                      <a:pt x="1760" y="258"/>
                    </a:cubicBezTo>
                    <a:cubicBezTo>
                      <a:pt x="1743" y="268"/>
                      <a:pt x="1736" y="288"/>
                      <a:pt x="1742" y="306"/>
                    </a:cubicBezTo>
                    <a:cubicBezTo>
                      <a:pt x="1748" y="323"/>
                      <a:pt x="1766" y="335"/>
                      <a:pt x="1785" y="332"/>
                    </a:cubicBezTo>
                    <a:cubicBezTo>
                      <a:pt x="1822" y="328"/>
                      <a:pt x="1858" y="321"/>
                      <a:pt x="1894" y="312"/>
                    </a:cubicBezTo>
                    <a:cubicBezTo>
                      <a:pt x="1862" y="346"/>
                      <a:pt x="1826" y="377"/>
                      <a:pt x="1787" y="405"/>
                    </a:cubicBezTo>
                    <a:cubicBezTo>
                      <a:pt x="1776" y="413"/>
                      <a:pt x="1770" y="426"/>
                      <a:pt x="1770" y="439"/>
                    </a:cubicBezTo>
                    <a:cubicBezTo>
                      <a:pt x="1771" y="491"/>
                      <a:pt x="1771" y="491"/>
                      <a:pt x="1771" y="491"/>
                    </a:cubicBezTo>
                    <a:cubicBezTo>
                      <a:pt x="1771" y="1035"/>
                      <a:pt x="1357" y="1598"/>
                      <a:pt x="663" y="1598"/>
                    </a:cubicBezTo>
                    <a:cubicBezTo>
                      <a:pt x="505" y="1598"/>
                      <a:pt x="349" y="1565"/>
                      <a:pt x="207" y="1500"/>
                    </a:cubicBezTo>
                    <a:cubicBezTo>
                      <a:pt x="375" y="1487"/>
                      <a:pt x="532" y="1426"/>
                      <a:pt x="666" y="1322"/>
                    </a:cubicBezTo>
                    <a:cubicBezTo>
                      <a:pt x="680" y="1311"/>
                      <a:pt x="685" y="1293"/>
                      <a:pt x="680" y="1277"/>
                    </a:cubicBezTo>
                    <a:cubicBezTo>
                      <a:pt x="674" y="1261"/>
                      <a:pt x="659" y="1250"/>
                      <a:pt x="642" y="1250"/>
                    </a:cubicBezTo>
                    <a:cubicBezTo>
                      <a:pt x="509" y="1247"/>
                      <a:pt x="389" y="1172"/>
                      <a:pt x="328" y="1057"/>
                    </a:cubicBezTo>
                    <a:cubicBezTo>
                      <a:pt x="332" y="1057"/>
                      <a:pt x="336" y="1057"/>
                      <a:pt x="341" y="1057"/>
                    </a:cubicBezTo>
                    <a:cubicBezTo>
                      <a:pt x="380" y="1057"/>
                      <a:pt x="420" y="1052"/>
                      <a:pt x="457" y="1042"/>
                    </a:cubicBezTo>
                    <a:cubicBezTo>
                      <a:pt x="475" y="1037"/>
                      <a:pt x="487" y="1020"/>
                      <a:pt x="487" y="1002"/>
                    </a:cubicBezTo>
                    <a:cubicBezTo>
                      <a:pt x="486" y="983"/>
                      <a:pt x="473" y="968"/>
                      <a:pt x="455" y="964"/>
                    </a:cubicBezTo>
                    <a:cubicBezTo>
                      <a:pt x="306" y="934"/>
                      <a:pt x="193" y="813"/>
                      <a:pt x="168" y="666"/>
                    </a:cubicBezTo>
                    <a:cubicBezTo>
                      <a:pt x="212" y="682"/>
                      <a:pt x="258" y="691"/>
                      <a:pt x="305" y="692"/>
                    </a:cubicBezTo>
                    <a:cubicBezTo>
                      <a:pt x="323" y="693"/>
                      <a:pt x="339" y="681"/>
                      <a:pt x="344" y="664"/>
                    </a:cubicBezTo>
                    <a:cubicBezTo>
                      <a:pt x="349" y="647"/>
                      <a:pt x="343" y="629"/>
                      <a:pt x="328" y="619"/>
                    </a:cubicBezTo>
                    <a:cubicBezTo>
                      <a:pt x="227" y="551"/>
                      <a:pt x="166" y="438"/>
                      <a:pt x="166" y="317"/>
                    </a:cubicBezTo>
                    <a:cubicBezTo>
                      <a:pt x="166" y="272"/>
                      <a:pt x="175" y="227"/>
                      <a:pt x="190" y="186"/>
                    </a:cubicBezTo>
                    <a:cubicBezTo>
                      <a:pt x="256" y="258"/>
                      <a:pt x="329" y="322"/>
                      <a:pt x="410" y="376"/>
                    </a:cubicBezTo>
                    <a:cubicBezTo>
                      <a:pt x="428" y="388"/>
                      <a:pt x="453" y="383"/>
                      <a:pt x="465" y="365"/>
                    </a:cubicBezTo>
                    <a:cubicBezTo>
                      <a:pt x="478" y="346"/>
                      <a:pt x="473" y="322"/>
                      <a:pt x="455" y="309"/>
                    </a:cubicBezTo>
                    <a:cubicBezTo>
                      <a:pt x="363" y="248"/>
                      <a:pt x="282" y="174"/>
                      <a:pt x="212" y="88"/>
                    </a:cubicBezTo>
                    <a:cubicBezTo>
                      <a:pt x="204" y="78"/>
                      <a:pt x="191" y="73"/>
                      <a:pt x="178" y="74"/>
                    </a:cubicBezTo>
                    <a:cubicBezTo>
                      <a:pt x="165" y="75"/>
                      <a:pt x="153" y="82"/>
                      <a:pt x="146" y="93"/>
                    </a:cubicBezTo>
                    <a:cubicBezTo>
                      <a:pt x="107" y="160"/>
                      <a:pt x="86" y="238"/>
                      <a:pt x="86" y="317"/>
                    </a:cubicBezTo>
                    <a:cubicBezTo>
                      <a:pt x="86" y="414"/>
                      <a:pt x="118" y="507"/>
                      <a:pt x="175" y="583"/>
                    </a:cubicBezTo>
                    <a:cubicBezTo>
                      <a:pt x="164" y="578"/>
                      <a:pt x="153" y="573"/>
                      <a:pt x="143" y="567"/>
                    </a:cubicBezTo>
                    <a:cubicBezTo>
                      <a:pt x="130" y="560"/>
                      <a:pt x="115" y="560"/>
                      <a:pt x="103" y="567"/>
                    </a:cubicBezTo>
                    <a:cubicBezTo>
                      <a:pt x="91" y="575"/>
                      <a:pt x="83" y="588"/>
                      <a:pt x="83" y="602"/>
                    </a:cubicBezTo>
                    <a:cubicBezTo>
                      <a:pt x="83" y="607"/>
                      <a:pt x="83" y="607"/>
                      <a:pt x="83" y="607"/>
                    </a:cubicBezTo>
                    <a:cubicBezTo>
                      <a:pt x="83" y="755"/>
                      <a:pt x="157" y="889"/>
                      <a:pt x="273" y="970"/>
                    </a:cubicBezTo>
                    <a:cubicBezTo>
                      <a:pt x="272" y="970"/>
                      <a:pt x="272" y="970"/>
                      <a:pt x="272" y="970"/>
                    </a:cubicBezTo>
                    <a:cubicBezTo>
                      <a:pt x="258" y="968"/>
                      <a:pt x="244" y="973"/>
                      <a:pt x="234" y="983"/>
                    </a:cubicBezTo>
                    <a:cubicBezTo>
                      <a:pt x="225" y="994"/>
                      <a:pt x="222" y="1008"/>
                      <a:pt x="226" y="1022"/>
                    </a:cubicBezTo>
                    <a:cubicBezTo>
                      <a:pt x="273" y="1168"/>
                      <a:pt x="391" y="1276"/>
                      <a:pt x="535" y="1315"/>
                    </a:cubicBezTo>
                    <a:cubicBezTo>
                      <a:pt x="416" y="1386"/>
                      <a:pt x="281" y="1422"/>
                      <a:pt x="140" y="1422"/>
                    </a:cubicBezTo>
                    <a:cubicBezTo>
                      <a:pt x="109" y="1422"/>
                      <a:pt x="79" y="1421"/>
                      <a:pt x="48" y="1417"/>
                    </a:cubicBezTo>
                    <a:cubicBezTo>
                      <a:pt x="30" y="1415"/>
                      <a:pt x="13" y="1426"/>
                      <a:pt x="6" y="1444"/>
                    </a:cubicBezTo>
                    <a:cubicBezTo>
                      <a:pt x="0" y="1461"/>
                      <a:pt x="7" y="1481"/>
                      <a:pt x="22" y="1491"/>
                    </a:cubicBezTo>
                    <a:cubicBezTo>
                      <a:pt x="214" y="1613"/>
                      <a:pt x="435" y="1678"/>
                      <a:pt x="663" y="1678"/>
                    </a:cubicBezTo>
                    <a:cubicBezTo>
                      <a:pt x="846" y="1678"/>
                      <a:pt x="1018" y="1642"/>
                      <a:pt x="1172" y="1570"/>
                    </a:cubicBezTo>
                    <a:cubicBezTo>
                      <a:pt x="1315" y="1504"/>
                      <a:pt x="1440" y="1410"/>
                      <a:pt x="1546" y="1291"/>
                    </a:cubicBezTo>
                    <a:cubicBezTo>
                      <a:pt x="1740" y="1070"/>
                      <a:pt x="1851" y="778"/>
                      <a:pt x="1851" y="490"/>
                    </a:cubicBezTo>
                    <a:cubicBezTo>
                      <a:pt x="1851" y="490"/>
                      <a:pt x="1851" y="490"/>
                      <a:pt x="1851" y="489"/>
                    </a:cubicBezTo>
                    <a:cubicBezTo>
                      <a:pt x="1851" y="458"/>
                      <a:pt x="1851" y="458"/>
                      <a:pt x="1851" y="458"/>
                    </a:cubicBezTo>
                    <a:cubicBezTo>
                      <a:pt x="1927" y="400"/>
                      <a:pt x="1992" y="331"/>
                      <a:pt x="2045" y="251"/>
                    </a:cubicBezTo>
                    <a:cubicBezTo>
                      <a:pt x="2055" y="236"/>
                      <a:pt x="2054" y="217"/>
                      <a:pt x="2043" y="2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63" name="TextBox 162"/>
              <p:cNvSpPr txBox="1"/>
              <p:nvPr/>
            </p:nvSpPr>
            <p:spPr>
              <a:xfrm>
                <a:off x="9156058" y="5853735"/>
                <a:ext cx="103143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a:t>
                </a:r>
                <a:r>
                  <a:rPr kumimoji="0" lang="en-US" sz="1000" b="1"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profil</a:t>
                </a:r>
                <a:endPar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grpSp>
        <p:grpSp>
          <p:nvGrpSpPr>
            <p:cNvPr id="9" name="Группа 8"/>
            <p:cNvGrpSpPr/>
            <p:nvPr/>
          </p:nvGrpSpPr>
          <p:grpSpPr>
            <a:xfrm>
              <a:off x="8531430" y="5385732"/>
              <a:ext cx="1031431" cy="436588"/>
              <a:chOff x="8465672" y="5833994"/>
              <a:chExt cx="1031431" cy="436588"/>
            </a:xfrm>
          </p:grpSpPr>
          <p:grpSp>
            <p:nvGrpSpPr>
              <p:cNvPr id="134" name="Group 11"/>
              <p:cNvGrpSpPr>
                <a:grpSpLocks noChangeAspect="1"/>
              </p:cNvGrpSpPr>
              <p:nvPr/>
            </p:nvGrpSpPr>
            <p:grpSpPr bwMode="auto">
              <a:xfrm>
                <a:off x="8885411" y="5833994"/>
                <a:ext cx="191544" cy="191128"/>
                <a:chOff x="302" y="912"/>
                <a:chExt cx="460" cy="459"/>
              </a:xfrm>
              <a:solidFill>
                <a:schemeClr val="bg2">
                  <a:lumMod val="10000"/>
                </a:schemeClr>
              </a:solidFill>
            </p:grpSpPr>
            <p:sp>
              <p:nvSpPr>
                <p:cNvPr id="135" name="Freeform 12"/>
                <p:cNvSpPr>
                  <a:spLocks noEditPoints="1"/>
                </p:cNvSpPr>
                <p:nvPr/>
              </p:nvSpPr>
              <p:spPr bwMode="auto">
                <a:xfrm>
                  <a:off x="302" y="912"/>
                  <a:ext cx="460" cy="459"/>
                </a:xfrm>
                <a:custGeom>
                  <a:avLst/>
                  <a:gdLst>
                    <a:gd name="T0" fmla="*/ 1784 w 2048"/>
                    <a:gd name="T1" fmla="*/ 0 h 2048"/>
                    <a:gd name="T2" fmla="*/ 264 w 2048"/>
                    <a:gd name="T3" fmla="*/ 0 h 2048"/>
                    <a:gd name="T4" fmla="*/ 0 w 2048"/>
                    <a:gd name="T5" fmla="*/ 264 h 2048"/>
                    <a:gd name="T6" fmla="*/ 0 w 2048"/>
                    <a:gd name="T7" fmla="*/ 1784 h 2048"/>
                    <a:gd name="T8" fmla="*/ 264 w 2048"/>
                    <a:gd name="T9" fmla="*/ 2048 h 2048"/>
                    <a:gd name="T10" fmla="*/ 1784 w 2048"/>
                    <a:gd name="T11" fmla="*/ 2048 h 2048"/>
                    <a:gd name="T12" fmla="*/ 2048 w 2048"/>
                    <a:gd name="T13" fmla="*/ 1784 h 2048"/>
                    <a:gd name="T14" fmla="*/ 2048 w 2048"/>
                    <a:gd name="T15" fmla="*/ 264 h 2048"/>
                    <a:gd name="T16" fmla="*/ 1784 w 2048"/>
                    <a:gd name="T17" fmla="*/ 0 h 2048"/>
                    <a:gd name="T18" fmla="*/ 1968 w 2048"/>
                    <a:gd name="T19" fmla="*/ 1784 h 2048"/>
                    <a:gd name="T20" fmla="*/ 1784 w 2048"/>
                    <a:gd name="T21" fmla="*/ 1968 h 2048"/>
                    <a:gd name="T22" fmla="*/ 264 w 2048"/>
                    <a:gd name="T23" fmla="*/ 1968 h 2048"/>
                    <a:gd name="T24" fmla="*/ 80 w 2048"/>
                    <a:gd name="T25" fmla="*/ 1784 h 2048"/>
                    <a:gd name="T26" fmla="*/ 80 w 2048"/>
                    <a:gd name="T27" fmla="*/ 264 h 2048"/>
                    <a:gd name="T28" fmla="*/ 264 w 2048"/>
                    <a:gd name="T29" fmla="*/ 80 h 2048"/>
                    <a:gd name="T30" fmla="*/ 1784 w 2048"/>
                    <a:gd name="T31" fmla="*/ 80 h 2048"/>
                    <a:gd name="T32" fmla="*/ 1968 w 2048"/>
                    <a:gd name="T33" fmla="*/ 264 h 2048"/>
                    <a:gd name="T34" fmla="*/ 1968 w 2048"/>
                    <a:gd name="T35" fmla="*/ 178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84" y="0"/>
                      </a:moveTo>
                      <a:cubicBezTo>
                        <a:pt x="264" y="0"/>
                        <a:pt x="264" y="0"/>
                        <a:pt x="264" y="0"/>
                      </a:cubicBezTo>
                      <a:cubicBezTo>
                        <a:pt x="118" y="0"/>
                        <a:pt x="0" y="118"/>
                        <a:pt x="0" y="264"/>
                      </a:cubicBezTo>
                      <a:cubicBezTo>
                        <a:pt x="0" y="1784"/>
                        <a:pt x="0" y="1784"/>
                        <a:pt x="0" y="1784"/>
                      </a:cubicBezTo>
                      <a:cubicBezTo>
                        <a:pt x="0" y="1930"/>
                        <a:pt x="118" y="2048"/>
                        <a:pt x="264" y="2048"/>
                      </a:cubicBezTo>
                      <a:cubicBezTo>
                        <a:pt x="1784" y="2048"/>
                        <a:pt x="1784" y="2048"/>
                        <a:pt x="1784" y="2048"/>
                      </a:cubicBezTo>
                      <a:cubicBezTo>
                        <a:pt x="1930" y="2048"/>
                        <a:pt x="2048" y="1930"/>
                        <a:pt x="2048" y="1784"/>
                      </a:cubicBezTo>
                      <a:cubicBezTo>
                        <a:pt x="2048" y="264"/>
                        <a:pt x="2048" y="264"/>
                        <a:pt x="2048" y="264"/>
                      </a:cubicBezTo>
                      <a:cubicBezTo>
                        <a:pt x="2048" y="118"/>
                        <a:pt x="1930" y="0"/>
                        <a:pt x="1784" y="0"/>
                      </a:cubicBezTo>
                      <a:close/>
                      <a:moveTo>
                        <a:pt x="1968" y="1784"/>
                      </a:moveTo>
                      <a:cubicBezTo>
                        <a:pt x="1968" y="1885"/>
                        <a:pt x="1885" y="1968"/>
                        <a:pt x="1784" y="1968"/>
                      </a:cubicBezTo>
                      <a:cubicBezTo>
                        <a:pt x="264" y="1968"/>
                        <a:pt x="264" y="1968"/>
                        <a:pt x="264" y="1968"/>
                      </a:cubicBezTo>
                      <a:cubicBezTo>
                        <a:pt x="163" y="1968"/>
                        <a:pt x="80" y="1885"/>
                        <a:pt x="80" y="1784"/>
                      </a:cubicBezTo>
                      <a:cubicBezTo>
                        <a:pt x="80" y="264"/>
                        <a:pt x="80" y="264"/>
                        <a:pt x="80" y="264"/>
                      </a:cubicBezTo>
                      <a:cubicBezTo>
                        <a:pt x="80" y="163"/>
                        <a:pt x="163" y="80"/>
                        <a:pt x="264" y="80"/>
                      </a:cubicBezTo>
                      <a:cubicBezTo>
                        <a:pt x="1784" y="80"/>
                        <a:pt x="1784" y="80"/>
                        <a:pt x="1784" y="80"/>
                      </a:cubicBezTo>
                      <a:cubicBezTo>
                        <a:pt x="1885" y="80"/>
                        <a:pt x="1968" y="163"/>
                        <a:pt x="1968" y="264"/>
                      </a:cubicBezTo>
                      <a:lnTo>
                        <a:pt x="1968" y="1784"/>
                      </a:lnTo>
                      <a:close/>
                    </a:path>
                  </a:pathLst>
                </a:custGeom>
                <a:solidFill>
                  <a:schemeClr val="bg1"/>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36" name="Freeform 13"/>
                <p:cNvSpPr>
                  <a:spLocks noEditPoints="1"/>
                </p:cNvSpPr>
                <p:nvPr/>
              </p:nvSpPr>
              <p:spPr bwMode="auto">
                <a:xfrm>
                  <a:off x="498" y="1079"/>
                  <a:ext cx="212" cy="221"/>
                </a:xfrm>
                <a:custGeom>
                  <a:avLst/>
                  <a:gdLst>
                    <a:gd name="T0" fmla="*/ 860 w 943"/>
                    <a:gd name="T1" fmla="*/ 98 h 990"/>
                    <a:gd name="T2" fmla="*/ 860 w 943"/>
                    <a:gd name="T3" fmla="*/ 98 h 990"/>
                    <a:gd name="T4" fmla="*/ 626 w 943"/>
                    <a:gd name="T5" fmla="*/ 0 h 990"/>
                    <a:gd name="T6" fmla="*/ 444 w 943"/>
                    <a:gd name="T7" fmla="*/ 43 h 990"/>
                    <a:gd name="T8" fmla="*/ 371 w 943"/>
                    <a:gd name="T9" fmla="*/ 98 h 990"/>
                    <a:gd name="T10" fmla="*/ 371 w 943"/>
                    <a:gd name="T11" fmla="*/ 60 h 990"/>
                    <a:gd name="T12" fmla="*/ 331 w 943"/>
                    <a:gd name="T13" fmla="*/ 20 h 990"/>
                    <a:gd name="T14" fmla="*/ 40 w 943"/>
                    <a:gd name="T15" fmla="*/ 20 h 990"/>
                    <a:gd name="T16" fmla="*/ 0 w 943"/>
                    <a:gd name="T17" fmla="*/ 60 h 990"/>
                    <a:gd name="T18" fmla="*/ 0 w 943"/>
                    <a:gd name="T19" fmla="*/ 950 h 990"/>
                    <a:gd name="T20" fmla="*/ 40 w 943"/>
                    <a:gd name="T21" fmla="*/ 990 h 990"/>
                    <a:gd name="T22" fmla="*/ 329 w 943"/>
                    <a:gd name="T23" fmla="*/ 990 h 990"/>
                    <a:gd name="T24" fmla="*/ 369 w 943"/>
                    <a:gd name="T25" fmla="*/ 950 h 990"/>
                    <a:gd name="T26" fmla="*/ 369 w 943"/>
                    <a:gd name="T27" fmla="*/ 445 h 990"/>
                    <a:gd name="T28" fmla="*/ 482 w 943"/>
                    <a:gd name="T29" fmla="*/ 319 h 990"/>
                    <a:gd name="T30" fmla="*/ 492 w 943"/>
                    <a:gd name="T31" fmla="*/ 319 h 990"/>
                    <a:gd name="T32" fmla="*/ 559 w 943"/>
                    <a:gd name="T33" fmla="*/ 344 h 990"/>
                    <a:gd name="T34" fmla="*/ 590 w 943"/>
                    <a:gd name="T35" fmla="*/ 419 h 990"/>
                    <a:gd name="T36" fmla="*/ 590 w 943"/>
                    <a:gd name="T37" fmla="*/ 950 h 990"/>
                    <a:gd name="T38" fmla="*/ 630 w 943"/>
                    <a:gd name="T39" fmla="*/ 990 h 990"/>
                    <a:gd name="T40" fmla="*/ 903 w 943"/>
                    <a:gd name="T41" fmla="*/ 990 h 990"/>
                    <a:gd name="T42" fmla="*/ 943 w 943"/>
                    <a:gd name="T43" fmla="*/ 950 h 990"/>
                    <a:gd name="T44" fmla="*/ 943 w 943"/>
                    <a:gd name="T45" fmla="*/ 384 h 990"/>
                    <a:gd name="T46" fmla="*/ 860 w 943"/>
                    <a:gd name="T47" fmla="*/ 98 h 990"/>
                    <a:gd name="T48" fmla="*/ 863 w 943"/>
                    <a:gd name="T49" fmla="*/ 910 h 990"/>
                    <a:gd name="T50" fmla="*/ 670 w 943"/>
                    <a:gd name="T51" fmla="*/ 910 h 990"/>
                    <a:gd name="T52" fmla="*/ 670 w 943"/>
                    <a:gd name="T53" fmla="*/ 910 h 990"/>
                    <a:gd name="T54" fmla="*/ 670 w 943"/>
                    <a:gd name="T55" fmla="*/ 419 h 990"/>
                    <a:gd name="T56" fmla="*/ 614 w 943"/>
                    <a:gd name="T57" fmla="*/ 286 h 990"/>
                    <a:gd name="T58" fmla="*/ 487 w 943"/>
                    <a:gd name="T59" fmla="*/ 239 h 990"/>
                    <a:gd name="T60" fmla="*/ 477 w 943"/>
                    <a:gd name="T61" fmla="*/ 239 h 990"/>
                    <a:gd name="T62" fmla="*/ 289 w 943"/>
                    <a:gd name="T63" fmla="*/ 445 h 990"/>
                    <a:gd name="T64" fmla="*/ 289 w 943"/>
                    <a:gd name="T65" fmla="*/ 910 h 990"/>
                    <a:gd name="T66" fmla="*/ 80 w 943"/>
                    <a:gd name="T67" fmla="*/ 910 h 990"/>
                    <a:gd name="T68" fmla="*/ 80 w 943"/>
                    <a:gd name="T69" fmla="*/ 100 h 990"/>
                    <a:gd name="T70" fmla="*/ 291 w 943"/>
                    <a:gd name="T71" fmla="*/ 100 h 990"/>
                    <a:gd name="T72" fmla="*/ 291 w 943"/>
                    <a:gd name="T73" fmla="*/ 205 h 990"/>
                    <a:gd name="T74" fmla="*/ 319 w 943"/>
                    <a:gd name="T75" fmla="*/ 243 h 990"/>
                    <a:gd name="T76" fmla="*/ 364 w 943"/>
                    <a:gd name="T77" fmla="*/ 229 h 990"/>
                    <a:gd name="T78" fmla="*/ 483 w 943"/>
                    <a:gd name="T79" fmla="*/ 113 h 990"/>
                    <a:gd name="T80" fmla="*/ 626 w 943"/>
                    <a:gd name="T81" fmla="*/ 80 h 990"/>
                    <a:gd name="T82" fmla="*/ 799 w 943"/>
                    <a:gd name="T83" fmla="*/ 150 h 990"/>
                    <a:gd name="T84" fmla="*/ 799 w 943"/>
                    <a:gd name="T85" fmla="*/ 150 h 990"/>
                    <a:gd name="T86" fmla="*/ 863 w 943"/>
                    <a:gd name="T87" fmla="*/ 384 h 990"/>
                    <a:gd name="T88" fmla="*/ 863 w 943"/>
                    <a:gd name="T89" fmla="*/ 91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3" h="990">
                      <a:moveTo>
                        <a:pt x="860" y="98"/>
                      </a:moveTo>
                      <a:cubicBezTo>
                        <a:pt x="860" y="98"/>
                        <a:pt x="860" y="98"/>
                        <a:pt x="860" y="98"/>
                      </a:cubicBezTo>
                      <a:cubicBezTo>
                        <a:pt x="803" y="33"/>
                        <a:pt x="725" y="0"/>
                        <a:pt x="626" y="0"/>
                      </a:cubicBezTo>
                      <a:cubicBezTo>
                        <a:pt x="556" y="0"/>
                        <a:pt x="494" y="14"/>
                        <a:pt x="444" y="43"/>
                      </a:cubicBezTo>
                      <a:cubicBezTo>
                        <a:pt x="419" y="57"/>
                        <a:pt x="395" y="75"/>
                        <a:pt x="371" y="98"/>
                      </a:cubicBezTo>
                      <a:cubicBezTo>
                        <a:pt x="371" y="60"/>
                        <a:pt x="371" y="60"/>
                        <a:pt x="371" y="60"/>
                      </a:cubicBezTo>
                      <a:cubicBezTo>
                        <a:pt x="371" y="38"/>
                        <a:pt x="353" y="20"/>
                        <a:pt x="331" y="20"/>
                      </a:cubicBezTo>
                      <a:cubicBezTo>
                        <a:pt x="40" y="20"/>
                        <a:pt x="40" y="20"/>
                        <a:pt x="40" y="20"/>
                      </a:cubicBezTo>
                      <a:cubicBezTo>
                        <a:pt x="18" y="20"/>
                        <a:pt x="0" y="38"/>
                        <a:pt x="0" y="60"/>
                      </a:cubicBezTo>
                      <a:cubicBezTo>
                        <a:pt x="0" y="950"/>
                        <a:pt x="0" y="950"/>
                        <a:pt x="0" y="950"/>
                      </a:cubicBezTo>
                      <a:cubicBezTo>
                        <a:pt x="0" y="972"/>
                        <a:pt x="18" y="990"/>
                        <a:pt x="40" y="990"/>
                      </a:cubicBezTo>
                      <a:cubicBezTo>
                        <a:pt x="329" y="990"/>
                        <a:pt x="329" y="990"/>
                        <a:pt x="329" y="990"/>
                      </a:cubicBezTo>
                      <a:cubicBezTo>
                        <a:pt x="351" y="990"/>
                        <a:pt x="369" y="972"/>
                        <a:pt x="369" y="950"/>
                      </a:cubicBezTo>
                      <a:cubicBezTo>
                        <a:pt x="369" y="445"/>
                        <a:pt x="369" y="445"/>
                        <a:pt x="369" y="445"/>
                      </a:cubicBezTo>
                      <a:cubicBezTo>
                        <a:pt x="369" y="378"/>
                        <a:pt x="419" y="323"/>
                        <a:pt x="482" y="319"/>
                      </a:cubicBezTo>
                      <a:cubicBezTo>
                        <a:pt x="492" y="319"/>
                        <a:pt x="492" y="319"/>
                        <a:pt x="492" y="319"/>
                      </a:cubicBezTo>
                      <a:cubicBezTo>
                        <a:pt x="516" y="317"/>
                        <a:pt x="540" y="326"/>
                        <a:pt x="559" y="344"/>
                      </a:cubicBezTo>
                      <a:cubicBezTo>
                        <a:pt x="579" y="363"/>
                        <a:pt x="590" y="390"/>
                        <a:pt x="590" y="419"/>
                      </a:cubicBezTo>
                      <a:cubicBezTo>
                        <a:pt x="590" y="950"/>
                        <a:pt x="590" y="950"/>
                        <a:pt x="590" y="950"/>
                      </a:cubicBezTo>
                      <a:cubicBezTo>
                        <a:pt x="590" y="972"/>
                        <a:pt x="608" y="990"/>
                        <a:pt x="630" y="990"/>
                      </a:cubicBezTo>
                      <a:cubicBezTo>
                        <a:pt x="903" y="990"/>
                        <a:pt x="903" y="990"/>
                        <a:pt x="903" y="990"/>
                      </a:cubicBezTo>
                      <a:cubicBezTo>
                        <a:pt x="925" y="990"/>
                        <a:pt x="943" y="972"/>
                        <a:pt x="943" y="950"/>
                      </a:cubicBezTo>
                      <a:cubicBezTo>
                        <a:pt x="943" y="384"/>
                        <a:pt x="943" y="384"/>
                        <a:pt x="943" y="384"/>
                      </a:cubicBezTo>
                      <a:cubicBezTo>
                        <a:pt x="943" y="258"/>
                        <a:pt x="915" y="161"/>
                        <a:pt x="860" y="98"/>
                      </a:cubicBezTo>
                      <a:close/>
                      <a:moveTo>
                        <a:pt x="863" y="910"/>
                      </a:moveTo>
                      <a:cubicBezTo>
                        <a:pt x="670" y="910"/>
                        <a:pt x="670" y="910"/>
                        <a:pt x="670" y="910"/>
                      </a:cubicBezTo>
                      <a:cubicBezTo>
                        <a:pt x="670" y="910"/>
                        <a:pt x="670" y="910"/>
                        <a:pt x="670" y="910"/>
                      </a:cubicBezTo>
                      <a:cubicBezTo>
                        <a:pt x="670" y="419"/>
                        <a:pt x="670" y="419"/>
                        <a:pt x="670" y="419"/>
                      </a:cubicBezTo>
                      <a:cubicBezTo>
                        <a:pt x="670" y="368"/>
                        <a:pt x="650" y="320"/>
                        <a:pt x="614" y="286"/>
                      </a:cubicBezTo>
                      <a:cubicBezTo>
                        <a:pt x="579" y="253"/>
                        <a:pt x="534" y="236"/>
                        <a:pt x="487" y="239"/>
                      </a:cubicBezTo>
                      <a:cubicBezTo>
                        <a:pt x="477" y="239"/>
                        <a:pt x="477" y="239"/>
                        <a:pt x="477" y="239"/>
                      </a:cubicBezTo>
                      <a:cubicBezTo>
                        <a:pt x="372" y="245"/>
                        <a:pt x="289" y="336"/>
                        <a:pt x="289" y="445"/>
                      </a:cubicBezTo>
                      <a:cubicBezTo>
                        <a:pt x="289" y="910"/>
                        <a:pt x="289" y="910"/>
                        <a:pt x="289" y="910"/>
                      </a:cubicBezTo>
                      <a:cubicBezTo>
                        <a:pt x="80" y="910"/>
                        <a:pt x="80" y="910"/>
                        <a:pt x="80" y="910"/>
                      </a:cubicBezTo>
                      <a:cubicBezTo>
                        <a:pt x="80" y="100"/>
                        <a:pt x="80" y="100"/>
                        <a:pt x="80" y="100"/>
                      </a:cubicBezTo>
                      <a:cubicBezTo>
                        <a:pt x="291" y="100"/>
                        <a:pt x="291" y="100"/>
                        <a:pt x="291" y="100"/>
                      </a:cubicBezTo>
                      <a:cubicBezTo>
                        <a:pt x="291" y="205"/>
                        <a:pt x="291" y="205"/>
                        <a:pt x="291" y="205"/>
                      </a:cubicBezTo>
                      <a:cubicBezTo>
                        <a:pt x="291" y="222"/>
                        <a:pt x="302" y="238"/>
                        <a:pt x="319" y="243"/>
                      </a:cubicBezTo>
                      <a:cubicBezTo>
                        <a:pt x="335" y="248"/>
                        <a:pt x="353" y="243"/>
                        <a:pt x="364" y="229"/>
                      </a:cubicBezTo>
                      <a:cubicBezTo>
                        <a:pt x="404" y="174"/>
                        <a:pt x="444" y="135"/>
                        <a:pt x="483" y="113"/>
                      </a:cubicBezTo>
                      <a:cubicBezTo>
                        <a:pt x="522" y="91"/>
                        <a:pt x="570" y="80"/>
                        <a:pt x="626" y="80"/>
                      </a:cubicBezTo>
                      <a:cubicBezTo>
                        <a:pt x="702" y="80"/>
                        <a:pt x="758" y="103"/>
                        <a:pt x="799" y="150"/>
                      </a:cubicBezTo>
                      <a:cubicBezTo>
                        <a:pt x="799" y="150"/>
                        <a:pt x="799" y="150"/>
                        <a:pt x="799" y="150"/>
                      </a:cubicBezTo>
                      <a:cubicBezTo>
                        <a:pt x="842" y="199"/>
                        <a:pt x="863" y="277"/>
                        <a:pt x="863" y="384"/>
                      </a:cubicBezTo>
                      <a:cubicBezTo>
                        <a:pt x="863" y="910"/>
                        <a:pt x="863" y="910"/>
                        <a:pt x="863" y="910"/>
                      </a:cubicBezTo>
                      <a:close/>
                    </a:path>
                  </a:pathLst>
                </a:custGeom>
                <a:solidFill>
                  <a:schemeClr val="bg1"/>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37" name="Freeform 14"/>
                <p:cNvSpPr>
                  <a:spLocks/>
                </p:cNvSpPr>
                <p:nvPr/>
              </p:nvSpPr>
              <p:spPr bwMode="auto">
                <a:xfrm>
                  <a:off x="396" y="1083"/>
                  <a:ext cx="83" cy="217"/>
                </a:xfrm>
                <a:custGeom>
                  <a:avLst/>
                  <a:gdLst>
                    <a:gd name="T0" fmla="*/ 332 w 372"/>
                    <a:gd name="T1" fmla="*/ 0 h 970"/>
                    <a:gd name="T2" fmla="*/ 40 w 372"/>
                    <a:gd name="T3" fmla="*/ 0 h 970"/>
                    <a:gd name="T4" fmla="*/ 0 w 372"/>
                    <a:gd name="T5" fmla="*/ 40 h 970"/>
                    <a:gd name="T6" fmla="*/ 0 w 372"/>
                    <a:gd name="T7" fmla="*/ 373 h 970"/>
                    <a:gd name="T8" fmla="*/ 40 w 372"/>
                    <a:gd name="T9" fmla="*/ 413 h 970"/>
                    <a:gd name="T10" fmla="*/ 80 w 372"/>
                    <a:gd name="T11" fmla="*/ 373 h 970"/>
                    <a:gd name="T12" fmla="*/ 80 w 372"/>
                    <a:gd name="T13" fmla="*/ 80 h 970"/>
                    <a:gd name="T14" fmla="*/ 292 w 372"/>
                    <a:gd name="T15" fmla="*/ 80 h 970"/>
                    <a:gd name="T16" fmla="*/ 292 w 372"/>
                    <a:gd name="T17" fmla="*/ 890 h 970"/>
                    <a:gd name="T18" fmla="*/ 80 w 372"/>
                    <a:gd name="T19" fmla="*/ 890 h 970"/>
                    <a:gd name="T20" fmla="*/ 80 w 372"/>
                    <a:gd name="T21" fmla="*/ 713 h 970"/>
                    <a:gd name="T22" fmla="*/ 40 w 372"/>
                    <a:gd name="T23" fmla="*/ 673 h 970"/>
                    <a:gd name="T24" fmla="*/ 0 w 372"/>
                    <a:gd name="T25" fmla="*/ 713 h 970"/>
                    <a:gd name="T26" fmla="*/ 0 w 372"/>
                    <a:gd name="T27" fmla="*/ 930 h 970"/>
                    <a:gd name="T28" fmla="*/ 40 w 372"/>
                    <a:gd name="T29" fmla="*/ 970 h 970"/>
                    <a:gd name="T30" fmla="*/ 332 w 372"/>
                    <a:gd name="T31" fmla="*/ 970 h 970"/>
                    <a:gd name="T32" fmla="*/ 372 w 372"/>
                    <a:gd name="T33" fmla="*/ 930 h 970"/>
                    <a:gd name="T34" fmla="*/ 372 w 372"/>
                    <a:gd name="T35" fmla="*/ 40 h 970"/>
                    <a:gd name="T36" fmla="*/ 332 w 372"/>
                    <a:gd name="T3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970">
                      <a:moveTo>
                        <a:pt x="332" y="0"/>
                      </a:moveTo>
                      <a:cubicBezTo>
                        <a:pt x="40" y="0"/>
                        <a:pt x="40" y="0"/>
                        <a:pt x="40" y="0"/>
                      </a:cubicBezTo>
                      <a:cubicBezTo>
                        <a:pt x="18" y="0"/>
                        <a:pt x="0" y="18"/>
                        <a:pt x="0" y="40"/>
                      </a:cubicBezTo>
                      <a:cubicBezTo>
                        <a:pt x="0" y="373"/>
                        <a:pt x="0" y="373"/>
                        <a:pt x="0" y="373"/>
                      </a:cubicBezTo>
                      <a:cubicBezTo>
                        <a:pt x="0" y="395"/>
                        <a:pt x="18" y="413"/>
                        <a:pt x="40" y="413"/>
                      </a:cubicBezTo>
                      <a:cubicBezTo>
                        <a:pt x="62" y="413"/>
                        <a:pt x="80" y="395"/>
                        <a:pt x="80" y="373"/>
                      </a:cubicBezTo>
                      <a:cubicBezTo>
                        <a:pt x="80" y="80"/>
                        <a:pt x="80" y="80"/>
                        <a:pt x="80" y="80"/>
                      </a:cubicBezTo>
                      <a:cubicBezTo>
                        <a:pt x="292" y="80"/>
                        <a:pt x="292" y="80"/>
                        <a:pt x="292" y="80"/>
                      </a:cubicBezTo>
                      <a:cubicBezTo>
                        <a:pt x="292" y="890"/>
                        <a:pt x="292" y="890"/>
                        <a:pt x="292" y="890"/>
                      </a:cubicBezTo>
                      <a:cubicBezTo>
                        <a:pt x="80" y="890"/>
                        <a:pt x="80" y="890"/>
                        <a:pt x="80" y="890"/>
                      </a:cubicBezTo>
                      <a:cubicBezTo>
                        <a:pt x="80" y="713"/>
                        <a:pt x="80" y="713"/>
                        <a:pt x="80" y="713"/>
                      </a:cubicBezTo>
                      <a:cubicBezTo>
                        <a:pt x="80" y="691"/>
                        <a:pt x="62" y="673"/>
                        <a:pt x="40" y="673"/>
                      </a:cubicBezTo>
                      <a:cubicBezTo>
                        <a:pt x="18" y="673"/>
                        <a:pt x="0" y="691"/>
                        <a:pt x="0" y="713"/>
                      </a:cubicBezTo>
                      <a:cubicBezTo>
                        <a:pt x="0" y="930"/>
                        <a:pt x="0" y="930"/>
                        <a:pt x="0" y="930"/>
                      </a:cubicBezTo>
                      <a:cubicBezTo>
                        <a:pt x="0" y="952"/>
                        <a:pt x="18" y="970"/>
                        <a:pt x="40" y="970"/>
                      </a:cubicBezTo>
                      <a:cubicBezTo>
                        <a:pt x="332" y="970"/>
                        <a:pt x="332" y="970"/>
                        <a:pt x="332" y="970"/>
                      </a:cubicBezTo>
                      <a:cubicBezTo>
                        <a:pt x="354" y="970"/>
                        <a:pt x="372" y="952"/>
                        <a:pt x="372" y="930"/>
                      </a:cubicBezTo>
                      <a:cubicBezTo>
                        <a:pt x="372" y="40"/>
                        <a:pt x="372" y="40"/>
                        <a:pt x="372" y="40"/>
                      </a:cubicBezTo>
                      <a:cubicBezTo>
                        <a:pt x="372" y="18"/>
                        <a:pt x="354" y="0"/>
                        <a:pt x="332" y="0"/>
                      </a:cubicBezTo>
                      <a:close/>
                    </a:path>
                  </a:pathLst>
                </a:custGeom>
                <a:solidFill>
                  <a:schemeClr val="bg1"/>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sp>
              <p:nvSpPr>
                <p:cNvPr id="138" name="Freeform 15"/>
                <p:cNvSpPr>
                  <a:spLocks noEditPoints="1"/>
                </p:cNvSpPr>
                <p:nvPr/>
              </p:nvSpPr>
              <p:spPr bwMode="auto">
                <a:xfrm>
                  <a:off x="392" y="983"/>
                  <a:ext cx="91" cy="91"/>
                </a:xfrm>
                <a:custGeom>
                  <a:avLst/>
                  <a:gdLst>
                    <a:gd name="T0" fmla="*/ 203 w 406"/>
                    <a:gd name="T1" fmla="*/ 0 h 406"/>
                    <a:gd name="T2" fmla="*/ 0 w 406"/>
                    <a:gd name="T3" fmla="*/ 203 h 406"/>
                    <a:gd name="T4" fmla="*/ 203 w 406"/>
                    <a:gd name="T5" fmla="*/ 406 h 406"/>
                    <a:gd name="T6" fmla="*/ 406 w 406"/>
                    <a:gd name="T7" fmla="*/ 203 h 406"/>
                    <a:gd name="T8" fmla="*/ 203 w 406"/>
                    <a:gd name="T9" fmla="*/ 0 h 406"/>
                    <a:gd name="T10" fmla="*/ 203 w 406"/>
                    <a:gd name="T11" fmla="*/ 326 h 406"/>
                    <a:gd name="T12" fmla="*/ 80 w 406"/>
                    <a:gd name="T13" fmla="*/ 203 h 406"/>
                    <a:gd name="T14" fmla="*/ 203 w 406"/>
                    <a:gd name="T15" fmla="*/ 80 h 406"/>
                    <a:gd name="T16" fmla="*/ 326 w 406"/>
                    <a:gd name="T17" fmla="*/ 203 h 406"/>
                    <a:gd name="T18" fmla="*/ 203 w 406"/>
                    <a:gd name="T19" fmla="*/ 32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406">
                      <a:moveTo>
                        <a:pt x="203" y="0"/>
                      </a:moveTo>
                      <a:cubicBezTo>
                        <a:pt x="91" y="0"/>
                        <a:pt x="0" y="91"/>
                        <a:pt x="0" y="203"/>
                      </a:cubicBezTo>
                      <a:cubicBezTo>
                        <a:pt x="0" y="315"/>
                        <a:pt x="91" y="406"/>
                        <a:pt x="203" y="406"/>
                      </a:cubicBezTo>
                      <a:cubicBezTo>
                        <a:pt x="315" y="406"/>
                        <a:pt x="406" y="315"/>
                        <a:pt x="406" y="203"/>
                      </a:cubicBezTo>
                      <a:cubicBezTo>
                        <a:pt x="406" y="91"/>
                        <a:pt x="315" y="0"/>
                        <a:pt x="203" y="0"/>
                      </a:cubicBezTo>
                      <a:close/>
                      <a:moveTo>
                        <a:pt x="203" y="326"/>
                      </a:moveTo>
                      <a:cubicBezTo>
                        <a:pt x="135" y="326"/>
                        <a:pt x="80" y="271"/>
                        <a:pt x="80" y="203"/>
                      </a:cubicBezTo>
                      <a:cubicBezTo>
                        <a:pt x="80" y="135"/>
                        <a:pt x="135" y="80"/>
                        <a:pt x="203" y="80"/>
                      </a:cubicBezTo>
                      <a:cubicBezTo>
                        <a:pt x="271" y="80"/>
                        <a:pt x="326" y="135"/>
                        <a:pt x="326" y="203"/>
                      </a:cubicBezTo>
                      <a:cubicBezTo>
                        <a:pt x="326" y="271"/>
                        <a:pt x="271" y="326"/>
                        <a:pt x="203" y="326"/>
                      </a:cubicBezTo>
                      <a:close/>
                    </a:path>
                  </a:pathLst>
                </a:custGeom>
                <a:solidFill>
                  <a:schemeClr val="bg1"/>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grpSp>
          <p:sp>
            <p:nvSpPr>
              <p:cNvPr id="166" name="TextBox 165"/>
              <p:cNvSpPr txBox="1"/>
              <p:nvPr/>
            </p:nvSpPr>
            <p:spPr>
              <a:xfrm>
                <a:off x="8465672" y="6024361"/>
                <a:ext cx="103143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a:t>
                </a:r>
                <a:r>
                  <a:rPr kumimoji="0" lang="en-US" sz="1000" b="1"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profil</a:t>
                </a:r>
                <a:endPar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grpSp>
      </p:grpSp>
      <p:grpSp>
        <p:nvGrpSpPr>
          <p:cNvPr id="33" name="Группа 32"/>
          <p:cNvGrpSpPr/>
          <p:nvPr/>
        </p:nvGrpSpPr>
        <p:grpSpPr>
          <a:xfrm>
            <a:off x="2690483" y="6771841"/>
            <a:ext cx="1477034" cy="977792"/>
            <a:chOff x="4731650" y="7098936"/>
            <a:chExt cx="1496894" cy="977792"/>
          </a:xfrm>
        </p:grpSpPr>
        <p:sp>
          <p:nvSpPr>
            <p:cNvPr id="169" name="TextBox 30">
              <a:extLst>
                <a:ext uri="{FF2B5EF4-FFF2-40B4-BE49-F238E27FC236}">
                  <a16:creationId xmlns:a16="http://schemas.microsoft.com/office/drawing/2014/main" id="{9843F1DE-6301-2549-A35C-31316D3D8E7B}"/>
                </a:ext>
              </a:extLst>
            </p:cNvPr>
            <p:cNvSpPr txBox="1"/>
            <p:nvPr/>
          </p:nvSpPr>
          <p:spPr>
            <a:xfrm>
              <a:off x="4731650" y="7098936"/>
              <a:ext cx="1496894"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PERSONNALITE</a:t>
              </a:r>
            </a:p>
          </p:txBody>
        </p:sp>
        <p:sp>
          <p:nvSpPr>
            <p:cNvPr id="173" name="TextBox 172"/>
            <p:cNvSpPr txBox="1"/>
            <p:nvPr/>
          </p:nvSpPr>
          <p:spPr>
            <a:xfrm>
              <a:off x="5037643" y="7384231"/>
              <a:ext cx="884909" cy="692497"/>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
                  <a:srgbClr val="FA935B"/>
                </a:buClr>
                <a:buSzTx/>
                <a:buFontTx/>
                <a:buNone/>
                <a:tabLst/>
                <a:defRPr/>
              </a:pP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Créatif</a:t>
              </a:r>
              <a:endPar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30000"/>
                </a:lnSpc>
                <a:spcBef>
                  <a:spcPts val="0"/>
                </a:spcBef>
                <a:spcAft>
                  <a:spcPts val="0"/>
                </a:spcAft>
                <a:buClr>
                  <a:srgbClr val="FA935B"/>
                </a:buClr>
                <a:buSzTx/>
                <a:buFontTx/>
                <a:buNone/>
                <a:tabLst/>
                <a:defRPr/>
              </a:pP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Ponctuel</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a:t>
              </a:r>
            </a:p>
            <a:p>
              <a:pPr marL="0" marR="0" lvl="0" indent="0" algn="ctr" defTabSz="457200" rtl="0" eaLnBrk="1" fontAlgn="auto" latinLnBrk="0" hangingPunct="1">
                <a:lnSpc>
                  <a:spcPct val="130000"/>
                </a:lnSpc>
                <a:spcBef>
                  <a:spcPts val="0"/>
                </a:spcBef>
                <a:spcAft>
                  <a:spcPts val="0"/>
                </a:spcAft>
                <a:buClr>
                  <a:srgbClr val="FA935B"/>
                </a:buClr>
                <a:buSzTx/>
                <a:buFontTx/>
                <a:buNone/>
                <a:tabLst/>
                <a:defRPr/>
              </a:pPr>
              <a:r>
                <a:rPr lang="en-US" sz="1000" dirty="0" err="1">
                  <a:solidFill>
                    <a:prstClr val="white"/>
                  </a:solidFill>
                  <a:ea typeface="Open Sans" panose="020B0606030504020204" pitchFamily="34" charset="0"/>
                  <a:cs typeface="Open Sans" panose="020B0606030504020204" pitchFamily="34" charset="0"/>
                </a:rPr>
                <a:t>Autonome</a:t>
              </a:r>
              <a:endPar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grpSp>
      <p:grpSp>
        <p:nvGrpSpPr>
          <p:cNvPr id="175" name="Группа 174"/>
          <p:cNvGrpSpPr/>
          <p:nvPr/>
        </p:nvGrpSpPr>
        <p:grpSpPr>
          <a:xfrm>
            <a:off x="2824609" y="8244483"/>
            <a:ext cx="1208782" cy="968011"/>
            <a:chOff x="4422900" y="1076439"/>
            <a:chExt cx="1146396" cy="968011"/>
          </a:xfrm>
        </p:grpSpPr>
        <p:sp>
          <p:nvSpPr>
            <p:cNvPr id="177" name="TextBox 176"/>
            <p:cNvSpPr txBox="1"/>
            <p:nvPr/>
          </p:nvSpPr>
          <p:spPr>
            <a:xfrm>
              <a:off x="4553644" y="1368111"/>
              <a:ext cx="884909" cy="676339"/>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
                  <a:srgbClr val="FA935B"/>
                </a:buClr>
                <a:buSzTx/>
                <a:buFontTx/>
                <a:buNone/>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Dance de salon</a:t>
              </a:r>
            </a:p>
            <a:p>
              <a:pPr marL="0" marR="0" lvl="0" indent="0" algn="ctr" defTabSz="457200" rtl="0" eaLnBrk="1" fontAlgn="auto" latinLnBrk="0" hangingPunct="1">
                <a:lnSpc>
                  <a:spcPct val="130000"/>
                </a:lnSpc>
                <a:spcBef>
                  <a:spcPts val="0"/>
                </a:spcBef>
                <a:spcAft>
                  <a:spcPts val="0"/>
                </a:spcAft>
                <a:buClr>
                  <a:srgbClr val="FA935B"/>
                </a:buClr>
                <a:buSzTx/>
                <a:buFontTx/>
                <a:buNone/>
                <a:tabLst/>
                <a:defRPr/>
              </a:pP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Karaté</a:t>
              </a:r>
              <a:endPar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sp>
          <p:nvSpPr>
            <p:cNvPr id="178" name="TextBox 30">
              <a:extLst>
                <a:ext uri="{FF2B5EF4-FFF2-40B4-BE49-F238E27FC236}">
                  <a16:creationId xmlns:a16="http://schemas.microsoft.com/office/drawing/2014/main" id="{9843F1DE-6301-2549-A35C-31316D3D8E7B}"/>
                </a:ext>
              </a:extLst>
            </p:cNvPr>
            <p:cNvSpPr txBox="1"/>
            <p:nvPr/>
          </p:nvSpPr>
          <p:spPr>
            <a:xfrm>
              <a:off x="4422900" y="1076439"/>
              <a:ext cx="1146396" cy="2916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HOBBIES</a:t>
              </a:r>
            </a:p>
          </p:txBody>
        </p:sp>
      </p:grpSp>
      <p:cxnSp>
        <p:nvCxnSpPr>
          <p:cNvPr id="4" name="Прямая соединительная линия 3"/>
          <p:cNvCxnSpPr/>
          <p:nvPr/>
        </p:nvCxnSpPr>
        <p:spPr>
          <a:xfrm>
            <a:off x="2996273" y="6524415"/>
            <a:ext cx="8654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2996273" y="3060303"/>
            <a:ext cx="8654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2996273" y="7997059"/>
            <a:ext cx="8654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personne, Visage humain, habits, sourire&#10;&#10;Description générée automatiquement">
            <a:extLst>
              <a:ext uri="{FF2B5EF4-FFF2-40B4-BE49-F238E27FC236}">
                <a16:creationId xmlns:a16="http://schemas.microsoft.com/office/drawing/2014/main" id="{066FA83E-436A-1685-F6E4-68C800868290}"/>
              </a:ext>
            </a:extLst>
          </p:cNvPr>
          <p:cNvPicPr>
            <a:picLocks noChangeAspect="1"/>
          </p:cNvPicPr>
          <p:nvPr/>
        </p:nvPicPr>
        <p:blipFill rotWithShape="1">
          <a:blip r:embed="rId2"/>
          <a:srcRect t="4068" b="28784"/>
          <a:stretch/>
        </p:blipFill>
        <p:spPr>
          <a:xfrm>
            <a:off x="2680774" y="408248"/>
            <a:ext cx="1496043" cy="1505064"/>
          </a:xfrm>
          <a:prstGeom prst="ellipse">
            <a:avLst/>
          </a:prstGeom>
        </p:spPr>
      </p:pic>
    </p:spTree>
    <p:extLst>
      <p:ext uri="{BB962C8B-B14F-4D97-AF65-F5344CB8AC3E}">
        <p14:creationId xmlns:p14="http://schemas.microsoft.com/office/powerpoint/2010/main" val="87220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3967</TotalTime>
  <Words>640</Words>
  <Application>Microsoft Macintosh PowerPoint</Application>
  <PresentationFormat>Format A4 (210 x 297 mm)</PresentationFormat>
  <Paragraphs>77</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Wingdings</vt:lpstr>
      <vt:lpstr>Calibri Light</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448</cp:revision>
  <dcterms:created xsi:type="dcterms:W3CDTF">2019-07-01T12:35:06Z</dcterms:created>
  <dcterms:modified xsi:type="dcterms:W3CDTF">2023-05-15T23:19:51Z</dcterms:modified>
</cp:coreProperties>
</file>