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2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93"/>
    <p:restoredTop sz="96327"/>
  </p:normalViewPr>
  <p:slideViewPr>
    <p:cSldViewPr snapToGrid="0" snapToObjects="1" showGuides="1">
      <p:cViewPr varScale="1">
        <p:scale>
          <a:sx n="86" d="100"/>
          <a:sy n="86" d="100"/>
        </p:scale>
        <p:origin x="1664" y="200"/>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13/08/2022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2625824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13/08/2022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2687056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13/08/2022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1716855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13/08/2022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3649238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89A196F-2B0A-924F-9F94-33DF8C253705}" type="datetimeFigureOut">
              <a:rPr lang="fr-FR" smtClean="0"/>
              <a:t>13/08/2022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69387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89A196F-2B0A-924F-9F94-33DF8C253705}" type="datetimeFigureOut">
              <a:rPr lang="fr-FR" smtClean="0"/>
              <a:t>13/08/2022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3996967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89A196F-2B0A-924F-9F94-33DF8C253705}" type="datetimeFigureOut">
              <a:rPr lang="fr-FR" smtClean="0"/>
              <a:t>13/08/2022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1249434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89A196F-2B0A-924F-9F94-33DF8C253705}" type="datetimeFigureOut">
              <a:rPr lang="fr-FR" smtClean="0"/>
              <a:t>13/08/2022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2275549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9A196F-2B0A-924F-9F94-33DF8C253705}" type="datetimeFigureOut">
              <a:rPr lang="fr-FR" smtClean="0"/>
              <a:t>13/08/2022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449392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89A196F-2B0A-924F-9F94-33DF8C253705}" type="datetimeFigureOut">
              <a:rPr lang="fr-FR" smtClean="0"/>
              <a:t>13/08/2022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932528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89A196F-2B0A-924F-9F94-33DF8C253705}" type="datetimeFigureOut">
              <a:rPr lang="fr-FR" smtClean="0"/>
              <a:t>13/08/2022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3627860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89A196F-2B0A-924F-9F94-33DF8C253705}" type="datetimeFigureOut">
              <a:rPr lang="fr-FR" smtClean="0"/>
              <a:t>13/08/2022</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6C6B50E-7BDC-DD40-A92B-E828D8F35DF9}" type="slidenum">
              <a:rPr lang="fr-FR" smtClean="0"/>
              <a:t>‹N°›</a:t>
            </a:fld>
            <a:endParaRPr lang="fr-FR"/>
          </a:p>
        </p:txBody>
      </p:sp>
    </p:spTree>
    <p:extLst>
      <p:ext uri="{BB962C8B-B14F-4D97-AF65-F5344CB8AC3E}">
        <p14:creationId xmlns:p14="http://schemas.microsoft.com/office/powerpoint/2010/main" val="23789260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7">
            <a:extLst>
              <a:ext uri="{FF2B5EF4-FFF2-40B4-BE49-F238E27FC236}">
                <a16:creationId xmlns:a16="http://schemas.microsoft.com/office/drawing/2014/main" id="{1F12A5C4-5DEF-0572-95A1-D02E6A5F007B}"/>
              </a:ext>
            </a:extLst>
          </p:cNvPr>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53" name="Rectángulo 39">
            <a:extLst>
              <a:ext uri="{FF2B5EF4-FFF2-40B4-BE49-F238E27FC236}">
                <a16:creationId xmlns:a16="http://schemas.microsoft.com/office/drawing/2014/main" id="{584E78DD-7286-A14F-E91E-B6126A99B3B7}"/>
              </a:ext>
            </a:extLst>
          </p:cNvPr>
          <p:cNvSpPr>
            <a:spLocks noChangeArrowheads="1"/>
          </p:cNvSpPr>
          <p:nvPr/>
        </p:nvSpPr>
        <p:spPr bwMode="auto">
          <a:xfrm rot="10800000">
            <a:off x="4304462" y="0"/>
            <a:ext cx="2552700" cy="9905994"/>
          </a:xfrm>
          <a:prstGeom prst="rect">
            <a:avLst/>
          </a:prstGeom>
          <a:solidFill>
            <a:srgbClr val="7030A0">
              <a:alpha val="19000"/>
            </a:srgb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fr-FR" sz="1400" b="1" i="0" u="none" strike="noStrike" cap="none" normalizeH="0" baseline="0" dirty="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a:t>
            </a:r>
            <a:endParaRPr kumimoji="0" lang="en-US" altLang="fr-FR" sz="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fr-FR" sz="1400" b="1" i="0" u="none" strike="noStrike" cap="none" normalizeH="0" baseline="0" dirty="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a:t>
            </a:r>
            <a:endParaRPr kumimoji="0" lang="en-US" altLang="fr-FR" sz="1800" b="0" i="0" u="none" strike="noStrike" cap="none" normalizeH="0" baseline="0" dirty="0">
              <a:ln>
                <a:noFill/>
              </a:ln>
              <a:solidFill>
                <a:schemeClr val="tx1"/>
              </a:solidFill>
              <a:effectLst/>
              <a:latin typeface="Arial" panose="020B0604020202020204" pitchFamily="34" charset="0"/>
            </a:endParaRPr>
          </a:p>
        </p:txBody>
      </p:sp>
      <p:sp>
        <p:nvSpPr>
          <p:cNvPr id="54" name="Zone de texte 1">
            <a:extLst>
              <a:ext uri="{FF2B5EF4-FFF2-40B4-BE49-F238E27FC236}">
                <a16:creationId xmlns:a16="http://schemas.microsoft.com/office/drawing/2014/main" id="{3003F50E-4EA4-E33C-FC5D-1612470235F3}"/>
              </a:ext>
            </a:extLst>
          </p:cNvPr>
          <p:cNvSpPr txBox="1">
            <a:spLocks noChangeArrowheads="1"/>
          </p:cNvSpPr>
          <p:nvPr/>
        </p:nvSpPr>
        <p:spPr bwMode="auto">
          <a:xfrm>
            <a:off x="129201" y="92791"/>
            <a:ext cx="4069132"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defTabSz="914400" eaLnBrk="0" fontAlgn="base" hangingPunct="0">
              <a:spcBef>
                <a:spcPct val="0"/>
              </a:spcBef>
              <a:spcAft>
                <a:spcPct val="0"/>
              </a:spcAft>
            </a:pPr>
            <a:r>
              <a:rPr lang="fr-FR" sz="2800" dirty="0"/>
              <a:t>Claude </a:t>
            </a:r>
            <a:r>
              <a:rPr lang="fr-FR" sz="2800" b="1" dirty="0"/>
              <a:t>FRAMBOISIER</a:t>
            </a:r>
            <a:br>
              <a:rPr lang="fr-FR" sz="2800" dirty="0"/>
            </a:br>
            <a:endParaRPr kumimoji="0" lang="fr-FR" altLang="fr-FR" sz="1800" b="1" i="0" u="none" strike="noStrike" cap="none" normalizeH="0" baseline="0" dirty="0">
              <a:ln>
                <a:noFill/>
              </a:ln>
              <a:solidFill>
                <a:schemeClr val="tx1"/>
              </a:solidFill>
              <a:effectLst/>
              <a:latin typeface="Arial" panose="020B0604020202020204" pitchFamily="34" charset="0"/>
            </a:endParaRPr>
          </a:p>
        </p:txBody>
      </p:sp>
      <p:sp>
        <p:nvSpPr>
          <p:cNvPr id="56" name="Zone de texte 3">
            <a:extLst>
              <a:ext uri="{FF2B5EF4-FFF2-40B4-BE49-F238E27FC236}">
                <a16:creationId xmlns:a16="http://schemas.microsoft.com/office/drawing/2014/main" id="{9924E22F-00DB-7BE4-1952-518722F95ABA}"/>
              </a:ext>
            </a:extLst>
          </p:cNvPr>
          <p:cNvSpPr txBox="1">
            <a:spLocks noChangeArrowheads="1"/>
          </p:cNvSpPr>
          <p:nvPr/>
        </p:nvSpPr>
        <p:spPr bwMode="auto">
          <a:xfrm>
            <a:off x="102439" y="690121"/>
            <a:ext cx="4201184" cy="877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b="1" dirty="0"/>
              <a:t>Pâtissier - 7 années expérience - Restauration / Boulangerie</a:t>
            </a:r>
          </a:p>
        </p:txBody>
      </p:sp>
      <p:sp>
        <p:nvSpPr>
          <p:cNvPr id="63" name="Google Shape;61;p14">
            <a:extLst>
              <a:ext uri="{FF2B5EF4-FFF2-40B4-BE49-F238E27FC236}">
                <a16:creationId xmlns:a16="http://schemas.microsoft.com/office/drawing/2014/main" id="{4291EC86-6739-24A3-D0C6-49F4137ADE81}"/>
              </a:ext>
            </a:extLst>
          </p:cNvPr>
          <p:cNvSpPr/>
          <p:nvPr/>
        </p:nvSpPr>
        <p:spPr>
          <a:xfrm>
            <a:off x="236649" y="586133"/>
            <a:ext cx="1102995" cy="45085"/>
          </a:xfrm>
          <a:prstGeom prst="rect">
            <a:avLst/>
          </a:prstGeom>
          <a:solidFill>
            <a:srgbClr val="000000"/>
          </a:solidFill>
          <a:ln>
            <a:noFill/>
          </a:ln>
        </p:spPr>
        <p:txBody>
          <a:bodyPr spcFirstLastPara="1" wrap="square" lIns="0" tIns="91425" rIns="91425" bIns="91425" anchor="ctr" anchorCtr="0">
            <a:noAutofit/>
          </a:bodyPr>
          <a:lstStyle/>
          <a:p>
            <a:endParaRPr lang="fr-FR"/>
          </a:p>
        </p:txBody>
      </p:sp>
      <p:sp>
        <p:nvSpPr>
          <p:cNvPr id="58" name="Zone de texte 4">
            <a:extLst>
              <a:ext uri="{FF2B5EF4-FFF2-40B4-BE49-F238E27FC236}">
                <a16:creationId xmlns:a16="http://schemas.microsoft.com/office/drawing/2014/main" id="{EA9D39AA-264B-36CF-F358-A9BDC2F499F0}"/>
              </a:ext>
            </a:extLst>
          </p:cNvPr>
          <p:cNvSpPr txBox="1">
            <a:spLocks noChangeArrowheads="1"/>
          </p:cNvSpPr>
          <p:nvPr/>
        </p:nvSpPr>
        <p:spPr bwMode="auto">
          <a:xfrm>
            <a:off x="70694" y="1781728"/>
            <a:ext cx="4109230" cy="903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sz="1100" dirty="0"/>
              <a:t>Grâce à mes 7 années d’expérience acquises auprès de différents acteurs de la pâtisserie (restaurant, boulangerie), j’ai pu mettre en œuvre ma créativité et les nombreuses techniques assimilées afin de démontrer ma passion pour ce domaine. Après 5 ans en tant que cheffe pâtissière d’un restaurant nantais, je suis désormais à la recherche de nouveaux défis à mettre au service de la profession.</a:t>
            </a:r>
            <a:endParaRPr kumimoji="0" lang="fr-FR" altLang="fr-FR" sz="1100" b="0" u="none" strike="noStrike" cap="none" normalizeH="0" baseline="0" dirty="0">
              <a:ln>
                <a:noFill/>
              </a:ln>
              <a:solidFill>
                <a:schemeClr val="tx1"/>
              </a:solidFill>
              <a:effectLst/>
              <a:latin typeface="Arial" panose="020B0604020202020204" pitchFamily="34" charset="0"/>
            </a:endParaRPr>
          </a:p>
        </p:txBody>
      </p:sp>
      <p:sp>
        <p:nvSpPr>
          <p:cNvPr id="59" name="Zone de texte 5">
            <a:extLst>
              <a:ext uri="{FF2B5EF4-FFF2-40B4-BE49-F238E27FC236}">
                <a16:creationId xmlns:a16="http://schemas.microsoft.com/office/drawing/2014/main" id="{B86FADAA-6444-3D45-A8CA-67C974D05A68}"/>
              </a:ext>
            </a:extLst>
          </p:cNvPr>
          <p:cNvSpPr txBox="1">
            <a:spLocks noChangeArrowheads="1"/>
          </p:cNvSpPr>
          <p:nvPr/>
        </p:nvSpPr>
        <p:spPr bwMode="auto">
          <a:xfrm>
            <a:off x="103995" y="1417240"/>
            <a:ext cx="3175001" cy="343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 propos de moi</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0" name="Zone de texte 6">
            <a:extLst>
              <a:ext uri="{FF2B5EF4-FFF2-40B4-BE49-F238E27FC236}">
                <a16:creationId xmlns:a16="http://schemas.microsoft.com/office/drawing/2014/main" id="{D6C5ECB5-2076-1735-6C82-146FAEAE0A4E}"/>
              </a:ext>
            </a:extLst>
          </p:cNvPr>
          <p:cNvSpPr txBox="1">
            <a:spLocks noChangeArrowheads="1"/>
          </p:cNvSpPr>
          <p:nvPr/>
        </p:nvSpPr>
        <p:spPr bwMode="auto">
          <a:xfrm>
            <a:off x="96501" y="2953248"/>
            <a:ext cx="317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Expériences Professionnelles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1" name="Zone de texte 7">
            <a:extLst>
              <a:ext uri="{FF2B5EF4-FFF2-40B4-BE49-F238E27FC236}">
                <a16:creationId xmlns:a16="http://schemas.microsoft.com/office/drawing/2014/main" id="{DD91498B-BE4C-B4C0-08BB-1848B228C709}"/>
              </a:ext>
            </a:extLst>
          </p:cNvPr>
          <p:cNvSpPr txBox="1">
            <a:spLocks noChangeArrowheads="1"/>
          </p:cNvSpPr>
          <p:nvPr/>
        </p:nvSpPr>
        <p:spPr bwMode="auto">
          <a:xfrm>
            <a:off x="102440" y="3388859"/>
            <a:ext cx="4159800" cy="37519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sz="1050" b="1" dirty="0">
                <a:latin typeface="Calibri" panose="020F0502020204030204" pitchFamily="34" charset="0"/>
                <a:cs typeface="Calibri" panose="020F0502020204030204" pitchFamily="34" charset="0"/>
              </a:rPr>
              <a:t>Cheffe pâtissière (décembre 2015-janvier 2021) - Restaurant Le Vieux Continent, Nantes (Loire-Atlantique, Pays de la Loire)</a:t>
            </a:r>
          </a:p>
          <a:p>
            <a:pPr marL="171450" indent="-171450">
              <a:buFont typeface="Arial" panose="020B0604020202020204" pitchFamily="34" charset="0"/>
              <a:buChar char="•"/>
            </a:pPr>
            <a:r>
              <a:rPr lang="fr-FR" sz="1050" dirty="0">
                <a:latin typeface="Calibri" panose="020F0502020204030204" pitchFamily="34" charset="0"/>
                <a:cs typeface="Calibri" panose="020F0502020204030204" pitchFamily="34" charset="0"/>
              </a:rPr>
              <a:t>Création et préparation de desserts individuels. </a:t>
            </a:r>
          </a:p>
          <a:p>
            <a:pPr marL="171450" indent="-171450">
              <a:buFont typeface="Arial" panose="020B0604020202020204" pitchFamily="34" charset="0"/>
              <a:buChar char="•"/>
            </a:pPr>
            <a:r>
              <a:rPr lang="fr-FR" sz="1050" dirty="0">
                <a:latin typeface="Calibri" panose="020F0502020204030204" pitchFamily="34" charset="0"/>
                <a:cs typeface="Calibri" panose="020F0502020204030204" pitchFamily="34" charset="0"/>
              </a:rPr>
              <a:t>Élaboration de la carte du restaurant, en concertation avec la cuisinière. </a:t>
            </a:r>
          </a:p>
          <a:p>
            <a:pPr marL="171450" indent="-171450">
              <a:buFont typeface="Arial" panose="020B0604020202020204" pitchFamily="34" charset="0"/>
              <a:buChar char="•"/>
            </a:pPr>
            <a:r>
              <a:rPr lang="fr-FR" sz="1050" dirty="0">
                <a:latin typeface="Calibri" panose="020F0502020204030204" pitchFamily="34" charset="0"/>
                <a:cs typeface="Calibri" panose="020F0502020204030204" pitchFamily="34" charset="0"/>
              </a:rPr>
              <a:t>Travail de produits frais et de saison. </a:t>
            </a:r>
          </a:p>
          <a:p>
            <a:pPr marL="171450" indent="-171450">
              <a:buFont typeface="Arial" panose="020B0604020202020204" pitchFamily="34" charset="0"/>
              <a:buChar char="•"/>
            </a:pPr>
            <a:r>
              <a:rPr lang="fr-FR" sz="1050" dirty="0">
                <a:latin typeface="Calibri" panose="020F0502020204030204" pitchFamily="34" charset="0"/>
                <a:cs typeface="Calibri" panose="020F0502020204030204" pitchFamily="34" charset="0"/>
              </a:rPr>
              <a:t>Gestion des stocks, commande des produits, partenariat avec des artisans locaux. </a:t>
            </a:r>
          </a:p>
          <a:p>
            <a:pPr marL="171450" indent="-171450">
              <a:buFont typeface="Arial" panose="020B0604020202020204" pitchFamily="34" charset="0"/>
              <a:buChar char="•"/>
            </a:pPr>
            <a:r>
              <a:rPr lang="fr-FR" sz="1050" dirty="0">
                <a:latin typeface="Calibri" panose="020F0502020204030204" pitchFamily="34" charset="0"/>
                <a:cs typeface="Calibri" panose="020F0502020204030204" pitchFamily="34" charset="0"/>
              </a:rPr>
              <a:t>Gestion des livraisons chez des particuliers. </a:t>
            </a:r>
          </a:p>
          <a:p>
            <a:pPr marL="171450" indent="-171450">
              <a:buFont typeface="Arial" panose="020B0604020202020204" pitchFamily="34" charset="0"/>
              <a:buChar char="•"/>
            </a:pPr>
            <a:r>
              <a:rPr lang="fr-FR" sz="1050" dirty="0">
                <a:latin typeface="Calibri" panose="020F0502020204030204" pitchFamily="34" charset="0"/>
                <a:cs typeface="Calibri" panose="020F0502020204030204" pitchFamily="34" charset="0"/>
              </a:rPr>
              <a:t>Adaptation à la crise sanitaire. </a:t>
            </a:r>
          </a:p>
          <a:p>
            <a:pPr marL="171450" indent="-171450">
              <a:buFont typeface="Arial" panose="020B0604020202020204" pitchFamily="34" charset="0"/>
              <a:buChar char="•"/>
            </a:pPr>
            <a:r>
              <a:rPr lang="fr-FR" sz="1050" dirty="0">
                <a:latin typeface="Calibri" panose="020F0502020204030204" pitchFamily="34" charset="0"/>
                <a:cs typeface="Calibri" panose="020F0502020204030204" pitchFamily="34" charset="0"/>
              </a:rPr>
              <a:t>Entretien des locaux. Travail en équipe.</a:t>
            </a:r>
          </a:p>
          <a:p>
            <a:endParaRPr lang="fr-FR" sz="1050" dirty="0">
              <a:latin typeface="Calibri" panose="020F0502020204030204" pitchFamily="34" charset="0"/>
              <a:cs typeface="Calibri" panose="020F0502020204030204" pitchFamily="34" charset="0"/>
            </a:endParaRPr>
          </a:p>
          <a:p>
            <a:r>
              <a:rPr lang="fr-FR" sz="1050" b="1" dirty="0">
                <a:latin typeface="Calibri" panose="020F0502020204030204" pitchFamily="34" charset="0"/>
                <a:cs typeface="Calibri" panose="020F0502020204030204" pitchFamily="34" charset="0"/>
              </a:rPr>
              <a:t> Stage en pâtisserie boulangerie (4 mois, juillet-novembre 2015) - La boulangerie d’Amélie, Nantes (Loire-Atlantique, Pays de la Loire)</a:t>
            </a:r>
          </a:p>
          <a:p>
            <a:pPr marL="171450" indent="-171450">
              <a:buFont typeface="Arial" panose="020B0604020202020204" pitchFamily="34" charset="0"/>
              <a:buChar char="•"/>
            </a:pPr>
            <a:r>
              <a:rPr lang="fr-FR" sz="1050" dirty="0">
                <a:latin typeface="Calibri" panose="020F0502020204030204" pitchFamily="34" charset="0"/>
                <a:cs typeface="Calibri" panose="020F0502020204030204" pitchFamily="34" charset="0"/>
              </a:rPr>
              <a:t>Mise en application et perfectionnement des techniques de fabrication de viennoiseries, de gâteaux individuels, de pâtisseries salées et de pains spéciaux. </a:t>
            </a:r>
          </a:p>
          <a:p>
            <a:pPr marL="171450" indent="-171450">
              <a:buFont typeface="Arial" panose="020B0604020202020204" pitchFamily="34" charset="0"/>
              <a:buChar char="•"/>
            </a:pPr>
            <a:r>
              <a:rPr lang="fr-FR" sz="1050" dirty="0">
                <a:latin typeface="Calibri" panose="020F0502020204030204" pitchFamily="34" charset="0"/>
                <a:cs typeface="Calibri" panose="020F0502020204030204" pitchFamily="34" charset="0"/>
              </a:rPr>
              <a:t>Préparation de commandes.</a:t>
            </a:r>
          </a:p>
          <a:p>
            <a:pPr marL="171450" indent="-171450">
              <a:buFont typeface="Arial" panose="020B0604020202020204" pitchFamily="34" charset="0"/>
              <a:buChar char="•"/>
            </a:pPr>
            <a:r>
              <a:rPr lang="fr-FR" sz="1050" dirty="0">
                <a:latin typeface="Calibri" panose="020F0502020204030204" pitchFamily="34" charset="0"/>
                <a:cs typeface="Calibri" panose="020F0502020204030204" pitchFamily="34" charset="0"/>
              </a:rPr>
              <a:t> Participation à l’élaboration de nouvelles recettes auprès de la maîtresse de stage. </a:t>
            </a:r>
          </a:p>
          <a:p>
            <a:pPr marL="171450" indent="-171450">
              <a:buFont typeface="Arial" panose="020B0604020202020204" pitchFamily="34" charset="0"/>
              <a:buChar char="•"/>
            </a:pPr>
            <a:r>
              <a:rPr lang="fr-FR" sz="1050" dirty="0">
                <a:latin typeface="Calibri" panose="020F0502020204030204" pitchFamily="34" charset="0"/>
                <a:cs typeface="Calibri" panose="020F0502020204030204" pitchFamily="34" charset="0"/>
              </a:rPr>
              <a:t>Gestion des stocks.</a:t>
            </a:r>
          </a:p>
          <a:p>
            <a:endParaRPr lang="fr-FR" sz="1050" b="1" dirty="0">
              <a:latin typeface="Calibri" panose="020F0502020204030204" pitchFamily="34" charset="0"/>
              <a:cs typeface="Calibri" panose="020F0502020204030204" pitchFamily="34" charset="0"/>
            </a:endParaRPr>
          </a:p>
          <a:p>
            <a:r>
              <a:rPr lang="fr-FR" sz="1050" b="1" dirty="0">
                <a:latin typeface="Calibri" panose="020F0502020204030204" pitchFamily="34" charset="0"/>
                <a:cs typeface="Calibri" panose="020F0502020204030204" pitchFamily="34" charset="0"/>
              </a:rPr>
              <a:t>Apprentie pâtissière (2013-2014) - Restaurant Le Cheval Breton, Saint-Nazaire (Loire-Atlantique, Pays de la Loire)</a:t>
            </a:r>
          </a:p>
          <a:p>
            <a:pPr marL="171450" indent="-171450">
              <a:buFont typeface="Arial" panose="020B0604020202020204" pitchFamily="34" charset="0"/>
              <a:buChar char="•"/>
            </a:pPr>
            <a:r>
              <a:rPr lang="fr-FR" sz="1050" dirty="0">
                <a:latin typeface="Calibri" panose="020F0502020204030204" pitchFamily="34" charset="0"/>
                <a:cs typeface="Calibri" panose="020F0502020204030204" pitchFamily="34" charset="0"/>
              </a:rPr>
              <a:t>Mise en application des techniques apprises en CAP. </a:t>
            </a:r>
          </a:p>
          <a:p>
            <a:pPr marL="171450" indent="-171450">
              <a:buFont typeface="Arial" panose="020B0604020202020204" pitchFamily="34" charset="0"/>
              <a:buChar char="•"/>
            </a:pPr>
            <a:r>
              <a:rPr lang="fr-FR" sz="1050" dirty="0">
                <a:latin typeface="Calibri" panose="020F0502020204030204" pitchFamily="34" charset="0"/>
                <a:cs typeface="Calibri" panose="020F0502020204030204" pitchFamily="34" charset="0"/>
              </a:rPr>
              <a:t>Réalisation de desserts à la carte du restaurant : gâteaux aux fruits, flans et fars, gâteaux à la crème. </a:t>
            </a:r>
          </a:p>
          <a:p>
            <a:pPr marL="171450" indent="-171450">
              <a:buFont typeface="Arial" panose="020B0604020202020204" pitchFamily="34" charset="0"/>
              <a:buChar char="•"/>
            </a:pPr>
            <a:r>
              <a:rPr lang="fr-FR" sz="1050" dirty="0">
                <a:latin typeface="Calibri" panose="020F0502020204030204" pitchFamily="34" charset="0"/>
                <a:cs typeface="Calibri" panose="020F0502020204030204" pitchFamily="34" charset="0"/>
              </a:rPr>
              <a:t>Entretien des locaux et des équipements. </a:t>
            </a:r>
          </a:p>
          <a:p>
            <a:pPr marL="171450" indent="-171450">
              <a:buFont typeface="Arial" panose="020B0604020202020204" pitchFamily="34" charset="0"/>
              <a:buChar char="•"/>
            </a:pPr>
            <a:r>
              <a:rPr lang="fr-FR" sz="1050" dirty="0">
                <a:latin typeface="Calibri" panose="020F0502020204030204" pitchFamily="34" charset="0"/>
                <a:cs typeface="Calibri" panose="020F0502020204030204" pitchFamily="34" charset="0"/>
              </a:rPr>
              <a:t>Travail au sein d’une équipe de 4 personnes.</a:t>
            </a:r>
          </a:p>
        </p:txBody>
      </p:sp>
      <p:cxnSp>
        <p:nvCxnSpPr>
          <p:cNvPr id="68" name="Conector recto 36">
            <a:extLst>
              <a:ext uri="{FF2B5EF4-FFF2-40B4-BE49-F238E27FC236}">
                <a16:creationId xmlns:a16="http://schemas.microsoft.com/office/drawing/2014/main" id="{115231C2-147C-8444-E46C-4E917EBB53E3}"/>
              </a:ext>
            </a:extLst>
          </p:cNvPr>
          <p:cNvCxnSpPr>
            <a:cxnSpLocks/>
          </p:cNvCxnSpPr>
          <p:nvPr/>
        </p:nvCxnSpPr>
        <p:spPr>
          <a:xfrm>
            <a:off x="151279" y="1748625"/>
            <a:ext cx="4010235" cy="0"/>
          </a:xfrm>
          <a:prstGeom prst="line">
            <a:avLst/>
          </a:prstGeom>
          <a:ln/>
        </p:spPr>
        <p:style>
          <a:lnRef idx="2">
            <a:schemeClr val="dk1"/>
          </a:lnRef>
          <a:fillRef idx="0">
            <a:schemeClr val="dk1"/>
          </a:fillRef>
          <a:effectRef idx="1">
            <a:schemeClr val="dk1"/>
          </a:effectRef>
          <a:fontRef idx="minor">
            <a:schemeClr val="tx1"/>
          </a:fontRef>
        </p:style>
      </p:cxnSp>
      <p:cxnSp>
        <p:nvCxnSpPr>
          <p:cNvPr id="69" name="Conector recto 36">
            <a:extLst>
              <a:ext uri="{FF2B5EF4-FFF2-40B4-BE49-F238E27FC236}">
                <a16:creationId xmlns:a16="http://schemas.microsoft.com/office/drawing/2014/main" id="{5B1F6D52-F88E-C7C2-7292-5FC5E9592E6E}"/>
              </a:ext>
            </a:extLst>
          </p:cNvPr>
          <p:cNvCxnSpPr>
            <a:cxnSpLocks/>
          </p:cNvCxnSpPr>
          <p:nvPr/>
        </p:nvCxnSpPr>
        <p:spPr>
          <a:xfrm>
            <a:off x="131041" y="3318834"/>
            <a:ext cx="3976863" cy="0"/>
          </a:xfrm>
          <a:prstGeom prst="line">
            <a:avLst/>
          </a:prstGeom>
          <a:ln/>
        </p:spPr>
        <p:style>
          <a:lnRef idx="2">
            <a:schemeClr val="dk1"/>
          </a:lnRef>
          <a:fillRef idx="0">
            <a:schemeClr val="dk1"/>
          </a:fillRef>
          <a:effectRef idx="1">
            <a:schemeClr val="dk1"/>
          </a:effectRef>
          <a:fontRef idx="minor">
            <a:schemeClr val="tx1"/>
          </a:fontRef>
        </p:style>
      </p:cxnSp>
      <p:sp>
        <p:nvSpPr>
          <p:cNvPr id="62" name="Cuadro de texto 24">
            <a:extLst>
              <a:ext uri="{FF2B5EF4-FFF2-40B4-BE49-F238E27FC236}">
                <a16:creationId xmlns:a16="http://schemas.microsoft.com/office/drawing/2014/main" id="{08A3BFC9-9871-69B1-ACEB-FFB2493C0C1F}"/>
              </a:ext>
            </a:extLst>
          </p:cNvPr>
          <p:cNvSpPr txBox="1">
            <a:spLocks noChangeArrowheads="1"/>
          </p:cNvSpPr>
          <p:nvPr/>
        </p:nvSpPr>
        <p:spPr bwMode="auto">
          <a:xfrm>
            <a:off x="4880033" y="3388859"/>
            <a:ext cx="2120900" cy="903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+336 01 02 03 04</a:t>
            </a:r>
            <a:endParaRPr kumimoji="0" lang="fr-FR" altLang="fr-FR" sz="200" b="0" i="0" u="none" strike="noStrike" cap="none" normalizeH="0" baseline="0" dirty="0">
              <a:ln>
                <a:noFill/>
              </a:ln>
              <a:solidFill>
                <a:schemeClr val="tx1"/>
              </a:solidFill>
              <a:effectLst/>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err="1">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votre.nom.prenom@gnail.com</a:t>
            </a:r>
            <a:endParaRPr kumimoji="0" lang="fr-FR" altLang="fr-FR" sz="200" b="0" i="0" u="none" strike="noStrike" cap="none" normalizeH="0" baseline="0" dirty="0">
              <a:ln>
                <a:noFill/>
              </a:ln>
              <a:solidFill>
                <a:schemeClr val="tx1"/>
              </a:solidFill>
              <a:effectLst/>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Marseille, France</a:t>
            </a:r>
            <a:endParaRPr kumimoji="0" lang="fr-FR" altLang="fr-FR" sz="200" b="0" i="0" u="none" strike="noStrike" cap="none" normalizeH="0" baseline="0" dirty="0">
              <a:ln>
                <a:noFill/>
              </a:ln>
              <a:solidFill>
                <a:schemeClr val="tx1"/>
              </a:solidFill>
              <a:effectLst/>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err="1">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linkedin.com</a:t>
            </a: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/votre-profil</a:t>
            </a:r>
            <a:endParaRPr kumimoji="0" lang="fr-FR" altLang="fr-FR" sz="200" b="0" i="0" u="none" strike="noStrike" cap="none" normalizeH="0" baseline="0" dirty="0">
              <a:ln>
                <a:noFill/>
              </a:ln>
              <a:solidFill>
                <a:schemeClr val="tx1"/>
              </a:solidFill>
              <a:effectLst/>
            </a:endParaRPr>
          </a:p>
        </p:txBody>
      </p:sp>
      <p:pic>
        <p:nvPicPr>
          <p:cNvPr id="71" name="Gráfico 15" descr="Marcador">
            <a:extLst>
              <a:ext uri="{FF2B5EF4-FFF2-40B4-BE49-F238E27FC236}">
                <a16:creationId xmlns:a16="http://schemas.microsoft.com/office/drawing/2014/main" id="{3A4C11B5-9AC5-6B32-E108-8D1D24AFF929}"/>
              </a:ext>
            </a:extLst>
          </p:cNvPr>
          <p:cNvPicPr/>
          <p:nvPr/>
        </p:nvPicPr>
        <p:blipFill>
          <a:blip r:embed="rId2">
            <a:extLst>
              <a:ext uri="{96DAC541-7B7A-43D3-8B79-37D633B846F1}">
                <asvg:svgBlip xmlns:asvg="http://schemas.microsoft.com/office/drawing/2016/SVG/main" r:embed="rId3"/>
              </a:ext>
            </a:extLst>
          </a:blip>
          <a:stretch>
            <a:fillRect/>
          </a:stretch>
        </p:blipFill>
        <p:spPr>
          <a:xfrm>
            <a:off x="4634029" y="3993502"/>
            <a:ext cx="219710" cy="219710"/>
          </a:xfrm>
          <a:prstGeom prst="rect">
            <a:avLst/>
          </a:prstGeom>
        </p:spPr>
      </p:pic>
      <p:pic>
        <p:nvPicPr>
          <p:cNvPr id="1073" name="Image 13">
            <a:extLst>
              <a:ext uri="{FF2B5EF4-FFF2-40B4-BE49-F238E27FC236}">
                <a16:creationId xmlns:a16="http://schemas.microsoft.com/office/drawing/2014/main" id="{7BCAF843-0D5A-0DC1-043D-318733DC2CE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8200" y="3425825"/>
            <a:ext cx="201613" cy="201613"/>
          </a:xfrm>
          <a:prstGeom prst="rect">
            <a:avLst/>
          </a:prstGeom>
          <a:noFill/>
          <a:extLst>
            <a:ext uri="{909E8E84-426E-40DD-AFC4-6F175D3DCCD1}">
              <a14:hiddenFill xmlns:a14="http://schemas.microsoft.com/office/drawing/2010/main">
                <a:solidFill>
                  <a:srgbClr val="FFFFFF"/>
                </a:solidFill>
              </a14:hiddenFill>
            </a:ext>
          </a:extLst>
        </p:spPr>
      </p:pic>
      <p:pic>
        <p:nvPicPr>
          <p:cNvPr id="1072" name="Image 14">
            <a:extLst>
              <a:ext uri="{FF2B5EF4-FFF2-40B4-BE49-F238E27FC236}">
                <a16:creationId xmlns:a16="http://schemas.microsoft.com/office/drawing/2014/main" id="{DBF25F29-1436-2EC9-7C36-9D6DF32B820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66519" y="3752871"/>
            <a:ext cx="171450" cy="171450"/>
          </a:xfrm>
          <a:prstGeom prst="rect">
            <a:avLst/>
          </a:prstGeom>
          <a:noFill/>
          <a:extLst>
            <a:ext uri="{909E8E84-426E-40DD-AFC4-6F175D3DCCD1}">
              <a14:hiddenFill xmlns:a14="http://schemas.microsoft.com/office/drawing/2010/main">
                <a:solidFill>
                  <a:srgbClr val="FFFFFF"/>
                </a:solidFill>
              </a14:hiddenFill>
            </a:ext>
          </a:extLst>
        </p:spPr>
      </p:pic>
      <p:pic>
        <p:nvPicPr>
          <p:cNvPr id="1071" name="Image 17">
            <a:extLst>
              <a:ext uri="{FF2B5EF4-FFF2-40B4-BE49-F238E27FC236}">
                <a16:creationId xmlns:a16="http://schemas.microsoft.com/office/drawing/2014/main" id="{E7C33CDC-6E53-37AE-74D9-15B38733C7C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70453" y="4281330"/>
            <a:ext cx="169863" cy="169862"/>
          </a:xfrm>
          <a:prstGeom prst="rect">
            <a:avLst/>
          </a:prstGeom>
          <a:noFill/>
          <a:extLst>
            <a:ext uri="{909E8E84-426E-40DD-AFC4-6F175D3DCCD1}">
              <a14:hiddenFill xmlns:a14="http://schemas.microsoft.com/office/drawing/2010/main">
                <a:solidFill>
                  <a:srgbClr val="FFFFFF"/>
                </a:solidFill>
              </a14:hiddenFill>
            </a:ext>
          </a:extLst>
        </p:spPr>
      </p:pic>
      <p:sp>
        <p:nvSpPr>
          <p:cNvPr id="64" name="Zone de texte 18">
            <a:extLst>
              <a:ext uri="{FF2B5EF4-FFF2-40B4-BE49-F238E27FC236}">
                <a16:creationId xmlns:a16="http://schemas.microsoft.com/office/drawing/2014/main" id="{9F1C7274-FADE-921B-3C45-BA0F2DEB815A}"/>
              </a:ext>
            </a:extLst>
          </p:cNvPr>
          <p:cNvSpPr txBox="1">
            <a:spLocks noChangeArrowheads="1"/>
          </p:cNvSpPr>
          <p:nvPr/>
        </p:nvSpPr>
        <p:spPr bwMode="auto">
          <a:xfrm>
            <a:off x="4516437" y="2974346"/>
            <a:ext cx="2341563"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Contact</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5" name="Zone de texte 20">
            <a:extLst>
              <a:ext uri="{FF2B5EF4-FFF2-40B4-BE49-F238E27FC236}">
                <a16:creationId xmlns:a16="http://schemas.microsoft.com/office/drawing/2014/main" id="{68034D91-D382-3663-DF0C-6B5FBE1C8249}"/>
              </a:ext>
            </a:extLst>
          </p:cNvPr>
          <p:cNvSpPr txBox="1">
            <a:spLocks noChangeArrowheads="1"/>
          </p:cNvSpPr>
          <p:nvPr/>
        </p:nvSpPr>
        <p:spPr bwMode="auto">
          <a:xfrm>
            <a:off x="4476750" y="4592953"/>
            <a:ext cx="2341563"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Compétences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6" name="Zone de texte 22">
            <a:extLst>
              <a:ext uri="{FF2B5EF4-FFF2-40B4-BE49-F238E27FC236}">
                <a16:creationId xmlns:a16="http://schemas.microsoft.com/office/drawing/2014/main" id="{ABC2E45C-422E-ED57-A4E9-3B4D252DA6CC}"/>
              </a:ext>
            </a:extLst>
          </p:cNvPr>
          <p:cNvSpPr txBox="1">
            <a:spLocks noChangeArrowheads="1"/>
          </p:cNvSpPr>
          <p:nvPr/>
        </p:nvSpPr>
        <p:spPr bwMode="auto">
          <a:xfrm>
            <a:off x="4476750" y="4987290"/>
            <a:ext cx="2341563" cy="1639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indent="-171450">
              <a:buFont typeface="Arial" panose="020B0604020202020204" pitchFamily="34" charset="0"/>
              <a:buChar char="•"/>
            </a:pPr>
            <a:r>
              <a:rPr lang="fr-FR" sz="1050" dirty="0"/>
              <a:t>Recherche constante de nouveauté et d’originalité</a:t>
            </a:r>
          </a:p>
          <a:p>
            <a:pPr marL="171450" indent="-171450">
              <a:buFont typeface="Arial" panose="020B0604020202020204" pitchFamily="34" charset="0"/>
              <a:buChar char="•"/>
            </a:pPr>
            <a:r>
              <a:rPr lang="fr-FR" sz="1050" dirty="0"/>
              <a:t>Juste association des compétences techniques et artistiques</a:t>
            </a:r>
          </a:p>
          <a:p>
            <a:pPr marL="171450" indent="-171450">
              <a:buFont typeface="Arial" panose="020B0604020202020204" pitchFamily="34" charset="0"/>
              <a:buChar char="•"/>
            </a:pPr>
            <a:r>
              <a:rPr lang="fr-FR" sz="1050" dirty="0"/>
              <a:t>Création de desserts classiques et/ou innovants</a:t>
            </a:r>
          </a:p>
          <a:p>
            <a:pPr marL="171450" indent="-171450">
              <a:buFont typeface="Arial" panose="020B0604020202020204" pitchFamily="34" charset="0"/>
              <a:buChar char="•"/>
            </a:pPr>
            <a:r>
              <a:rPr lang="fr-FR" sz="1050" dirty="0"/>
              <a:t>Gestion de projet</a:t>
            </a:r>
          </a:p>
          <a:p>
            <a:pPr marL="171450" indent="-171450">
              <a:buFont typeface="Arial" panose="020B0604020202020204" pitchFamily="34" charset="0"/>
              <a:buChar char="•"/>
            </a:pPr>
            <a:r>
              <a:rPr lang="fr-FR" sz="1050" dirty="0"/>
              <a:t>Maîtrise des outils de communication numérique</a:t>
            </a:r>
          </a:p>
        </p:txBody>
      </p:sp>
      <p:sp>
        <p:nvSpPr>
          <p:cNvPr id="67" name="Zone de texte 23">
            <a:extLst>
              <a:ext uri="{FF2B5EF4-FFF2-40B4-BE49-F238E27FC236}">
                <a16:creationId xmlns:a16="http://schemas.microsoft.com/office/drawing/2014/main" id="{54B5DD80-3045-0C54-CC4C-4E69E883F017}"/>
              </a:ext>
            </a:extLst>
          </p:cNvPr>
          <p:cNvSpPr txBox="1">
            <a:spLocks noChangeArrowheads="1"/>
          </p:cNvSpPr>
          <p:nvPr/>
        </p:nvSpPr>
        <p:spPr bwMode="auto">
          <a:xfrm>
            <a:off x="4473379" y="6626936"/>
            <a:ext cx="2341562"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Qualités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70" name="Zone de texte 25">
            <a:extLst>
              <a:ext uri="{FF2B5EF4-FFF2-40B4-BE49-F238E27FC236}">
                <a16:creationId xmlns:a16="http://schemas.microsoft.com/office/drawing/2014/main" id="{0C2AE023-9517-053D-895D-F0D0FAB98130}"/>
              </a:ext>
            </a:extLst>
          </p:cNvPr>
          <p:cNvSpPr txBox="1">
            <a:spLocks noChangeArrowheads="1"/>
          </p:cNvSpPr>
          <p:nvPr/>
        </p:nvSpPr>
        <p:spPr bwMode="auto">
          <a:xfrm>
            <a:off x="4472541" y="6941015"/>
            <a:ext cx="2033190" cy="1074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indent="-171450">
              <a:buFont typeface="Arial" panose="020B0604020202020204" pitchFamily="34" charset="0"/>
              <a:buChar char="•"/>
            </a:pPr>
            <a:r>
              <a:rPr lang="fr-FR" sz="1050" dirty="0">
                <a:latin typeface="Calibri" panose="020F0502020204030204" pitchFamily="34" charset="0"/>
                <a:cs typeface="Calibri" panose="020F0502020204030204" pitchFamily="34" charset="0"/>
              </a:rPr>
              <a:t>Créativité</a:t>
            </a:r>
          </a:p>
          <a:p>
            <a:pPr marL="171450" indent="-171450">
              <a:buFont typeface="Arial" panose="020B0604020202020204" pitchFamily="34" charset="0"/>
              <a:buChar char="•"/>
            </a:pPr>
            <a:r>
              <a:rPr lang="fr-FR" sz="1050" dirty="0">
                <a:latin typeface="Calibri" panose="020F0502020204030204" pitchFamily="34" charset="0"/>
                <a:cs typeface="Calibri" panose="020F0502020204030204" pitchFamily="34" charset="0"/>
              </a:rPr>
              <a:t>Sens de l’esthétique</a:t>
            </a:r>
          </a:p>
          <a:p>
            <a:pPr marL="171450" indent="-171450">
              <a:buFont typeface="Arial" panose="020B0604020202020204" pitchFamily="34" charset="0"/>
              <a:buChar char="•"/>
            </a:pPr>
            <a:r>
              <a:rPr lang="fr-FR" sz="1050" dirty="0">
                <a:latin typeface="Calibri" panose="020F0502020204030204" pitchFamily="34" charset="0"/>
                <a:cs typeface="Calibri" panose="020F0502020204030204" pitchFamily="34" charset="0"/>
              </a:rPr>
              <a:t>Sens du détail</a:t>
            </a:r>
          </a:p>
          <a:p>
            <a:pPr marL="171450" indent="-171450">
              <a:buFont typeface="Arial" panose="020B0604020202020204" pitchFamily="34" charset="0"/>
              <a:buChar char="•"/>
            </a:pPr>
            <a:r>
              <a:rPr lang="fr-FR" sz="1050" dirty="0">
                <a:latin typeface="Calibri" panose="020F0502020204030204" pitchFamily="34" charset="0"/>
                <a:cs typeface="Calibri" panose="020F0502020204030204" pitchFamily="34" charset="0"/>
              </a:rPr>
              <a:t>Polyvalence</a:t>
            </a:r>
          </a:p>
          <a:p>
            <a:pPr marL="171450" indent="-171450">
              <a:buFont typeface="Arial" panose="020B0604020202020204" pitchFamily="34" charset="0"/>
              <a:buChar char="•"/>
            </a:pPr>
            <a:r>
              <a:rPr lang="fr-FR" sz="1050" dirty="0">
                <a:latin typeface="Calibri" panose="020F0502020204030204" pitchFamily="34" charset="0"/>
                <a:cs typeface="Calibri" panose="020F0502020204030204" pitchFamily="34" charset="0"/>
              </a:rPr>
              <a:t>Endurance</a:t>
            </a:r>
          </a:p>
        </p:txBody>
      </p:sp>
      <p:sp>
        <p:nvSpPr>
          <p:cNvPr id="72" name="Zone de texte 26">
            <a:extLst>
              <a:ext uri="{FF2B5EF4-FFF2-40B4-BE49-F238E27FC236}">
                <a16:creationId xmlns:a16="http://schemas.microsoft.com/office/drawing/2014/main" id="{D788481A-6149-C36E-8B50-D6862977B99D}"/>
              </a:ext>
            </a:extLst>
          </p:cNvPr>
          <p:cNvSpPr txBox="1">
            <a:spLocks noChangeArrowheads="1"/>
          </p:cNvSpPr>
          <p:nvPr/>
        </p:nvSpPr>
        <p:spPr bwMode="auto">
          <a:xfrm>
            <a:off x="4431157" y="7892591"/>
            <a:ext cx="2341563"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Centres d’intérêt</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73" name="Zone de texte 27">
            <a:extLst>
              <a:ext uri="{FF2B5EF4-FFF2-40B4-BE49-F238E27FC236}">
                <a16:creationId xmlns:a16="http://schemas.microsoft.com/office/drawing/2014/main" id="{9215CD3D-40CF-B0D8-6768-30E93CE40C9E}"/>
              </a:ext>
            </a:extLst>
          </p:cNvPr>
          <p:cNvSpPr txBox="1">
            <a:spLocks noChangeArrowheads="1"/>
          </p:cNvSpPr>
          <p:nvPr/>
        </p:nvSpPr>
        <p:spPr bwMode="auto">
          <a:xfrm>
            <a:off x="4410030" y="8296417"/>
            <a:ext cx="2341562" cy="103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171450" indent="-171450">
              <a:buFont typeface="Arial" panose="020B0604020202020204" pitchFamily="34" charset="0"/>
              <a:buChar char="•"/>
            </a:pPr>
            <a:r>
              <a:rPr lang="fr-FR" sz="1100" dirty="0">
                <a:latin typeface="+mn-lt"/>
              </a:rPr>
              <a:t>Photographie culinaire</a:t>
            </a:r>
          </a:p>
          <a:p>
            <a:pPr marL="171450" indent="-171450">
              <a:buFont typeface="Arial" panose="020B0604020202020204" pitchFamily="34" charset="0"/>
              <a:buChar char="•"/>
            </a:pPr>
            <a:r>
              <a:rPr lang="fr-FR" sz="1100" dirty="0">
                <a:latin typeface="+mn-lt"/>
              </a:rPr>
              <a:t>Passion pour l’Asie et voyages au Japon, en Thaïlande, en Inde, au Vietnam et en Indonésie</a:t>
            </a:r>
          </a:p>
          <a:p>
            <a:pPr marL="171450" indent="-171450">
              <a:buFont typeface="Arial" panose="020B0604020202020204" pitchFamily="34" charset="0"/>
              <a:buChar char="•"/>
            </a:pPr>
            <a:r>
              <a:rPr lang="fr-FR" sz="1100" dirty="0">
                <a:latin typeface="+mn-lt"/>
              </a:rPr>
              <a:t>Sports nautiques (paddle, kite surf, planche à voile)</a:t>
            </a:r>
          </a:p>
        </p:txBody>
      </p:sp>
      <p:sp>
        <p:nvSpPr>
          <p:cNvPr id="74" name="Zone de texte 28">
            <a:extLst>
              <a:ext uri="{FF2B5EF4-FFF2-40B4-BE49-F238E27FC236}">
                <a16:creationId xmlns:a16="http://schemas.microsoft.com/office/drawing/2014/main" id="{62BBDFF0-B1D7-18C2-A42C-C2A0FAD102E7}"/>
              </a:ext>
            </a:extLst>
          </p:cNvPr>
          <p:cNvSpPr txBox="1">
            <a:spLocks noChangeArrowheads="1"/>
          </p:cNvSpPr>
          <p:nvPr/>
        </p:nvSpPr>
        <p:spPr bwMode="auto">
          <a:xfrm>
            <a:off x="112263" y="8296417"/>
            <a:ext cx="3175000"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Formation</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cxnSp>
        <p:nvCxnSpPr>
          <p:cNvPr id="83" name="Conector recto 36">
            <a:extLst>
              <a:ext uri="{FF2B5EF4-FFF2-40B4-BE49-F238E27FC236}">
                <a16:creationId xmlns:a16="http://schemas.microsoft.com/office/drawing/2014/main" id="{B2CAE3A5-958C-F1BC-C593-5BAC07D0F8A4}"/>
              </a:ext>
            </a:extLst>
          </p:cNvPr>
          <p:cNvCxnSpPr>
            <a:cxnSpLocks/>
          </p:cNvCxnSpPr>
          <p:nvPr/>
        </p:nvCxnSpPr>
        <p:spPr>
          <a:xfrm>
            <a:off x="124426" y="8645979"/>
            <a:ext cx="4047565" cy="0"/>
          </a:xfrm>
          <a:prstGeom prst="line">
            <a:avLst/>
          </a:prstGeom>
          <a:ln/>
        </p:spPr>
        <p:style>
          <a:lnRef idx="2">
            <a:schemeClr val="dk1"/>
          </a:lnRef>
          <a:fillRef idx="0">
            <a:schemeClr val="dk1"/>
          </a:fillRef>
          <a:effectRef idx="1">
            <a:schemeClr val="dk1"/>
          </a:effectRef>
          <a:fontRef idx="minor">
            <a:schemeClr val="tx1"/>
          </a:fontRef>
        </p:style>
      </p:cxnSp>
      <p:sp>
        <p:nvSpPr>
          <p:cNvPr id="76" name="Rectangle 70">
            <a:extLst>
              <a:ext uri="{FF2B5EF4-FFF2-40B4-BE49-F238E27FC236}">
                <a16:creationId xmlns:a16="http://schemas.microsoft.com/office/drawing/2014/main" id="{DF8A4306-26C7-3A2C-8595-D18A48729016}"/>
              </a:ext>
            </a:extLst>
          </p:cNvPr>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77" name="Rectangle 86">
            <a:extLst>
              <a:ext uri="{FF2B5EF4-FFF2-40B4-BE49-F238E27FC236}">
                <a16:creationId xmlns:a16="http://schemas.microsoft.com/office/drawing/2014/main" id="{F51AC160-E4B4-BF0E-2D66-1F9A762B63F1}"/>
              </a:ext>
            </a:extLst>
          </p:cNvPr>
          <p:cNvSpPr>
            <a:spLocks noChangeArrowheads="1"/>
          </p:cNvSpPr>
          <p:nvPr/>
        </p:nvSpPr>
        <p:spPr bwMode="auto">
          <a:xfrm>
            <a:off x="0" y="45720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6" name="ZoneTexte 5">
            <a:extLst>
              <a:ext uri="{FF2B5EF4-FFF2-40B4-BE49-F238E27FC236}">
                <a16:creationId xmlns:a16="http://schemas.microsoft.com/office/drawing/2014/main" id="{50B34861-5325-DF71-69BD-E2421E8130FA}"/>
              </a:ext>
            </a:extLst>
          </p:cNvPr>
          <p:cNvSpPr txBox="1"/>
          <p:nvPr/>
        </p:nvSpPr>
        <p:spPr>
          <a:xfrm>
            <a:off x="112263" y="8831158"/>
            <a:ext cx="4071083" cy="769441"/>
          </a:xfrm>
          <a:prstGeom prst="rect">
            <a:avLst/>
          </a:prstGeom>
          <a:noFill/>
        </p:spPr>
        <p:txBody>
          <a:bodyPr wrap="square">
            <a:spAutoFit/>
          </a:bodyPr>
          <a:lstStyle/>
          <a:p>
            <a:pPr marL="171450" indent="-171450">
              <a:buFont typeface="Arial" panose="020B0604020202020204" pitchFamily="34" charset="0"/>
              <a:buChar char="•"/>
            </a:pPr>
            <a:r>
              <a:rPr lang="fr-FR" sz="1100" dirty="0">
                <a:latin typeface="Calibri" panose="020F0502020204030204" pitchFamily="34" charset="0"/>
                <a:cs typeface="Calibri" panose="020F0502020204030204" pitchFamily="34" charset="0"/>
              </a:rPr>
              <a:t> MC Pâtisserie boulangère (2014-2015) - CFA de Sainte-Luce-sur-Loire (Loire-Atlantique, Pays de la Loire)</a:t>
            </a:r>
          </a:p>
          <a:p>
            <a:pPr marL="171450" indent="-171450">
              <a:buFont typeface="Arial" panose="020B0604020202020204" pitchFamily="34" charset="0"/>
              <a:buChar char="•"/>
            </a:pPr>
            <a:r>
              <a:rPr lang="fr-FR" sz="1100" dirty="0">
                <a:latin typeface="Calibri" panose="020F0502020204030204" pitchFamily="34" charset="0"/>
                <a:cs typeface="Calibri" panose="020F0502020204030204" pitchFamily="34" charset="0"/>
              </a:rPr>
              <a:t>CAP Pâtisserie (2013-2014) - Contrat d’apprentissage avec l’URMA de Saint-Nazaire (Loire-Atlantique, Pays de la Loire)</a:t>
            </a:r>
          </a:p>
        </p:txBody>
      </p:sp>
      <p:pic>
        <p:nvPicPr>
          <p:cNvPr id="3" name="Image 2" descr="Une image contenant personne, mur, cravate, homme&#10;&#10;Description générée automatiquement">
            <a:extLst>
              <a:ext uri="{FF2B5EF4-FFF2-40B4-BE49-F238E27FC236}">
                <a16:creationId xmlns:a16="http://schemas.microsoft.com/office/drawing/2014/main" id="{7F5BED60-2E91-79E3-CC5C-FAE537EA129E}"/>
              </a:ext>
            </a:extLst>
          </p:cNvPr>
          <p:cNvPicPr>
            <a:picLocks noChangeAspect="1"/>
          </p:cNvPicPr>
          <p:nvPr/>
        </p:nvPicPr>
        <p:blipFill rotWithShape="1">
          <a:blip r:embed="rId7"/>
          <a:srcRect l="19169" r="14020"/>
          <a:stretch/>
        </p:blipFill>
        <p:spPr>
          <a:xfrm>
            <a:off x="4409751" y="238464"/>
            <a:ext cx="2301123" cy="2298858"/>
          </a:xfrm>
          <a:prstGeom prst="ellipse">
            <a:avLst/>
          </a:prstGeom>
          <a:ln w="38100">
            <a:solidFill>
              <a:srgbClr val="7030A0"/>
            </a:solidFill>
          </a:ln>
        </p:spPr>
      </p:pic>
    </p:spTree>
    <p:extLst>
      <p:ext uri="{BB962C8B-B14F-4D97-AF65-F5344CB8AC3E}">
        <p14:creationId xmlns:p14="http://schemas.microsoft.com/office/powerpoint/2010/main" val="3514232554"/>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840</TotalTime>
  <Words>453</Words>
  <Application>Microsoft Macintosh PowerPoint</Application>
  <PresentationFormat>Format A4 (210 x 297 mm)</PresentationFormat>
  <Paragraphs>51</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Calibri Light</vt:lpstr>
      <vt:lpstr>Century Gothic</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Axel Maille</dc:creator>
  <cp:lastModifiedBy>Axel Maille</cp:lastModifiedBy>
  <cp:revision>38</cp:revision>
  <cp:lastPrinted>2022-05-25T13:38:42Z</cp:lastPrinted>
  <dcterms:created xsi:type="dcterms:W3CDTF">2022-05-25T13:38:28Z</dcterms:created>
  <dcterms:modified xsi:type="dcterms:W3CDTF">2022-08-13T14:24:27Z</dcterms:modified>
</cp:coreProperties>
</file>