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9"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51"/>
    <p:restoredTop sz="96327"/>
  </p:normalViewPr>
  <p:slideViewPr>
    <p:cSldViewPr snapToGrid="0" snapToObjects="1" showGuides="1">
      <p:cViewPr>
        <p:scale>
          <a:sx n="140" d="100"/>
          <a:sy n="140" d="100"/>
        </p:scale>
        <p:origin x="2360" y="14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22/07/2022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22/07/2022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22/07/2022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22/07/2022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22/07/2022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22/07/2022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22/07/2022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22/07/2022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22/07/2022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22/07/2022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22/07/2022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22/07/2022</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a:off x="4304462" y="0"/>
            <a:ext cx="2552700" cy="9905994"/>
          </a:xfrm>
          <a:prstGeom prst="rect">
            <a:avLst/>
          </a:prstGeom>
          <a:solidFill>
            <a:srgbClr val="FF0000">
              <a:alpha val="9019"/>
            </a:srgb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4" name="Zone de texte 1">
            <a:extLst>
              <a:ext uri="{FF2B5EF4-FFF2-40B4-BE49-F238E27FC236}">
                <a16:creationId xmlns:a16="http://schemas.microsoft.com/office/drawing/2014/main" id="{3003F50E-4EA4-E33C-FC5D-1612470235F3}"/>
              </a:ext>
            </a:extLst>
          </p:cNvPr>
          <p:cNvSpPr txBox="1">
            <a:spLocks noChangeArrowheads="1"/>
          </p:cNvSpPr>
          <p:nvPr/>
        </p:nvSpPr>
        <p:spPr bwMode="auto">
          <a:xfrm>
            <a:off x="129201" y="92791"/>
            <a:ext cx="3741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defTabSz="914400" eaLnBrk="0" fontAlgn="base" hangingPunct="0">
              <a:spcBef>
                <a:spcPct val="0"/>
              </a:spcBef>
              <a:spcAft>
                <a:spcPct val="0"/>
              </a:spcAft>
            </a:pPr>
            <a:r>
              <a:rPr lang="fr-FR" sz="2800" dirty="0"/>
              <a:t>Corinne </a:t>
            </a:r>
            <a:r>
              <a:rPr lang="fr-FR" sz="2800" b="1" dirty="0"/>
              <a:t>BABYSITTER</a:t>
            </a:r>
            <a:endParaRPr kumimoji="0" lang="fr-FR" altLang="fr-FR" sz="1800" b="1"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102439" y="690121"/>
            <a:ext cx="4201184" cy="552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600" b="1" dirty="0"/>
              <a:t>Nourrice, 8 ans d'expérience - Objectif : veiller à la sécurité et au bien-être physique et psychique de l'enfant.</a:t>
            </a:r>
          </a:p>
        </p:txBody>
      </p:sp>
      <p:sp>
        <p:nvSpPr>
          <p:cNvPr id="63" name="Google Shape;61;p14">
            <a:extLst>
              <a:ext uri="{FF2B5EF4-FFF2-40B4-BE49-F238E27FC236}">
                <a16:creationId xmlns:a16="http://schemas.microsoft.com/office/drawing/2014/main" id="{4291EC86-6739-24A3-D0C6-49F4137ADE81}"/>
              </a:ext>
            </a:extLst>
          </p:cNvPr>
          <p:cNvSpPr/>
          <p:nvPr/>
        </p:nvSpPr>
        <p:spPr>
          <a:xfrm>
            <a:off x="236649" y="586133"/>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89103" y="1997339"/>
            <a:ext cx="4090820"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00" dirty="0"/>
              <a:t>Assistante maternelle agréée, j'ai pour vocation de travailler au contact des enfants. Grâce à mon expérience de garde d'enfants à domicile et en structure spécialisée, je sais parfaitement répondre aux besoins de l'enfant ainsi qu'à ceux des parents. Je mets toute en œuvre afin de garantir la sécurité de l'enfant, et afin de favoriser son développement et son autonomie, pour qu'il puisse évoluer, apprendre et s'épanouir dans un environnement optimal. </a:t>
            </a:r>
            <a:endParaRPr kumimoji="0" lang="fr-FR" altLang="fr-FR" sz="1000" b="0" u="none" strike="noStrike" cap="none" normalizeH="0" baseline="0" dirty="0">
              <a:ln>
                <a:noFill/>
              </a:ln>
              <a:solidFill>
                <a:schemeClr val="tx1"/>
              </a:solidFill>
              <a:effectLst/>
              <a:latin typeface="Arial" panose="020B0604020202020204" pitchFamily="34" charset="0"/>
            </a:endParaRP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122404" y="1632851"/>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97996" y="3190394"/>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86650" y="3636548"/>
            <a:ext cx="4103405" cy="4974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00" b="1" dirty="0"/>
              <a:t>2019 – 2021 Assistante maternelle à domicile</a:t>
            </a:r>
          </a:p>
          <a:p>
            <a:pPr marL="171450" indent="-171450">
              <a:buFont typeface="Arial" panose="020B0604020202020204" pitchFamily="34" charset="0"/>
              <a:buChar char="•"/>
            </a:pPr>
            <a:r>
              <a:rPr lang="fr-FR" sz="1000" dirty="0"/>
              <a:t>Accueil et garde de nourrissons et d'enfants ayant entre 3 mois et 3 ans.</a:t>
            </a:r>
          </a:p>
          <a:p>
            <a:pPr marL="171450" indent="-171450">
              <a:buFont typeface="Arial" panose="020B0604020202020204" pitchFamily="34" charset="0"/>
              <a:buChar char="•"/>
            </a:pPr>
            <a:r>
              <a:rPr lang="fr-FR" sz="1000" dirty="0"/>
              <a:t>Respect des conditions de sécurité, d'hygiène et de confort au sein du domicile.</a:t>
            </a:r>
          </a:p>
          <a:p>
            <a:pPr marL="171450" indent="-171450">
              <a:buFont typeface="Arial" panose="020B0604020202020204" pitchFamily="34" charset="0"/>
              <a:buChar char="•"/>
            </a:pPr>
            <a:r>
              <a:rPr lang="fr-FR" sz="1000" dirty="0"/>
              <a:t>Assurer les besoins quotidiens de l'enfant (habillage, repas, sieste, propreté) selon le planning donné par les parents.</a:t>
            </a:r>
          </a:p>
          <a:p>
            <a:pPr marL="171450" indent="-171450">
              <a:buFont typeface="Arial" panose="020B0604020202020204" pitchFamily="34" charset="0"/>
              <a:buChar char="•"/>
            </a:pPr>
            <a:r>
              <a:rPr lang="fr-FR" sz="1000" dirty="0"/>
              <a:t>Activités favorisant le développement et l'apprentissage de l'enfant.</a:t>
            </a:r>
          </a:p>
          <a:p>
            <a:pPr marL="171450" indent="-171450">
              <a:buFont typeface="Arial" panose="020B0604020202020204" pitchFamily="34" charset="0"/>
              <a:buChar char="•"/>
            </a:pPr>
            <a:r>
              <a:rPr lang="fr-FR" sz="1000" dirty="0"/>
              <a:t>Prise en compte des spécificités de l'enfant.</a:t>
            </a:r>
          </a:p>
          <a:p>
            <a:pPr marL="171450" indent="-171450">
              <a:buFont typeface="Arial" panose="020B0604020202020204" pitchFamily="34" charset="0"/>
              <a:buChar char="•"/>
            </a:pPr>
            <a:r>
              <a:rPr lang="fr-FR" sz="1000" dirty="0"/>
              <a:t>Accueil des parents.</a:t>
            </a:r>
          </a:p>
          <a:p>
            <a:pPr marL="171450" indent="-171450">
              <a:buFont typeface="Arial" panose="020B0604020202020204" pitchFamily="34" charset="0"/>
              <a:buChar char="•"/>
            </a:pPr>
            <a:endParaRPr lang="fr-FR" sz="1000" dirty="0"/>
          </a:p>
          <a:p>
            <a:r>
              <a:rPr lang="fr-FR" sz="1000" b="1" dirty="0"/>
              <a:t>2016 – 2019 : Auxiliaire de puériculture en crèche</a:t>
            </a:r>
            <a:endParaRPr lang="fr-FR" sz="1000" dirty="0"/>
          </a:p>
          <a:p>
            <a:pPr marL="171450" indent="-171450">
              <a:buFont typeface="Arial" panose="020B0604020202020204" pitchFamily="34" charset="0"/>
              <a:buChar char="•"/>
            </a:pPr>
            <a:r>
              <a:rPr lang="fr-FR" sz="1000" dirty="0"/>
              <a:t>Veiller à la sécurité et aux besoins physiques, psychiques, moteurs et affectifs de l'enfant.</a:t>
            </a:r>
          </a:p>
          <a:p>
            <a:pPr marL="171450" indent="-171450">
              <a:buFont typeface="Arial" panose="020B0604020202020204" pitchFamily="34" charset="0"/>
              <a:buChar char="•"/>
            </a:pPr>
            <a:r>
              <a:rPr lang="fr-FR" sz="1000" dirty="0"/>
              <a:t>Accompagner les parents afin de les tenir informés du déroulement de la journée et des points importants sur le comportement et la santé de leur enfant. Leur donner des conseils pédagogiques.</a:t>
            </a:r>
          </a:p>
          <a:p>
            <a:pPr marL="171450" indent="-171450">
              <a:buFont typeface="Arial" panose="020B0604020202020204" pitchFamily="34" charset="0"/>
              <a:buChar char="•"/>
            </a:pPr>
            <a:endParaRPr lang="fr-FR" sz="1000" dirty="0"/>
          </a:p>
          <a:p>
            <a:r>
              <a:rPr lang="fr-FR" sz="1000" b="1" dirty="0"/>
              <a:t>2012 – 2015 : Garde d'enfants à domicile</a:t>
            </a:r>
            <a:endParaRPr lang="fr-FR" sz="1000" dirty="0"/>
          </a:p>
          <a:p>
            <a:pPr marL="171450" indent="-171450">
              <a:buFont typeface="Arial" panose="020B0604020202020204" pitchFamily="34" charset="0"/>
              <a:buChar char="•"/>
            </a:pPr>
            <a:r>
              <a:rPr lang="fr-FR" sz="1000" dirty="0"/>
              <a:t>Garde d'enfants de 1 à 7 ans au domicile des parents.</a:t>
            </a:r>
          </a:p>
          <a:p>
            <a:pPr marL="171450" indent="-171450">
              <a:buFont typeface="Arial" panose="020B0604020202020204" pitchFamily="34" charset="0"/>
              <a:buChar char="•"/>
            </a:pPr>
            <a:r>
              <a:rPr lang="fr-FR" sz="1000" dirty="0"/>
              <a:t>Surveillance et besoins quotidiens de l'enfant.</a:t>
            </a:r>
          </a:p>
          <a:p>
            <a:pPr marL="171450" indent="-171450">
              <a:buFont typeface="Arial" panose="020B0604020202020204" pitchFamily="34" charset="0"/>
              <a:buChar char="•"/>
            </a:pPr>
            <a:r>
              <a:rPr lang="fr-FR" sz="1000" dirty="0"/>
              <a:t>Aide aux devoirs.</a:t>
            </a:r>
          </a:p>
          <a:p>
            <a:pPr marL="171450" indent="-171450">
              <a:buFont typeface="Arial" panose="020B0604020202020204" pitchFamily="34" charset="0"/>
              <a:buChar char="•"/>
            </a:pPr>
            <a:r>
              <a:rPr lang="fr-FR" sz="1000" dirty="0"/>
              <a:t>Activités ludiques en intérieur et en extérieur : jeux d'éveil, activités motrices, loisirs créatifs, etc.</a:t>
            </a:r>
          </a:p>
          <a:p>
            <a:pPr marL="171450" indent="-171450">
              <a:buFont typeface="Arial" panose="020B0604020202020204" pitchFamily="34" charset="0"/>
              <a:buChar char="•"/>
            </a:pPr>
            <a:r>
              <a:rPr lang="fr-FR" sz="1000" dirty="0"/>
              <a:t>Réalisation de tâches ménagères.</a:t>
            </a:r>
          </a:p>
          <a:p>
            <a:pPr marL="171450" indent="-171450">
              <a:buFont typeface="Arial" panose="020B0604020202020204" pitchFamily="34" charset="0"/>
              <a:buChar char="•"/>
            </a:pPr>
            <a:r>
              <a:rPr lang="fr-FR" sz="1000" dirty="0"/>
              <a:t>Communication avec les parents.</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169688" y="1964236"/>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132536" y="3546836"/>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4840346" y="2732807"/>
            <a:ext cx="2016816"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4594342" y="3337450"/>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08513" y="2769773"/>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26832" y="3096819"/>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30766" y="3625278"/>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476750" y="2318294"/>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4476750" y="4014502"/>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4476751" y="4391169"/>
            <a:ext cx="2281080" cy="1530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50" dirty="0"/>
              <a:t>Respect des normes de sécurité et d'hygiène</a:t>
            </a:r>
          </a:p>
          <a:p>
            <a:pPr marL="171450" indent="-171450">
              <a:buFont typeface="Arial" panose="020B0604020202020204" pitchFamily="34" charset="0"/>
              <a:buChar char="•"/>
            </a:pPr>
            <a:r>
              <a:rPr lang="fr-FR" sz="1050" dirty="0"/>
              <a:t>Respect des besoins de l'enfant</a:t>
            </a:r>
          </a:p>
          <a:p>
            <a:pPr marL="171450" indent="-171450">
              <a:buFont typeface="Arial" panose="020B0604020202020204" pitchFamily="34" charset="0"/>
              <a:buChar char="•"/>
            </a:pPr>
            <a:r>
              <a:rPr lang="fr-FR" sz="1050" dirty="0"/>
              <a:t>Sens de l'organisation et des responsabilités</a:t>
            </a:r>
          </a:p>
          <a:p>
            <a:pPr marL="171450" indent="-171450">
              <a:buFont typeface="Arial" panose="020B0604020202020204" pitchFamily="34" charset="0"/>
              <a:buChar char="•"/>
            </a:pPr>
            <a:r>
              <a:rPr lang="fr-FR" sz="1050" dirty="0"/>
              <a:t>Sens du contact humain</a:t>
            </a:r>
          </a:p>
          <a:p>
            <a:pPr marL="171450" indent="-171450">
              <a:buFont typeface="Arial" panose="020B0604020202020204" pitchFamily="34" charset="0"/>
              <a:buChar char="•"/>
            </a:pPr>
            <a:r>
              <a:rPr lang="fr-FR" sz="1050" dirty="0"/>
              <a:t>Connaissance des moyens de favoriser l'éveil et le développement de l'enfant</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465034" y="5973801"/>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4476751" y="6347898"/>
            <a:ext cx="2124562" cy="914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50" dirty="0"/>
              <a:t>Patience</a:t>
            </a:r>
          </a:p>
          <a:p>
            <a:pPr marL="171450" indent="-171450">
              <a:buFont typeface="Arial" panose="020B0604020202020204" pitchFamily="34" charset="0"/>
              <a:buChar char="•"/>
            </a:pPr>
            <a:r>
              <a:rPr lang="fr-FR" sz="1050" dirty="0"/>
              <a:t>Ecoute</a:t>
            </a:r>
          </a:p>
          <a:p>
            <a:pPr marL="171450" indent="-171450">
              <a:buFont typeface="Arial" panose="020B0604020202020204" pitchFamily="34" charset="0"/>
              <a:buChar char="•"/>
            </a:pPr>
            <a:r>
              <a:rPr lang="fr-FR" sz="1050" dirty="0"/>
              <a:t>Douceur</a:t>
            </a:r>
          </a:p>
          <a:p>
            <a:pPr marL="171450" indent="-171450">
              <a:buFont typeface="Arial" panose="020B0604020202020204" pitchFamily="34" charset="0"/>
              <a:buChar char="•"/>
            </a:pPr>
            <a:r>
              <a:rPr lang="fr-FR" sz="1050" dirty="0"/>
              <a:t>Empathie</a:t>
            </a:r>
          </a:p>
          <a:p>
            <a:pPr marL="171450" indent="-171450">
              <a:buFont typeface="Arial" panose="020B0604020202020204" pitchFamily="34" charset="0"/>
              <a:buChar char="•"/>
            </a:pPr>
            <a:r>
              <a:rPr lang="fr-FR" sz="1050" dirty="0"/>
              <a:t>Autorité.</a:t>
            </a:r>
          </a:p>
        </p:txBody>
      </p:sp>
      <p:sp>
        <p:nvSpPr>
          <p:cNvPr id="72" name="Zone de texte 26">
            <a:extLst>
              <a:ext uri="{FF2B5EF4-FFF2-40B4-BE49-F238E27FC236}">
                <a16:creationId xmlns:a16="http://schemas.microsoft.com/office/drawing/2014/main" id="{D788481A-6149-C36E-8B50-D6862977B99D}"/>
              </a:ext>
            </a:extLst>
          </p:cNvPr>
          <p:cNvSpPr txBox="1">
            <a:spLocks noChangeArrowheads="1"/>
          </p:cNvSpPr>
          <p:nvPr/>
        </p:nvSpPr>
        <p:spPr bwMode="auto">
          <a:xfrm>
            <a:off x="4465033" y="7299153"/>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Centres d’intérêt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3" name="Zone de texte 27">
            <a:extLst>
              <a:ext uri="{FF2B5EF4-FFF2-40B4-BE49-F238E27FC236}">
                <a16:creationId xmlns:a16="http://schemas.microsoft.com/office/drawing/2014/main" id="{9215CD3D-40CF-B0D8-6768-30E93CE40C9E}"/>
              </a:ext>
            </a:extLst>
          </p:cNvPr>
          <p:cNvSpPr txBox="1">
            <a:spLocks noChangeArrowheads="1"/>
          </p:cNvSpPr>
          <p:nvPr/>
        </p:nvSpPr>
        <p:spPr bwMode="auto">
          <a:xfrm>
            <a:off x="4465033" y="7670008"/>
            <a:ext cx="2341562" cy="70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buFont typeface="Arial" panose="020B0604020202020204" pitchFamily="34" charset="0"/>
              <a:buChar char="•"/>
            </a:pPr>
            <a:r>
              <a:rPr lang="fr-FR" sz="1050" dirty="0">
                <a:latin typeface="+mn-lt"/>
              </a:rPr>
              <a:t>Lecture</a:t>
            </a:r>
          </a:p>
          <a:p>
            <a:pPr marL="171450" indent="-171450">
              <a:buFont typeface="Arial" panose="020B0604020202020204" pitchFamily="34" charset="0"/>
              <a:buChar char="•"/>
            </a:pPr>
            <a:r>
              <a:rPr lang="fr-FR" sz="1050" dirty="0">
                <a:latin typeface="+mn-lt"/>
              </a:rPr>
              <a:t>Chant</a:t>
            </a:r>
          </a:p>
          <a:p>
            <a:pPr marL="171450" indent="-171450">
              <a:buFont typeface="Arial" panose="020B0604020202020204" pitchFamily="34" charset="0"/>
              <a:buChar char="•"/>
            </a:pPr>
            <a:r>
              <a:rPr lang="fr-FR" sz="1050" dirty="0">
                <a:latin typeface="+mn-lt"/>
              </a:rPr>
              <a:t>Randonnée</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85812" y="7571840"/>
            <a:ext cx="223138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3" name="Image 2" descr="Une image contenant personne, mur&#10;&#10;Description générée automatiquement">
            <a:extLst>
              <a:ext uri="{FF2B5EF4-FFF2-40B4-BE49-F238E27FC236}">
                <a16:creationId xmlns:a16="http://schemas.microsoft.com/office/drawing/2014/main" id="{81E884B4-5686-1ECD-D2F9-A2660F9AD37F}"/>
              </a:ext>
            </a:extLst>
          </p:cNvPr>
          <p:cNvPicPr>
            <a:picLocks noChangeAspect="1"/>
          </p:cNvPicPr>
          <p:nvPr/>
        </p:nvPicPr>
        <p:blipFill rotWithShape="1">
          <a:blip r:embed="rId7"/>
          <a:srcRect l="33742"/>
          <a:stretch/>
        </p:blipFill>
        <p:spPr>
          <a:xfrm>
            <a:off x="4598020" y="233875"/>
            <a:ext cx="2003293" cy="2018026"/>
          </a:xfrm>
          <a:prstGeom prst="ellipse">
            <a:avLst/>
          </a:prstGeom>
        </p:spPr>
      </p:pic>
      <p:sp>
        <p:nvSpPr>
          <p:cNvPr id="6" name="Zone de texte 25">
            <a:extLst>
              <a:ext uri="{FF2B5EF4-FFF2-40B4-BE49-F238E27FC236}">
                <a16:creationId xmlns:a16="http://schemas.microsoft.com/office/drawing/2014/main" id="{F0D45754-49DD-3B7A-C972-D9E87CF691B6}"/>
              </a:ext>
            </a:extLst>
          </p:cNvPr>
          <p:cNvSpPr txBox="1">
            <a:spLocks noChangeArrowheads="1"/>
          </p:cNvSpPr>
          <p:nvPr/>
        </p:nvSpPr>
        <p:spPr bwMode="auto">
          <a:xfrm>
            <a:off x="103168" y="7944998"/>
            <a:ext cx="4150726" cy="1868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50" b="1" dirty="0"/>
              <a:t>2019 : Agrément d’assistante maternelle</a:t>
            </a:r>
          </a:p>
          <a:p>
            <a:pPr marL="171450" indent="-171450">
              <a:buFont typeface="Arial" panose="020B0604020202020204" pitchFamily="34" charset="0"/>
              <a:buChar char="•"/>
            </a:pPr>
            <a:r>
              <a:rPr lang="fr-FR" sz="1050" b="1" dirty="0"/>
              <a:t>2016 : Diplôme d’État d'auxiliaire de puériculture (DEAP)</a:t>
            </a:r>
          </a:p>
          <a:p>
            <a:pPr marL="628650" lvl="1" indent="-171450">
              <a:buFont typeface="Arial" panose="020B0604020202020204" pitchFamily="34" charset="0"/>
              <a:buChar char="•"/>
            </a:pPr>
            <a:r>
              <a:rPr lang="fr-FR" sz="1050" dirty="0"/>
              <a:t>Apprentissage des activités de soin à l'enfant / des activités d'éveil à l'enfant / de l'accueil d'enfants porteurs de handicap ou atteints de maladie chronique.</a:t>
            </a:r>
          </a:p>
          <a:p>
            <a:pPr marL="171450" indent="-171450">
              <a:buFont typeface="Arial" panose="020B0604020202020204" pitchFamily="34" charset="0"/>
              <a:buChar char="•"/>
            </a:pPr>
            <a:r>
              <a:rPr lang="fr-FR" sz="1050" b="1" dirty="0"/>
              <a:t>2013 : PSC1 (Prévention et secours civiques de niveau 1)</a:t>
            </a:r>
          </a:p>
          <a:p>
            <a:pPr marL="628650" lvl="1" indent="-171450">
              <a:buFont typeface="Arial" panose="020B0604020202020204" pitchFamily="34" charset="0"/>
              <a:buChar char="•"/>
            </a:pPr>
            <a:r>
              <a:rPr lang="fr-FR" sz="1050" dirty="0"/>
              <a:t>Apprentissage des gestes de premiers secours</a:t>
            </a:r>
          </a:p>
          <a:p>
            <a:pPr marL="171450" indent="-171450">
              <a:buFont typeface="Arial" panose="020B0604020202020204" pitchFamily="34" charset="0"/>
              <a:buChar char="•"/>
            </a:pPr>
            <a:r>
              <a:rPr lang="fr-FR" sz="1050" b="1" dirty="0"/>
              <a:t>2012 : CAP Accompagnant éducatif petite enfance (AEPE)</a:t>
            </a:r>
          </a:p>
          <a:p>
            <a:pPr marL="628650" lvl="1" indent="-171450">
              <a:buFont typeface="Arial" panose="020B0604020202020204" pitchFamily="34" charset="0"/>
              <a:buChar char="•"/>
            </a:pPr>
            <a:r>
              <a:rPr lang="fr-FR" sz="1050" dirty="0"/>
              <a:t>Formation à l'accueil et la garde d'enfants de 0 à 6 ans. Douze semaines de stage : association des connaissances théoriques avec la pratique de garde d'enfants.</a:t>
            </a:r>
          </a:p>
        </p:txBody>
      </p:sp>
      <p:cxnSp>
        <p:nvCxnSpPr>
          <p:cNvPr id="7" name="Conector recto 36">
            <a:extLst>
              <a:ext uri="{FF2B5EF4-FFF2-40B4-BE49-F238E27FC236}">
                <a16:creationId xmlns:a16="http://schemas.microsoft.com/office/drawing/2014/main" id="{CAE9BB30-5B99-E875-F5C4-4F7D3359B6A9}"/>
              </a:ext>
            </a:extLst>
          </p:cNvPr>
          <p:cNvCxnSpPr>
            <a:cxnSpLocks/>
          </p:cNvCxnSpPr>
          <p:nvPr/>
        </p:nvCxnSpPr>
        <p:spPr>
          <a:xfrm>
            <a:off x="132536" y="7906802"/>
            <a:ext cx="3976863" cy="0"/>
          </a:xfrm>
          <a:prstGeom prst="line">
            <a:avLst/>
          </a:prstGeom>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51423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09426" y="692354"/>
            <a:ext cx="6039152" cy="8485380"/>
          </a:xfrm>
        </p:spPr>
        <p:txBody>
          <a:bodyPr>
            <a:noAutofit/>
          </a:bodyPr>
          <a:lstStyle/>
          <a:p>
            <a:pPr marL="0" indent="0">
              <a:buNone/>
            </a:pPr>
            <a:r>
              <a:rPr lang="fr-FR" sz="1100" b="1" dirty="0"/>
              <a:t>Cher(e) Candidat(e)</a:t>
            </a:r>
          </a:p>
          <a:p>
            <a:pPr marL="0" indent="0">
              <a:buNone/>
            </a:pPr>
            <a:r>
              <a:rPr lang="fr-FR" sz="1100" b="1" dirty="0"/>
              <a:t>Merci d'avoir téléchargé ce modèle sur notre site. Nous espérons qu'il vous aidera à mettre en valeur votre CV.</a:t>
            </a:r>
          </a:p>
          <a:p>
            <a:pPr marL="0" indent="0">
              <a:buNone/>
            </a:pPr>
            <a:r>
              <a:rPr lang="fr-FR" sz="1100" dirty="0"/>
              <a:t>---------------------------------------------------------------------------------------</a:t>
            </a:r>
          </a:p>
          <a:p>
            <a:pPr marL="0" indent="0">
              <a:buNone/>
            </a:pPr>
            <a:r>
              <a:rPr lang="fr-FR" sz="1100" dirty="0"/>
              <a:t>Besoin de conseils pour rédiger votre CV ou vous préparer pour l’entretien d’embauche ? Consultez nos articles :</a:t>
            </a:r>
          </a:p>
          <a:p>
            <a:pPr marL="0" indent="0">
              <a:buNone/>
            </a:pPr>
            <a:r>
              <a:rPr lang="fr-FR" sz="1100" dirty="0"/>
              <a:t>- </a:t>
            </a:r>
            <a:r>
              <a:rPr lang="fr-FR" sz="1100" dirty="0">
                <a:hlinkClick r:id="rId2"/>
              </a:rPr>
              <a:t>Le titre du CV : guide pratique + 30 exemples</a:t>
            </a:r>
            <a:endParaRPr lang="fr-FR" sz="1100" dirty="0"/>
          </a:p>
          <a:p>
            <a:pPr marL="0" indent="0">
              <a:buNone/>
            </a:pPr>
            <a:r>
              <a:rPr lang="fr-FR" sz="1100" dirty="0"/>
              <a:t>- </a:t>
            </a:r>
            <a:r>
              <a:rPr lang="fr-FR" sz="1100" dirty="0">
                <a:hlinkClick r:id="rId3"/>
              </a:rPr>
              <a:t>Comment mettre en valeur son expérience professionnelle ?</a:t>
            </a:r>
            <a:endParaRPr lang="fr-FR" sz="1100" dirty="0"/>
          </a:p>
          <a:p>
            <a:pPr marL="0" indent="0">
              <a:buNone/>
            </a:pPr>
            <a:r>
              <a:rPr lang="fr-FR" sz="1100" dirty="0"/>
              <a:t>- </a:t>
            </a:r>
            <a:r>
              <a:rPr lang="fr-FR" sz="1100" dirty="0">
                <a:hlinkClick r:id="rId4"/>
              </a:rPr>
              <a:t>Rédiger une accroche de CV percutante + 9 exemples</a:t>
            </a:r>
            <a:endParaRPr lang="fr-FR" sz="1100" dirty="0"/>
          </a:p>
          <a:p>
            <a:pPr marL="0" indent="0">
              <a:buNone/>
            </a:pPr>
            <a:r>
              <a:rPr lang="fr-FR" sz="1100" dirty="0"/>
              <a:t>- </a:t>
            </a:r>
            <a:r>
              <a:rPr lang="fr-FR" sz="1100" dirty="0">
                <a:hlinkClick r:id="rId5"/>
              </a:rPr>
              <a:t>Les 7 points clés d'un CV réussi</a:t>
            </a:r>
            <a:endParaRPr lang="fr-FR" sz="1100" dirty="0"/>
          </a:p>
          <a:p>
            <a:pPr marL="0" indent="0">
              <a:buNone/>
            </a:pPr>
            <a:r>
              <a:rPr lang="fr-FR" sz="1100" dirty="0"/>
              <a:t>- Personnalisez votre CV avec </a:t>
            </a:r>
            <a:r>
              <a:rPr lang="fr-FR" sz="1100" dirty="0">
                <a:hlinkClick r:id="rId6"/>
              </a:rPr>
              <a:t>des icônes gratuites</a:t>
            </a:r>
            <a:endParaRPr lang="fr-FR" sz="1100" dirty="0"/>
          </a:p>
          <a:p>
            <a:pPr marL="0" indent="0">
              <a:buNone/>
            </a:pPr>
            <a:r>
              <a:rPr lang="fr-FR" sz="1100" dirty="0"/>
              <a:t>- Bien </a:t>
            </a:r>
            <a:r>
              <a:rPr lang="fr-FR" sz="1100" dirty="0">
                <a:hlinkClick r:id="rId7"/>
              </a:rPr>
              <a:t>préparer son entretien </a:t>
            </a:r>
            <a:endParaRPr lang="fr-FR" sz="1100" dirty="0"/>
          </a:p>
          <a:p>
            <a:pPr marL="0" indent="0">
              <a:buNone/>
            </a:pPr>
            <a:r>
              <a:rPr lang="fr-FR" sz="1100" dirty="0"/>
              <a:t>Nous proposons également plusieurs centaines d'exemples de lettres de motivation classées par métier et des modèles pour les mettre en forme.</a:t>
            </a:r>
          </a:p>
          <a:p>
            <a:pPr marL="0" indent="0">
              <a:buNone/>
            </a:pPr>
            <a:r>
              <a:rPr lang="fr-FR" sz="1100" dirty="0"/>
              <a:t>- </a:t>
            </a:r>
            <a:r>
              <a:rPr lang="fr-FR" sz="1100" dirty="0">
                <a:hlinkClick r:id="rId8"/>
              </a:rPr>
              <a:t>1200 exemples de lettres de motivation </a:t>
            </a:r>
            <a:endParaRPr lang="fr-FR" sz="1100" dirty="0"/>
          </a:p>
          <a:p>
            <a:pPr marL="0" indent="0">
              <a:buNone/>
            </a:pPr>
            <a:r>
              <a:rPr lang="fr-FR" sz="1100" dirty="0"/>
              <a:t>- </a:t>
            </a:r>
            <a:r>
              <a:rPr lang="fr-FR" sz="1100" dirty="0">
                <a:hlinkClick r:id="rId9"/>
              </a:rPr>
              <a:t>Les modèles de </a:t>
            </a:r>
            <a:r>
              <a:rPr lang="fr-FR" sz="1100" dirty="0">
                <a:hlinkClick r:id="rId10"/>
              </a:rPr>
              <a:t>courrier</a:t>
            </a:r>
            <a:endParaRPr lang="fr-FR" sz="1100" dirty="0"/>
          </a:p>
          <a:p>
            <a:pPr marL="0" indent="0">
              <a:buNone/>
            </a:pPr>
            <a:r>
              <a:rPr lang="fr-FR" sz="1100" dirty="0"/>
              <a:t>- Tous nos conseils </a:t>
            </a:r>
            <a:r>
              <a:rPr lang="fr-FR" sz="1100" dirty="0">
                <a:hlinkClick r:id="rId11"/>
              </a:rPr>
              <a:t>pour rédiger une lettre efficace </a:t>
            </a:r>
            <a:endParaRPr lang="fr-FR" sz="1100" dirty="0"/>
          </a:p>
          <a:p>
            <a:pPr marL="0" indent="0">
              <a:buNone/>
            </a:pPr>
            <a:endParaRPr lang="fr-FR" sz="1100" dirty="0"/>
          </a:p>
          <a:p>
            <a:pPr marL="0" indent="0">
              <a:buNone/>
            </a:pPr>
            <a:r>
              <a:rPr lang="fr-FR" sz="1100" dirty="0"/>
              <a:t>Nous vous souhaitons bonne chance dans vos recherches et vos entretiens </a:t>
            </a:r>
            <a:r>
              <a:rPr lang="fr-FR" sz="1100" dirty="0">
                <a:sym typeface="Wingdings" pitchFamily="2" charset="2"/>
              </a:rPr>
              <a:t> </a:t>
            </a:r>
            <a:endParaRPr lang="fr-FR" sz="1100" dirty="0"/>
          </a:p>
          <a:p>
            <a:pPr marL="0" indent="0">
              <a:buNone/>
            </a:pPr>
            <a:endParaRPr lang="fr-FR" sz="1100" dirty="0"/>
          </a:p>
          <a:p>
            <a:pPr marL="0" indent="0">
              <a:buNone/>
            </a:pPr>
            <a:r>
              <a:rPr lang="fr-FR" sz="1100" dirty="0"/>
              <a:t>Enfin, rappelez-vous qu'une bonne candidature est une candidature personnalisée ! Prenez donc le temps de la rédiger avec soin car elle décrit votre parcours professionnel et votre personnalité. </a:t>
            </a:r>
          </a:p>
          <a:p>
            <a:pPr marL="0" indent="0" algn="ctr">
              <a:buNone/>
            </a:pPr>
            <a:r>
              <a:rPr lang="fr-FR" sz="1100" dirty="0">
                <a:solidFill>
                  <a:schemeClr val="tx1">
                    <a:lumMod val="50000"/>
                    <a:lumOff val="50000"/>
                  </a:schemeClr>
                </a:solidFill>
              </a:rPr>
              <a:t>----------------</a:t>
            </a:r>
          </a:p>
          <a:p>
            <a:pPr marL="0" indent="0">
              <a:buNone/>
            </a:pPr>
            <a:r>
              <a:rPr lang="fr-FR" sz="110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1100" dirty="0">
                <a:solidFill>
                  <a:schemeClr val="tx1">
                    <a:lumMod val="50000"/>
                    <a:lumOff val="50000"/>
                  </a:schemeClr>
                </a:solidFill>
              </a:rPr>
            </a:br>
            <a:r>
              <a:rPr lang="fr-FR" sz="1100" dirty="0" err="1">
                <a:solidFill>
                  <a:schemeClr val="tx1">
                    <a:lumMod val="50000"/>
                    <a:lumOff val="50000"/>
                  </a:schemeClr>
                </a:solidFill>
              </a:rPr>
              <a:t>Disclaimer</a:t>
            </a:r>
            <a:r>
              <a:rPr lang="fr-FR" sz="1100" dirty="0">
                <a:solidFill>
                  <a:schemeClr val="tx1">
                    <a:lumMod val="50000"/>
                    <a:lumOff val="50000"/>
                  </a:schemeClr>
                </a:solidFill>
              </a:rPr>
              <a:t> : Les modèles disponibles sur notre site fournis "en l'état" et sans garantie.</a:t>
            </a:r>
          </a:p>
          <a:p>
            <a:pPr marL="0" indent="0">
              <a:buNone/>
            </a:pPr>
            <a:endParaRPr lang="fr-FR" sz="1100" dirty="0">
              <a:solidFill>
                <a:schemeClr val="tx1">
                  <a:lumMod val="50000"/>
                  <a:lumOff val="50000"/>
                </a:schemeClr>
              </a:solidFill>
            </a:endParaRPr>
          </a:p>
          <a:p>
            <a:pPr marL="0" indent="0" algn="ctr">
              <a:buNone/>
            </a:pPr>
            <a:r>
              <a:rPr lang="fr-FR" sz="1100" dirty="0" err="1"/>
              <a:t>Créeruncv.com</a:t>
            </a:r>
            <a:r>
              <a:rPr lang="fr-FR" sz="1100" dirty="0"/>
              <a:t> est un site gratuit. </a:t>
            </a:r>
          </a:p>
        </p:txBody>
      </p:sp>
    </p:spTree>
    <p:extLst>
      <p:ext uri="{BB962C8B-B14F-4D97-AF65-F5344CB8AC3E}">
        <p14:creationId xmlns:p14="http://schemas.microsoft.com/office/powerpoint/2010/main" val="706133478"/>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803</TotalTime>
  <Words>760</Words>
  <Application>Microsoft Macintosh PowerPoint</Application>
  <PresentationFormat>Format A4 (210 x 297 mm)</PresentationFormat>
  <Paragraphs>77</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Calibri Light</vt:lpstr>
      <vt:lpstr>Century Gothic</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34</cp:revision>
  <cp:lastPrinted>2022-05-25T13:38:42Z</cp:lastPrinted>
  <dcterms:created xsi:type="dcterms:W3CDTF">2022-05-25T13:38:28Z</dcterms:created>
  <dcterms:modified xsi:type="dcterms:W3CDTF">2022-07-22T14:44:42Z</dcterms:modified>
</cp:coreProperties>
</file>