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48"/>
    <p:restoredTop sz="96327"/>
  </p:normalViewPr>
  <p:slideViewPr>
    <p:cSldViewPr snapToGrid="0">
      <p:cViewPr>
        <p:scale>
          <a:sx n="140" d="100"/>
          <a:sy n="140" d="100"/>
        </p:scale>
        <p:origin x="2416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11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40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64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0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4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17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60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25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37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80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9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1B972-82EF-E743-A6CC-F51FDD195F7D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DF00-984B-384C-AFF1-DFD753913C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45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E426D4-4FCB-FAED-8682-519BF76C558B}"/>
              </a:ext>
            </a:extLst>
          </p:cNvPr>
          <p:cNvSpPr/>
          <p:nvPr/>
        </p:nvSpPr>
        <p:spPr>
          <a:xfrm flipH="1">
            <a:off x="0" y="0"/>
            <a:ext cx="6858000" cy="1734467"/>
          </a:xfrm>
          <a:custGeom>
            <a:avLst/>
            <a:gdLst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0 w 6858000"/>
              <a:gd name="connsiteY3" fmla="*/ 1905000 h 1905000"/>
              <a:gd name="connsiteX4" fmla="*/ 0 w 6858000"/>
              <a:gd name="connsiteY4" fmla="*/ 0 h 1905000"/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0 w 6858000"/>
              <a:gd name="connsiteY3" fmla="*/ 1905000 h 1905000"/>
              <a:gd name="connsiteX4" fmla="*/ 0 w 6858000"/>
              <a:gd name="connsiteY4" fmla="*/ 0 h 1905000"/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2781300 w 6858000"/>
              <a:gd name="connsiteY3" fmla="*/ 723900 h 1905000"/>
              <a:gd name="connsiteX4" fmla="*/ 0 w 6858000"/>
              <a:gd name="connsiteY4" fmla="*/ 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905000">
                <a:moveTo>
                  <a:pt x="0" y="0"/>
                </a:moveTo>
                <a:lnTo>
                  <a:pt x="6858000" y="0"/>
                </a:lnTo>
                <a:lnTo>
                  <a:pt x="6858000" y="1905000"/>
                </a:lnTo>
                <a:lnTo>
                  <a:pt x="2781300" y="723900"/>
                </a:lnTo>
                <a:lnTo>
                  <a:pt x="0" y="0"/>
                </a:lnTo>
                <a:close/>
              </a:path>
            </a:pathLst>
          </a:custGeom>
          <a:solidFill>
            <a:srgbClr val="DEC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A67C32-67D9-0BDE-6B44-0A2D77E6A613}"/>
              </a:ext>
            </a:extLst>
          </p:cNvPr>
          <p:cNvSpPr/>
          <p:nvPr/>
        </p:nvSpPr>
        <p:spPr>
          <a:xfrm>
            <a:off x="79690" y="1804098"/>
            <a:ext cx="2722423" cy="354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Alice BERNARD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462E04-B39B-ECB5-CD0D-E9ADBAA3C67F}"/>
              </a:ext>
            </a:extLst>
          </p:cNvPr>
          <p:cNvSpPr/>
          <p:nvPr/>
        </p:nvSpPr>
        <p:spPr>
          <a:xfrm>
            <a:off x="79690" y="2514145"/>
            <a:ext cx="2727039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Monitrice Éducatrice spécialisée en accompagnement d'adolescents | 18 ans d'expérience</a:t>
            </a:r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9508EDEE-406D-ED58-19F1-2A9D684B4147}"/>
              </a:ext>
            </a:extLst>
          </p:cNvPr>
          <p:cNvCxnSpPr/>
          <p:nvPr/>
        </p:nvCxnSpPr>
        <p:spPr>
          <a:xfrm>
            <a:off x="463794" y="2158426"/>
            <a:ext cx="191909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9">
            <a:extLst>
              <a:ext uri="{FF2B5EF4-FFF2-40B4-BE49-F238E27FC236}">
                <a16:creationId xmlns:a16="http://schemas.microsoft.com/office/drawing/2014/main" id="{2FF390DC-EC86-6955-0D6C-5BE6625645BE}"/>
              </a:ext>
            </a:extLst>
          </p:cNvPr>
          <p:cNvSpPr/>
          <p:nvPr/>
        </p:nvSpPr>
        <p:spPr>
          <a:xfrm>
            <a:off x="-1" y="1"/>
            <a:ext cx="7559675" cy="915976"/>
          </a:xfrm>
          <a:custGeom>
            <a:avLst/>
            <a:gdLst>
              <a:gd name="connsiteX0" fmla="*/ 0 w 6858000"/>
              <a:gd name="connsiteY0" fmla="*/ 0 h 1752600"/>
              <a:gd name="connsiteX1" fmla="*/ 6858000 w 6858000"/>
              <a:gd name="connsiteY1" fmla="*/ 0 h 1752600"/>
              <a:gd name="connsiteX2" fmla="*/ 6858000 w 6858000"/>
              <a:gd name="connsiteY2" fmla="*/ 1752600 h 1752600"/>
              <a:gd name="connsiteX3" fmla="*/ 0 w 6858000"/>
              <a:gd name="connsiteY3" fmla="*/ 1752600 h 1752600"/>
              <a:gd name="connsiteX4" fmla="*/ 0 w 6858000"/>
              <a:gd name="connsiteY4" fmla="*/ 0 h 1752600"/>
              <a:gd name="connsiteX0" fmla="*/ 0 w 6858000"/>
              <a:gd name="connsiteY0" fmla="*/ 0 h 1752600"/>
              <a:gd name="connsiteX1" fmla="*/ 6858000 w 6858000"/>
              <a:gd name="connsiteY1" fmla="*/ 0 h 1752600"/>
              <a:gd name="connsiteX2" fmla="*/ 6858000 w 6858000"/>
              <a:gd name="connsiteY2" fmla="*/ 1752600 h 1752600"/>
              <a:gd name="connsiteX3" fmla="*/ 0 w 6858000"/>
              <a:gd name="connsiteY3" fmla="*/ 590550 h 1752600"/>
              <a:gd name="connsiteX4" fmla="*/ 0 w 6858000"/>
              <a:gd name="connsiteY4" fmla="*/ 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752600">
                <a:moveTo>
                  <a:pt x="0" y="0"/>
                </a:moveTo>
                <a:lnTo>
                  <a:pt x="6858000" y="0"/>
                </a:lnTo>
                <a:lnTo>
                  <a:pt x="6858000" y="1752600"/>
                </a:lnTo>
                <a:lnTo>
                  <a:pt x="0" y="5905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EF7E50B-CC74-7E2E-5965-17CF8B5FB980}"/>
              </a:ext>
            </a:extLst>
          </p:cNvPr>
          <p:cNvSpPr/>
          <p:nvPr/>
        </p:nvSpPr>
        <p:spPr>
          <a:xfrm rot="10800000" flipH="1">
            <a:off x="-1" y="10190990"/>
            <a:ext cx="7559675" cy="490246"/>
          </a:xfrm>
          <a:custGeom>
            <a:avLst/>
            <a:gdLst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0 w 6858000"/>
              <a:gd name="connsiteY3" fmla="*/ 1905000 h 1905000"/>
              <a:gd name="connsiteX4" fmla="*/ 0 w 6858000"/>
              <a:gd name="connsiteY4" fmla="*/ 0 h 1905000"/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0 w 6858000"/>
              <a:gd name="connsiteY3" fmla="*/ 1905000 h 1905000"/>
              <a:gd name="connsiteX4" fmla="*/ 0 w 6858000"/>
              <a:gd name="connsiteY4" fmla="*/ 0 h 1905000"/>
              <a:gd name="connsiteX0" fmla="*/ 0 w 6858000"/>
              <a:gd name="connsiteY0" fmla="*/ 0 h 1905000"/>
              <a:gd name="connsiteX1" fmla="*/ 6858000 w 6858000"/>
              <a:gd name="connsiteY1" fmla="*/ 0 h 1905000"/>
              <a:gd name="connsiteX2" fmla="*/ 6858000 w 6858000"/>
              <a:gd name="connsiteY2" fmla="*/ 1905000 h 1905000"/>
              <a:gd name="connsiteX3" fmla="*/ 2781300 w 6858000"/>
              <a:gd name="connsiteY3" fmla="*/ 723900 h 1905000"/>
              <a:gd name="connsiteX4" fmla="*/ 0 w 6858000"/>
              <a:gd name="connsiteY4" fmla="*/ 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905000">
                <a:moveTo>
                  <a:pt x="0" y="0"/>
                </a:moveTo>
                <a:lnTo>
                  <a:pt x="6858000" y="0"/>
                </a:lnTo>
                <a:lnTo>
                  <a:pt x="6858000" y="1905000"/>
                </a:lnTo>
                <a:lnTo>
                  <a:pt x="2781300" y="7239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BCDC53AA-7F72-9071-1EF5-380A6FB7CCEE}"/>
              </a:ext>
            </a:extLst>
          </p:cNvPr>
          <p:cNvSpPr/>
          <p:nvPr/>
        </p:nvSpPr>
        <p:spPr>
          <a:xfrm rot="10800000">
            <a:off x="-36251" y="10252438"/>
            <a:ext cx="7595926" cy="439372"/>
          </a:xfrm>
          <a:custGeom>
            <a:avLst/>
            <a:gdLst>
              <a:gd name="connsiteX0" fmla="*/ 0 w 6858000"/>
              <a:gd name="connsiteY0" fmla="*/ 0 h 1752600"/>
              <a:gd name="connsiteX1" fmla="*/ 6858000 w 6858000"/>
              <a:gd name="connsiteY1" fmla="*/ 0 h 1752600"/>
              <a:gd name="connsiteX2" fmla="*/ 6858000 w 6858000"/>
              <a:gd name="connsiteY2" fmla="*/ 1752600 h 1752600"/>
              <a:gd name="connsiteX3" fmla="*/ 0 w 6858000"/>
              <a:gd name="connsiteY3" fmla="*/ 1752600 h 1752600"/>
              <a:gd name="connsiteX4" fmla="*/ 0 w 6858000"/>
              <a:gd name="connsiteY4" fmla="*/ 0 h 1752600"/>
              <a:gd name="connsiteX0" fmla="*/ 0 w 6858000"/>
              <a:gd name="connsiteY0" fmla="*/ 0 h 1752600"/>
              <a:gd name="connsiteX1" fmla="*/ 6858000 w 6858000"/>
              <a:gd name="connsiteY1" fmla="*/ 0 h 1752600"/>
              <a:gd name="connsiteX2" fmla="*/ 6858000 w 6858000"/>
              <a:gd name="connsiteY2" fmla="*/ 1752600 h 1752600"/>
              <a:gd name="connsiteX3" fmla="*/ 0 w 6858000"/>
              <a:gd name="connsiteY3" fmla="*/ 590550 h 1752600"/>
              <a:gd name="connsiteX4" fmla="*/ 0 w 6858000"/>
              <a:gd name="connsiteY4" fmla="*/ 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752600">
                <a:moveTo>
                  <a:pt x="0" y="0"/>
                </a:moveTo>
                <a:lnTo>
                  <a:pt x="6858000" y="0"/>
                </a:lnTo>
                <a:lnTo>
                  <a:pt x="6858000" y="1752600"/>
                </a:lnTo>
                <a:lnTo>
                  <a:pt x="0" y="590550"/>
                </a:lnTo>
                <a:lnTo>
                  <a:pt x="0" y="0"/>
                </a:lnTo>
                <a:close/>
              </a:path>
            </a:pathLst>
          </a:custGeom>
          <a:solidFill>
            <a:srgbClr val="DECF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0">
            <a:extLst>
              <a:ext uri="{FF2B5EF4-FFF2-40B4-BE49-F238E27FC236}">
                <a16:creationId xmlns:a16="http://schemas.microsoft.com/office/drawing/2014/main" id="{2FA352F0-2F4B-48AE-C58D-07C0090F38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057" y="280065"/>
            <a:ext cx="204378" cy="204378"/>
          </a:xfrm>
          <a:prstGeom prst="rect">
            <a:avLst/>
          </a:prstGeom>
        </p:spPr>
      </p:pic>
      <p:pic>
        <p:nvPicPr>
          <p:cNvPr id="13" name="Picture 21">
            <a:extLst>
              <a:ext uri="{FF2B5EF4-FFF2-40B4-BE49-F238E27FC236}">
                <a16:creationId xmlns:a16="http://schemas.microsoft.com/office/drawing/2014/main" id="{C66D7F3E-9132-79E3-779D-0E217A461F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083" y="653636"/>
            <a:ext cx="161321" cy="161321"/>
          </a:xfrm>
          <a:prstGeom prst="rect">
            <a:avLst/>
          </a:prstGeom>
        </p:spPr>
      </p:pic>
      <p:pic>
        <p:nvPicPr>
          <p:cNvPr id="14" name="Picture 22">
            <a:extLst>
              <a:ext uri="{FF2B5EF4-FFF2-40B4-BE49-F238E27FC236}">
                <a16:creationId xmlns:a16="http://schemas.microsoft.com/office/drawing/2014/main" id="{09C16564-DF8F-7C2B-EC26-0CDCC19009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281" y="982408"/>
            <a:ext cx="172450" cy="172450"/>
          </a:xfrm>
          <a:prstGeom prst="rect">
            <a:avLst/>
          </a:prstGeom>
        </p:spPr>
      </p:pic>
      <p:pic>
        <p:nvPicPr>
          <p:cNvPr id="15" name="Picture 23">
            <a:extLst>
              <a:ext uri="{FF2B5EF4-FFF2-40B4-BE49-F238E27FC236}">
                <a16:creationId xmlns:a16="http://schemas.microsoft.com/office/drawing/2014/main" id="{F160D1E2-DA22-6601-BFF6-47B086C4AA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68101" y="1290058"/>
            <a:ext cx="165283" cy="16528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183546D-9D58-28BF-A327-7FCFE04AD20B}"/>
              </a:ext>
            </a:extLst>
          </p:cNvPr>
          <p:cNvSpPr/>
          <p:nvPr/>
        </p:nvSpPr>
        <p:spPr>
          <a:xfrm>
            <a:off x="5005704" y="260755"/>
            <a:ext cx="2095013" cy="1246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20 rue de la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</a:rPr>
              <a:t>Réussite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 75012 Paris</a:t>
            </a:r>
          </a:p>
          <a:p>
            <a:pPr algn="r"/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+33 6 01 02 03 04 </a:t>
            </a:r>
          </a:p>
          <a:p>
            <a:pPr algn="r"/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en-US" sz="1100" dirty="0" err="1">
                <a:solidFill>
                  <a:schemeClr val="bg2">
                    <a:lumMod val="25000"/>
                  </a:schemeClr>
                </a:solidFill>
              </a:rPr>
              <a:t>monemail@mail.com</a:t>
            </a:r>
            <a:br>
              <a:rPr lang="en-US" sz="1100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sz="11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100" dirty="0" err="1">
                <a:solidFill>
                  <a:schemeClr val="bg2">
                    <a:lumMod val="25000"/>
                  </a:schemeClr>
                </a:solidFill>
              </a:rPr>
              <a:t>www.monsiteinternet.com</a:t>
            </a:r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F3C18D-F27C-9E86-F5D8-1F1B9398A3F2}"/>
              </a:ext>
            </a:extLst>
          </p:cNvPr>
          <p:cNvSpPr/>
          <p:nvPr/>
        </p:nvSpPr>
        <p:spPr>
          <a:xfrm>
            <a:off x="231006" y="3258233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QUALITES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B88F29-B33A-55DD-BCCB-38049EE4A582}"/>
              </a:ext>
            </a:extLst>
          </p:cNvPr>
          <p:cNvSpPr/>
          <p:nvPr/>
        </p:nvSpPr>
        <p:spPr>
          <a:xfrm>
            <a:off x="213197" y="3637241"/>
            <a:ext cx="950511" cy="188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Empathie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288BD0-9608-F80D-024C-ED858AEEEDAF}"/>
              </a:ext>
            </a:extLst>
          </p:cNvPr>
          <p:cNvSpPr/>
          <p:nvPr/>
        </p:nvSpPr>
        <p:spPr>
          <a:xfrm>
            <a:off x="308002" y="3852905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D95499-82AC-7C50-2B7D-0FA9B6D2D2D8}"/>
              </a:ext>
            </a:extLst>
          </p:cNvPr>
          <p:cNvSpPr/>
          <p:nvPr/>
        </p:nvSpPr>
        <p:spPr>
          <a:xfrm>
            <a:off x="199765" y="4059501"/>
            <a:ext cx="1802207" cy="203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Patience &amp;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persévérance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FDDE0E-789A-031D-8455-FD469A373B10}"/>
              </a:ext>
            </a:extLst>
          </p:cNvPr>
          <p:cNvSpPr/>
          <p:nvPr/>
        </p:nvSpPr>
        <p:spPr>
          <a:xfrm>
            <a:off x="308002" y="4281077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2E8EDC-8504-C71F-D63B-50425A56C87F}"/>
              </a:ext>
            </a:extLst>
          </p:cNvPr>
          <p:cNvSpPr/>
          <p:nvPr/>
        </p:nvSpPr>
        <p:spPr>
          <a:xfrm>
            <a:off x="203911" y="4489469"/>
            <a:ext cx="1804857" cy="222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Sens de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l’observation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9DB3F5-ACAF-EE0E-CFB1-E0E67C3E46B1}"/>
              </a:ext>
            </a:extLst>
          </p:cNvPr>
          <p:cNvSpPr/>
          <p:nvPr/>
        </p:nvSpPr>
        <p:spPr>
          <a:xfrm>
            <a:off x="305326" y="4719822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28C068-0E35-DBB8-DE80-08E20BB73D2D}"/>
              </a:ext>
            </a:extLst>
          </p:cNvPr>
          <p:cNvSpPr/>
          <p:nvPr/>
        </p:nvSpPr>
        <p:spPr>
          <a:xfrm>
            <a:off x="216563" y="5877243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COMPETENCES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AC99806-53B8-3E63-3B97-4543967053A5}"/>
              </a:ext>
            </a:extLst>
          </p:cNvPr>
          <p:cNvSpPr/>
          <p:nvPr/>
        </p:nvSpPr>
        <p:spPr>
          <a:xfrm>
            <a:off x="224135" y="8883160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LANGUES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35B1FA-064B-E25D-CE7A-93C62AA3AB46}"/>
              </a:ext>
            </a:extLst>
          </p:cNvPr>
          <p:cNvSpPr/>
          <p:nvPr/>
        </p:nvSpPr>
        <p:spPr>
          <a:xfrm>
            <a:off x="212865" y="9222015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Français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EC5C00-8A20-60A3-DBB8-5AA2FA7AD8DB}"/>
              </a:ext>
            </a:extLst>
          </p:cNvPr>
          <p:cNvSpPr/>
          <p:nvPr/>
        </p:nvSpPr>
        <p:spPr>
          <a:xfrm>
            <a:off x="305326" y="9433834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720AE7B-EAE4-1205-F9C5-F608BE878869}"/>
              </a:ext>
            </a:extLst>
          </p:cNvPr>
          <p:cNvSpPr/>
          <p:nvPr/>
        </p:nvSpPr>
        <p:spPr>
          <a:xfrm>
            <a:off x="212865" y="9609193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Anglais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193A4FF-F1CA-B5F9-6154-B912357DD0A0}"/>
              </a:ext>
            </a:extLst>
          </p:cNvPr>
          <p:cNvSpPr/>
          <p:nvPr/>
        </p:nvSpPr>
        <p:spPr>
          <a:xfrm>
            <a:off x="305326" y="9821012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302307A-9EC9-561A-60D5-3BA5C5DEEE6A}"/>
              </a:ext>
            </a:extLst>
          </p:cNvPr>
          <p:cNvSpPr/>
          <p:nvPr/>
        </p:nvSpPr>
        <p:spPr>
          <a:xfrm>
            <a:off x="2008770" y="3625125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100%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B01F4F-48E2-FF90-17DE-173439B59B9B}"/>
              </a:ext>
            </a:extLst>
          </p:cNvPr>
          <p:cNvSpPr/>
          <p:nvPr/>
        </p:nvSpPr>
        <p:spPr>
          <a:xfrm>
            <a:off x="2001988" y="4074113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100%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8FF7CF1-6DDC-B450-9786-7FE43A7EBDBE}"/>
              </a:ext>
            </a:extLst>
          </p:cNvPr>
          <p:cNvSpPr/>
          <p:nvPr/>
        </p:nvSpPr>
        <p:spPr>
          <a:xfrm>
            <a:off x="2007964" y="4491417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100%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79A1094-2349-845F-C20F-41219CBAB6A6}"/>
              </a:ext>
            </a:extLst>
          </p:cNvPr>
          <p:cNvSpPr/>
          <p:nvPr/>
        </p:nvSpPr>
        <p:spPr>
          <a:xfrm>
            <a:off x="2012518" y="9223764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B1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8380FB8-7328-4E6F-E89B-05A3A3D90DBD}"/>
              </a:ext>
            </a:extLst>
          </p:cNvPr>
          <p:cNvSpPr/>
          <p:nvPr/>
        </p:nvSpPr>
        <p:spPr>
          <a:xfrm>
            <a:off x="2005736" y="9606383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C2</a:t>
            </a:r>
          </a:p>
        </p:txBody>
      </p:sp>
      <p:cxnSp>
        <p:nvCxnSpPr>
          <p:cNvPr id="52" name="Straight Connector 100">
            <a:extLst>
              <a:ext uri="{FF2B5EF4-FFF2-40B4-BE49-F238E27FC236}">
                <a16:creationId xmlns:a16="http://schemas.microsoft.com/office/drawing/2014/main" id="{FE2B9234-DC1E-42E1-F28F-6271BCC90708}"/>
              </a:ext>
            </a:extLst>
          </p:cNvPr>
          <p:cNvCxnSpPr/>
          <p:nvPr/>
        </p:nvCxnSpPr>
        <p:spPr>
          <a:xfrm>
            <a:off x="2806729" y="1681020"/>
            <a:ext cx="0" cy="75126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7378C4DF-0C0B-565E-28E0-817380445563}"/>
              </a:ext>
            </a:extLst>
          </p:cNvPr>
          <p:cNvSpPr/>
          <p:nvPr/>
        </p:nvSpPr>
        <p:spPr>
          <a:xfrm>
            <a:off x="2967981" y="1973849"/>
            <a:ext cx="2150177" cy="204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PROFIL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6292AB9-41E8-B01F-2D40-3582A14C7D99}"/>
              </a:ext>
            </a:extLst>
          </p:cNvPr>
          <p:cNvSpPr txBox="1"/>
          <p:nvPr/>
        </p:nvSpPr>
        <p:spPr>
          <a:xfrm>
            <a:off x="2967980" y="2213646"/>
            <a:ext cx="43956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Monitrice éducatrice dévouée avec 18 ans d'expérience dans l'accompagnement d'adolescents en difficulté. Passionnée par la création d'un environnement structuré et positif, j'emploie une approche personnalisée pour aider chaque individu à atteindre son plein potentiel. A travers mon parcours, j'ai développé une expertise en gestion des comportements et intégration sociale.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9E87E8C-87A4-BE06-FCB0-81C3F3D8E850}"/>
              </a:ext>
            </a:extLst>
          </p:cNvPr>
          <p:cNvSpPr/>
          <p:nvPr/>
        </p:nvSpPr>
        <p:spPr>
          <a:xfrm>
            <a:off x="2969537" y="3678111"/>
            <a:ext cx="2150177" cy="204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FORMATION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BD050E8D-48F0-5A0F-B397-294D13F70248}"/>
              </a:ext>
            </a:extLst>
          </p:cNvPr>
          <p:cNvSpPr txBox="1"/>
          <p:nvPr/>
        </p:nvSpPr>
        <p:spPr>
          <a:xfrm>
            <a:off x="2971731" y="3973528"/>
            <a:ext cx="43825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dirty="0"/>
              <a:t>Diplôme d'État de Moniteur Éducateur (DEME)</a:t>
            </a:r>
            <a:r>
              <a:rPr lang="fr-FR" sz="1200" dirty="0"/>
              <a:t>, IRFSS Montpellier — 2003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dirty="0"/>
              <a:t>Formation continue en psychologie de l'adolescent</a:t>
            </a:r>
            <a:r>
              <a:rPr lang="fr-FR" sz="1200" dirty="0"/>
              <a:t>, Université de Montpellier — 2006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6ADF6EB-BB13-7ED1-3620-4C3CB468550E}"/>
              </a:ext>
            </a:extLst>
          </p:cNvPr>
          <p:cNvSpPr/>
          <p:nvPr/>
        </p:nvSpPr>
        <p:spPr>
          <a:xfrm>
            <a:off x="2944486" y="5102894"/>
            <a:ext cx="2972395" cy="204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EXPERIENCES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CBACD9D-3F50-9565-0C8E-0BC093A60CC3}"/>
              </a:ext>
            </a:extLst>
          </p:cNvPr>
          <p:cNvSpPr txBox="1"/>
          <p:nvPr/>
        </p:nvSpPr>
        <p:spPr>
          <a:xfrm>
            <a:off x="2960208" y="5430190"/>
            <a:ext cx="438252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/>
              <a:t>Monitrice Éducatrice</a:t>
            </a:r>
            <a:r>
              <a:rPr lang="fr-FR" sz="1200" dirty="0"/>
              <a:t>, Centre Educatif Les Tournesols, Montpellier — 2008-2023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Encadrement et soutien de groupes d'adolescents présentant des troubles du comportement.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Élaboration de programmes d'activités éducatives adaptées, favorisant le développement des compétences sociales.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Conception et mise en œuvre de plans d'intervention individualisés en collaboration avec une équipe pluridisciplinaire.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Coordination avec les familles, assurant un lien constant et une communication ouverte.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Formation et encadrement des nouveaux moniteurs, partageant les meilleures pratiques et méthodologies.</a:t>
            </a:r>
          </a:p>
          <a:p>
            <a:endParaRPr lang="fr-FR" sz="1200" b="1" dirty="0"/>
          </a:p>
          <a:p>
            <a:r>
              <a:rPr lang="fr-FR" sz="1200" b="1" dirty="0"/>
              <a:t>Monitrice Éducatrice</a:t>
            </a:r>
            <a:r>
              <a:rPr lang="fr-FR" sz="1200" dirty="0"/>
              <a:t>, Institut Saint-Jean, Nîmes — 2003-2008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Accompagnement d'adolescents avec des handicaps légers dans leur quotidien, leur permettant d'acquérir une autonomie maximale.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Création et animation d'ateliers thérapeutiques axés sur l'expression artistique et la découverte culturelle.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Suivi régulier des progrès et des besoins individuels, ajustant les interventions en conséquence.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Collaboration étroite avec les enseignants et les professionnels de santé pour assurer une prise en charge globale.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Organisation d'événements communautaires pour promouvoir l'intégration et la sensibilisation.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2B52187E-C927-AD14-0812-2CAFAF2B09CB}"/>
              </a:ext>
            </a:extLst>
          </p:cNvPr>
          <p:cNvSpPr txBox="1"/>
          <p:nvPr/>
        </p:nvSpPr>
        <p:spPr>
          <a:xfrm>
            <a:off x="197474" y="6209523"/>
            <a:ext cx="24557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Expertise en techniques d'intervention comportementale.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Connaissance approfondie des méthodologies éducatives adaptées.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Compétence en médiation et résolution de conflits.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Capacité à travailler en équipe pluridisciplinaire.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Aisance dans la communication avec les familles et les partenaires externes.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989B4F-6DCA-9BED-B000-E9D9B36AC8FA}"/>
              </a:ext>
            </a:extLst>
          </p:cNvPr>
          <p:cNvSpPr/>
          <p:nvPr/>
        </p:nvSpPr>
        <p:spPr>
          <a:xfrm>
            <a:off x="219739" y="4907191"/>
            <a:ext cx="1804857" cy="222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Capacité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d’adaptation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56CA92-3F07-7277-8F76-23FB75DD08A5}"/>
              </a:ext>
            </a:extLst>
          </p:cNvPr>
          <p:cNvSpPr/>
          <p:nvPr/>
        </p:nvSpPr>
        <p:spPr>
          <a:xfrm>
            <a:off x="321154" y="5137544"/>
            <a:ext cx="2166364" cy="470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A57717-C979-3E7B-1812-14F804AE7072}"/>
              </a:ext>
            </a:extLst>
          </p:cNvPr>
          <p:cNvSpPr/>
          <p:nvPr/>
        </p:nvSpPr>
        <p:spPr>
          <a:xfrm>
            <a:off x="2023792" y="4909139"/>
            <a:ext cx="563199" cy="200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100%</a:t>
            </a:r>
          </a:p>
        </p:txBody>
      </p:sp>
      <p:pic>
        <p:nvPicPr>
          <p:cNvPr id="18" name="Image 17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7E8749FA-7E86-F0AE-6F25-3829CCD2C76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259"/>
          <a:stretch/>
        </p:blipFill>
        <p:spPr>
          <a:xfrm>
            <a:off x="614433" y="130955"/>
            <a:ext cx="1506487" cy="1506586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01214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</TotalTime>
  <Words>629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17</cp:revision>
  <dcterms:created xsi:type="dcterms:W3CDTF">2023-09-25T15:21:37Z</dcterms:created>
  <dcterms:modified xsi:type="dcterms:W3CDTF">2023-10-05T21:23:24Z</dcterms:modified>
</cp:coreProperties>
</file>