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4"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6A2"/>
    <a:srgbClr val="F47C7D"/>
    <a:srgbClr val="2D5F72"/>
    <a:srgbClr val="DFB792"/>
    <a:srgbClr val="3F84BE"/>
    <a:srgbClr val="1D275F"/>
    <a:srgbClr val="792045"/>
    <a:srgbClr val="792047"/>
    <a:srgbClr val="1C818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5597" autoAdjust="0"/>
  </p:normalViewPr>
  <p:slideViewPr>
    <p:cSldViewPr snapToGrid="0" snapToObjects="1">
      <p:cViewPr varScale="1">
        <p:scale>
          <a:sx n="167" d="100"/>
          <a:sy n="167" d="100"/>
        </p:scale>
        <p:origin x="4360" y="176"/>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21/05/2023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21/05/2023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21/05/2023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21/05/2023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378" y="0"/>
            <a:ext cx="2231092" cy="9906000"/>
          </a:xfrm>
          <a:prstGeom prst="rect">
            <a:avLst/>
          </a:prstGeom>
          <a:solidFill>
            <a:srgbClr val="2D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07357" y="2252836"/>
            <a:ext cx="1987622" cy="1089728"/>
            <a:chOff x="107357" y="2440670"/>
            <a:chExt cx="1987622" cy="1089728"/>
          </a:xfrm>
        </p:grpSpPr>
        <p:sp>
          <p:nvSpPr>
            <p:cNvPr id="7" name="TextBox 30">
              <a:extLst>
                <a:ext uri="{FF2B5EF4-FFF2-40B4-BE49-F238E27FC236}">
                  <a16:creationId xmlns:a16="http://schemas.microsoft.com/office/drawing/2014/main" id="{9843F1DE-6301-2549-A35C-31316D3D8E7B}"/>
                </a:ext>
              </a:extLst>
            </p:cNvPr>
            <p:cNvSpPr txBox="1"/>
            <p:nvPr/>
          </p:nvSpPr>
          <p:spPr>
            <a:xfrm>
              <a:off x="204257" y="2440670"/>
              <a:ext cx="1793822" cy="253916"/>
            </a:xfrm>
            <a:prstGeom prst="rect">
              <a:avLst/>
            </a:prstGeom>
            <a:noFill/>
          </p:spPr>
          <p:txBody>
            <a:bodyPr wrap="square" rtlCol="0">
              <a:spAutoFit/>
            </a:bodyPr>
            <a:lstStyle/>
            <a:p>
              <a:pPr algn="ctr"/>
              <a:r>
                <a:rPr lang="en-US" sz="1050" b="1" dirty="0">
                  <a:solidFill>
                    <a:srgbClr val="EDB6A2"/>
                  </a:solidFill>
                  <a:ea typeface="Open Sans" panose="020B0606030504020204" pitchFamily="34" charset="0"/>
                  <a:cs typeface="Open Sans" panose="020B0606030504020204" pitchFamily="34" charset="0"/>
                </a:rPr>
                <a:t>CONTACT</a:t>
              </a:r>
            </a:p>
          </p:txBody>
        </p:sp>
        <p:sp>
          <p:nvSpPr>
            <p:cNvPr id="8" name="TextBox 32">
              <a:extLst>
                <a:ext uri="{FF2B5EF4-FFF2-40B4-BE49-F238E27FC236}">
                  <a16:creationId xmlns:a16="http://schemas.microsoft.com/office/drawing/2014/main" id="{0CE2CA73-EFA9-DC4B-8DB0-45D6559402D1}"/>
                </a:ext>
              </a:extLst>
            </p:cNvPr>
            <p:cNvSpPr txBox="1"/>
            <p:nvPr/>
          </p:nvSpPr>
          <p:spPr>
            <a:xfrm>
              <a:off x="145113" y="3284177"/>
              <a:ext cx="1912111" cy="246221"/>
            </a:xfrm>
            <a:prstGeom prst="rect">
              <a:avLst/>
            </a:prstGeom>
            <a:noFill/>
          </p:spPr>
          <p:txBody>
            <a:bodyPr wrap="square" rtlCol="0">
              <a:spAutoFit/>
            </a:bodyPr>
            <a:lstStyle/>
            <a:p>
              <a:pPr algn="ctr"/>
              <a:endParaRPr lang="en-US" sz="1000" dirty="0">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107357" y="3026449"/>
              <a:ext cx="1987622" cy="246221"/>
            </a:xfrm>
            <a:prstGeom prst="rect">
              <a:avLst/>
            </a:prstGeom>
            <a:noFill/>
          </p:spPr>
          <p:txBody>
            <a:bodyPr wrap="square" rtlCol="0">
              <a:spAutoFit/>
            </a:bodyPr>
            <a:lstStyle/>
            <a:p>
              <a:pPr algn="ctr"/>
              <a:endParaRPr lang="en-US" sz="1000" dirty="0">
                <a:ea typeface="Open Sans" panose="020B0606030504020204" pitchFamily="34" charset="0"/>
                <a:cs typeface="Open Sans" panose="020B0606030504020204" pitchFamily="34" charset="0"/>
              </a:endParaRPr>
            </a:p>
          </p:txBody>
        </p:sp>
        <p:sp>
          <p:nvSpPr>
            <p:cNvPr id="12" name="TextBox 11"/>
            <p:cNvSpPr txBox="1"/>
            <p:nvPr/>
          </p:nvSpPr>
          <p:spPr>
            <a:xfrm>
              <a:off x="183722" y="2643963"/>
              <a:ext cx="1834893" cy="861774"/>
            </a:xfrm>
            <a:prstGeom prst="rect">
              <a:avLst/>
            </a:prstGeom>
            <a:noFill/>
          </p:spPr>
          <p:txBody>
            <a:bodyPr wrap="square" rtlCol="0">
              <a:spAutoFit/>
            </a:bodyPr>
            <a:lstStyle/>
            <a:p>
              <a:pPr algn="ctr"/>
              <a:r>
                <a:rPr lang="en-US" sz="1000" dirty="0">
                  <a:solidFill>
                    <a:schemeClr val="bg1"/>
                  </a:solidFill>
                  <a:ea typeface="Open Sans" panose="020B0606030504020204" pitchFamily="34" charset="0"/>
                  <a:cs typeface="Open Sans" panose="020B0606030504020204" pitchFamily="34" charset="0"/>
                </a:rPr>
                <a:t>mob : 01 02 03 04 05</a:t>
              </a:r>
            </a:p>
            <a:p>
              <a:pPr algn="ctr"/>
              <a:r>
                <a:rPr lang="en-US" sz="1000" dirty="0">
                  <a:solidFill>
                    <a:schemeClr val="bg1"/>
                  </a:solidFill>
                  <a:ea typeface="Open Sans" panose="020B0606030504020204" pitchFamily="34" charset="0"/>
                  <a:cs typeface="Open Sans" panose="020B0606030504020204" pitchFamily="34" charset="0"/>
                </a:rPr>
                <a:t>example@email.com</a:t>
              </a:r>
            </a:p>
            <a:p>
              <a:pPr algn="ctr"/>
              <a:r>
                <a:rPr lang="en-US" sz="1000" dirty="0" err="1">
                  <a:solidFill>
                    <a:schemeClr val="bg1"/>
                  </a:solidFill>
                  <a:ea typeface="Open Sans" panose="020B0606030504020204" pitchFamily="34" charset="0"/>
                  <a:cs typeface="Open Sans" panose="020B0606030504020204" pitchFamily="34" charset="0"/>
                </a:rPr>
                <a:t>facebook.com</a:t>
              </a:r>
              <a:r>
                <a:rPr lang="en-US" sz="1000" dirty="0">
                  <a:solidFill>
                    <a:schemeClr val="bg1"/>
                  </a:solidFill>
                  <a:ea typeface="Open Sans" panose="020B0606030504020204" pitchFamily="34" charset="0"/>
                  <a:cs typeface="Open Sans" panose="020B0606030504020204" pitchFamily="34" charset="0"/>
                </a:rPr>
                <a:t>/</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twitter.com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linkedin.com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p:txBody>
        </p:sp>
        <p:sp>
          <p:nvSpPr>
            <p:cNvPr id="13" name="Прямоугольник 12"/>
            <p:cNvSpPr/>
            <p:nvPr/>
          </p:nvSpPr>
          <p:spPr>
            <a:xfrm>
              <a:off x="122778" y="2734865"/>
              <a:ext cx="1956780" cy="246221"/>
            </a:xfrm>
            <a:prstGeom prst="rect">
              <a:avLst/>
            </a:prstGeom>
          </p:spPr>
          <p:txBody>
            <a:bodyPr wrap="square">
              <a:spAutoFit/>
            </a:bodyPr>
            <a:lstStyle/>
            <a:p>
              <a:pPr algn="ctr"/>
              <a:endParaRPr lang="en-US" sz="1000" dirty="0">
                <a:ea typeface="Open Sans" panose="020B0606030504020204" pitchFamily="34" charset="0"/>
                <a:cs typeface="Open Sans" panose="020B0606030504020204" pitchFamily="34" charset="0"/>
              </a:endParaRPr>
            </a:p>
          </p:txBody>
        </p:sp>
      </p:grpSp>
      <p:sp>
        <p:nvSpPr>
          <p:cNvPr id="39" name="TextBox 30">
            <a:extLst>
              <a:ext uri="{FF2B5EF4-FFF2-40B4-BE49-F238E27FC236}">
                <a16:creationId xmlns:a16="http://schemas.microsoft.com/office/drawing/2014/main" id="{9843F1DE-6301-2549-A35C-31316D3D8E7B}"/>
              </a:ext>
            </a:extLst>
          </p:cNvPr>
          <p:cNvSpPr txBox="1"/>
          <p:nvPr/>
        </p:nvSpPr>
        <p:spPr>
          <a:xfrm>
            <a:off x="136811" y="6322225"/>
            <a:ext cx="1715597" cy="253916"/>
          </a:xfrm>
          <a:prstGeom prst="rect">
            <a:avLst/>
          </a:prstGeom>
          <a:noFill/>
        </p:spPr>
        <p:txBody>
          <a:bodyPr wrap="square" rtlCol="0">
            <a:spAutoFit/>
          </a:bodyPr>
          <a:lstStyle/>
          <a:p>
            <a:pPr algn="ctr"/>
            <a:r>
              <a:rPr lang="en-US" sz="1000" b="1" dirty="0">
                <a:solidFill>
                  <a:srgbClr val="EDB6A2"/>
                </a:solidFill>
                <a:ea typeface="Open Sans" panose="020B0606030504020204" pitchFamily="34" charset="0"/>
                <a:cs typeface="Open Sans" panose="020B0606030504020204" pitchFamily="34" charset="0"/>
              </a:rPr>
              <a:t>PERSONNALITE</a:t>
            </a:r>
          </a:p>
        </p:txBody>
      </p:sp>
      <p:sp>
        <p:nvSpPr>
          <p:cNvPr id="34" name="TextBox 33"/>
          <p:cNvSpPr txBox="1"/>
          <p:nvPr/>
        </p:nvSpPr>
        <p:spPr>
          <a:xfrm>
            <a:off x="2405726" y="1058676"/>
            <a:ext cx="4327215" cy="1015663"/>
          </a:xfrm>
          <a:prstGeom prst="rect">
            <a:avLst/>
          </a:prstGeom>
          <a:noFill/>
        </p:spPr>
        <p:txBody>
          <a:bodyPr wrap="square" rtlCol="0">
            <a:spAutoFit/>
          </a:bodyPr>
          <a:lstStyle/>
          <a:p>
            <a:r>
              <a:rPr lang="fr-FR" sz="1000" dirty="0"/>
              <a:t>Menuisier expérimenté avec 15 ans d'expérience dans la conception, la fabrication et la pose d'ouvrages en bois et matériaux dérivés. Compétences solides en lecture de plans, réalisation de devis et gestion de chantiers. Excellent sens du détail et engagement pour la satisfaction du client. À la recherche d'un poste de menuisier pour mettre en pratique mon savoir-faire et contribuer à la réussite de projets ambitieux.</a:t>
            </a:r>
          </a:p>
        </p:txBody>
      </p:sp>
      <p:sp>
        <p:nvSpPr>
          <p:cNvPr id="35" name="TextBox 30">
            <a:extLst>
              <a:ext uri="{FF2B5EF4-FFF2-40B4-BE49-F238E27FC236}">
                <a16:creationId xmlns:a16="http://schemas.microsoft.com/office/drawing/2014/main" id="{9843F1DE-6301-2549-A35C-31316D3D8E7B}"/>
              </a:ext>
            </a:extLst>
          </p:cNvPr>
          <p:cNvSpPr txBox="1"/>
          <p:nvPr/>
        </p:nvSpPr>
        <p:spPr>
          <a:xfrm>
            <a:off x="3731267" y="2408531"/>
            <a:ext cx="2384579" cy="261610"/>
          </a:xfrm>
          <a:prstGeom prst="rect">
            <a:avLst/>
          </a:prstGeom>
          <a:noFill/>
        </p:spPr>
        <p:txBody>
          <a:bodyPr wrap="square" rtlCol="0">
            <a:spAutoFit/>
          </a:bodyPr>
          <a:lstStyle/>
          <a:p>
            <a:r>
              <a:rPr lang="en-US" sz="1100" b="1" dirty="0">
                <a:ea typeface="Open Sans" panose="020B0606030504020204" pitchFamily="34" charset="0"/>
                <a:cs typeface="Open Sans" panose="020B0606030504020204" pitchFamily="34" charset="0"/>
              </a:rPr>
              <a:t>EXPERIENCES PROFESSIONNELLES</a:t>
            </a:r>
          </a:p>
        </p:txBody>
      </p:sp>
      <p:sp>
        <p:nvSpPr>
          <p:cNvPr id="41" name="TextBox 30">
            <a:extLst>
              <a:ext uri="{FF2B5EF4-FFF2-40B4-BE49-F238E27FC236}">
                <a16:creationId xmlns:a16="http://schemas.microsoft.com/office/drawing/2014/main" id="{9843F1DE-6301-2549-A35C-31316D3D8E7B}"/>
              </a:ext>
            </a:extLst>
          </p:cNvPr>
          <p:cNvSpPr txBox="1"/>
          <p:nvPr/>
        </p:nvSpPr>
        <p:spPr>
          <a:xfrm>
            <a:off x="3585686" y="6965694"/>
            <a:ext cx="1478632" cy="261610"/>
          </a:xfrm>
          <a:prstGeom prst="rect">
            <a:avLst/>
          </a:prstGeom>
          <a:noFill/>
        </p:spPr>
        <p:txBody>
          <a:bodyPr wrap="square" rtlCol="0">
            <a:spAutoFit/>
          </a:bodyPr>
          <a:lstStyle/>
          <a:p>
            <a:r>
              <a:rPr lang="en-US" sz="1100" b="1" dirty="0">
                <a:ea typeface="Open Sans" panose="020B0606030504020204" pitchFamily="34" charset="0"/>
                <a:cs typeface="Open Sans" panose="020B0606030504020204" pitchFamily="34" charset="0"/>
              </a:rPr>
              <a:t>FORMATION</a:t>
            </a:r>
          </a:p>
        </p:txBody>
      </p:sp>
      <p:sp>
        <p:nvSpPr>
          <p:cNvPr id="42" name="TextBox 41"/>
          <p:cNvSpPr txBox="1"/>
          <p:nvPr/>
        </p:nvSpPr>
        <p:spPr>
          <a:xfrm>
            <a:off x="2298920" y="7383196"/>
            <a:ext cx="1028779" cy="400110"/>
          </a:xfrm>
          <a:prstGeom prst="rect">
            <a:avLst/>
          </a:prstGeom>
          <a:noFill/>
        </p:spPr>
        <p:txBody>
          <a:bodyPr wrap="square" rtlCol="0">
            <a:spAutoFit/>
          </a:bodyPr>
          <a:lstStyle/>
          <a:p>
            <a:pPr algn="r"/>
            <a:r>
              <a:rPr lang="fr-FR" sz="1000" b="1" dirty="0"/>
              <a:t>CAP MENUISIER Fabricant</a:t>
            </a:r>
            <a:endParaRPr lang="en-US" sz="1000" b="1" dirty="0">
              <a:ea typeface="Open Sans" panose="020B0606030504020204" pitchFamily="34" charset="0"/>
              <a:cs typeface="Open Sans" panose="020B0606030504020204" pitchFamily="34" charset="0"/>
            </a:endParaRPr>
          </a:p>
        </p:txBody>
      </p:sp>
      <p:sp>
        <p:nvSpPr>
          <p:cNvPr id="84" name="TextBox 83"/>
          <p:cNvSpPr txBox="1"/>
          <p:nvPr/>
        </p:nvSpPr>
        <p:spPr>
          <a:xfrm>
            <a:off x="3524575" y="7338649"/>
            <a:ext cx="3045194" cy="1477328"/>
          </a:xfrm>
          <a:prstGeom prst="rect">
            <a:avLst/>
          </a:prstGeom>
          <a:noFill/>
        </p:spPr>
        <p:txBody>
          <a:bodyPr wrap="square" rtlCol="0">
            <a:spAutoFit/>
          </a:bodyPr>
          <a:lstStyle/>
          <a:p>
            <a:r>
              <a:rPr lang="fr-FR" sz="1000" b="1" dirty="0"/>
              <a:t>Lycée des Métiers du Bois (2003-2005)</a:t>
            </a:r>
          </a:p>
          <a:p>
            <a:endParaRPr lang="fr-FR" sz="1000" dirty="0"/>
          </a:p>
          <a:p>
            <a:pPr marL="171450" indent="-171450">
              <a:buFont typeface="Arial" panose="020B0604020202020204" pitchFamily="34" charset="0"/>
              <a:buChar char="•"/>
            </a:pPr>
            <a:r>
              <a:rPr lang="fr-FR" sz="1000" dirty="0"/>
              <a:t>Apprentissage des techniques de fabrication et de pose de menuiseries</a:t>
            </a:r>
          </a:p>
          <a:p>
            <a:pPr marL="171450" indent="-171450">
              <a:buFont typeface="Arial" panose="020B0604020202020204" pitchFamily="34" charset="0"/>
              <a:buChar char="•"/>
            </a:pPr>
            <a:r>
              <a:rPr lang="fr-FR" sz="1000" dirty="0"/>
              <a:t>Formation en dessin technique, lecture de plans et réalisation de devis</a:t>
            </a:r>
          </a:p>
          <a:p>
            <a:pPr marL="171450" indent="-171450">
              <a:buFont typeface="Arial" panose="020B0604020202020204" pitchFamily="34" charset="0"/>
              <a:buChar char="•"/>
            </a:pPr>
            <a:r>
              <a:rPr lang="fr-FR" sz="1000" dirty="0"/>
              <a:t>Stage professionnel de 6 mois en entreprise de menuiserie</a:t>
            </a:r>
          </a:p>
          <a:p>
            <a:endParaRPr lang="fr-FR" sz="1000" dirty="0"/>
          </a:p>
        </p:txBody>
      </p:sp>
      <p:sp>
        <p:nvSpPr>
          <p:cNvPr id="17" name="TextBox 16"/>
          <p:cNvSpPr txBox="1"/>
          <p:nvPr/>
        </p:nvSpPr>
        <p:spPr>
          <a:xfrm>
            <a:off x="2405725" y="165625"/>
            <a:ext cx="4004083" cy="523220"/>
          </a:xfrm>
          <a:prstGeom prst="rect">
            <a:avLst/>
          </a:prstGeom>
          <a:noFill/>
        </p:spPr>
        <p:txBody>
          <a:bodyPr wrap="square" rtlCol="0">
            <a:spAutoFit/>
          </a:bodyPr>
          <a:lstStyle/>
          <a:p>
            <a:r>
              <a:rPr lang="en-US" sz="2800" b="1" dirty="0">
                <a:ea typeface="Open Sans" panose="020B0606030504020204" pitchFamily="34" charset="0"/>
                <a:cs typeface="Open Sans" panose="020B0606030504020204" pitchFamily="34" charset="0"/>
              </a:rPr>
              <a:t>Fabrice Le BOIS</a:t>
            </a:r>
          </a:p>
        </p:txBody>
      </p:sp>
      <p:sp>
        <p:nvSpPr>
          <p:cNvPr id="18" name="TextBox 17"/>
          <p:cNvSpPr txBox="1"/>
          <p:nvPr/>
        </p:nvSpPr>
        <p:spPr>
          <a:xfrm>
            <a:off x="2405727" y="677691"/>
            <a:ext cx="4307148" cy="338554"/>
          </a:xfrm>
          <a:prstGeom prst="rect">
            <a:avLst/>
          </a:prstGeom>
          <a:noFill/>
        </p:spPr>
        <p:txBody>
          <a:bodyPr wrap="square" rtlCol="0">
            <a:spAutoFit/>
          </a:bodyPr>
          <a:lstStyle/>
          <a:p>
            <a:r>
              <a:rPr lang="fr-FR" sz="1600" dirty="0"/>
              <a:t>Menuisier expérimenté avec 15 ans d'expérience</a:t>
            </a:r>
            <a:endParaRPr lang="en-US" sz="1600" dirty="0">
              <a:ea typeface="Open Sans" panose="020B0606030504020204" pitchFamily="34" charset="0"/>
              <a:cs typeface="Open Sans" panose="020B0606030504020204" pitchFamily="34" charset="0"/>
            </a:endParaRPr>
          </a:p>
        </p:txBody>
      </p:sp>
      <p:sp>
        <p:nvSpPr>
          <p:cNvPr id="53" name="TextBox 52"/>
          <p:cNvSpPr txBox="1"/>
          <p:nvPr/>
        </p:nvSpPr>
        <p:spPr>
          <a:xfrm>
            <a:off x="2296196" y="3249849"/>
            <a:ext cx="1106398" cy="707886"/>
          </a:xfrm>
          <a:prstGeom prst="rect">
            <a:avLst/>
          </a:prstGeom>
          <a:noFill/>
        </p:spPr>
        <p:txBody>
          <a:bodyPr wrap="square" rtlCol="0">
            <a:spAutoFit/>
          </a:bodyPr>
          <a:lstStyle/>
          <a:p>
            <a:pPr algn="r"/>
            <a:r>
              <a:rPr lang="fr-FR" sz="1000" b="1" dirty="0"/>
              <a:t>MENUISIER</a:t>
            </a:r>
            <a:r>
              <a:rPr lang="en-US" sz="1000" b="1" dirty="0"/>
              <a:t>, </a:t>
            </a:r>
            <a:r>
              <a:rPr lang="en-US" sz="1000" b="1" dirty="0" err="1">
                <a:ea typeface="Open Sans" panose="020B0606030504020204" pitchFamily="34" charset="0"/>
                <a:cs typeface="Open Sans" panose="020B0606030504020204" pitchFamily="34" charset="0"/>
              </a:rPr>
              <a:t>Entreprise</a:t>
            </a:r>
            <a:r>
              <a:rPr lang="en-US" sz="1000" b="1" dirty="0">
                <a:ea typeface="Open Sans" panose="020B0606030504020204" pitchFamily="34" charset="0"/>
                <a:cs typeface="Open Sans" panose="020B0606030504020204" pitchFamily="34" charset="0"/>
              </a:rPr>
              <a:t> 2AE</a:t>
            </a:r>
          </a:p>
          <a:p>
            <a:pPr algn="r"/>
            <a:r>
              <a:rPr lang="en-US" sz="1000" b="1" dirty="0">
                <a:ea typeface="Open Sans" panose="020B0606030504020204" pitchFamily="34" charset="0"/>
                <a:cs typeface="Open Sans" panose="020B0606030504020204" pitchFamily="34" charset="0"/>
              </a:rPr>
              <a:t>Paris</a:t>
            </a:r>
          </a:p>
          <a:p>
            <a:pPr algn="r"/>
            <a:r>
              <a:rPr lang="en-US" sz="1000" b="1" dirty="0">
                <a:ea typeface="Open Sans" panose="020B0606030504020204" pitchFamily="34" charset="0"/>
                <a:cs typeface="Open Sans" panose="020B0606030504020204" pitchFamily="34" charset="0"/>
              </a:rPr>
              <a:t>2020-2024</a:t>
            </a:r>
          </a:p>
        </p:txBody>
      </p:sp>
      <p:cxnSp>
        <p:nvCxnSpPr>
          <p:cNvPr id="5" name="Прямая соединительная линия 4"/>
          <p:cNvCxnSpPr>
            <a:cxnSpLocks/>
          </p:cNvCxnSpPr>
          <p:nvPr/>
        </p:nvCxnSpPr>
        <p:spPr>
          <a:xfrm>
            <a:off x="3433395" y="7273856"/>
            <a:ext cx="0" cy="1443424"/>
          </a:xfrm>
          <a:prstGeom prst="line">
            <a:avLst/>
          </a:prstGeom>
          <a:ln w="19050">
            <a:solidFill>
              <a:srgbClr val="F47C7D"/>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50937" y="2798373"/>
            <a:ext cx="3112205" cy="1785104"/>
          </a:xfrm>
          <a:prstGeom prst="rect">
            <a:avLst/>
          </a:prstGeom>
          <a:noFill/>
        </p:spPr>
        <p:txBody>
          <a:bodyPr wrap="square" rtlCol="0">
            <a:spAutoFit/>
          </a:bodyPr>
          <a:lstStyle/>
          <a:p>
            <a:pPr marL="171450" indent="-171450">
              <a:buFont typeface="Arial" panose="020B0604020202020204" pitchFamily="34" charset="0"/>
              <a:buChar char="•"/>
            </a:pPr>
            <a:r>
              <a:rPr lang="fr-FR" sz="1000" dirty="0"/>
              <a:t>Conception et fabrication sur-mesure de mobilier, fenêtres, portes et escaliers</a:t>
            </a:r>
          </a:p>
          <a:p>
            <a:pPr marL="171450" indent="-171450">
              <a:buFont typeface="Arial" panose="020B0604020202020204" pitchFamily="34" charset="0"/>
              <a:buChar char="•"/>
            </a:pPr>
            <a:r>
              <a:rPr lang="fr-FR" sz="1000" dirty="0"/>
              <a:t>Lecture de plans et réalisation de devis</a:t>
            </a:r>
          </a:p>
          <a:p>
            <a:pPr marL="171450" indent="-171450">
              <a:buFont typeface="Arial" panose="020B0604020202020204" pitchFamily="34" charset="0"/>
              <a:buChar char="•"/>
            </a:pPr>
            <a:r>
              <a:rPr lang="fr-FR" sz="1000" dirty="0"/>
              <a:t>Gestion des approvisionnements et du stock de matériaux</a:t>
            </a:r>
          </a:p>
          <a:p>
            <a:pPr marL="171450" indent="-171450">
              <a:buFont typeface="Arial" panose="020B0604020202020204" pitchFamily="34" charset="0"/>
              <a:buChar char="•"/>
            </a:pPr>
            <a:r>
              <a:rPr lang="fr-FR" sz="1000" dirty="0"/>
              <a:t>Pose et installation d'ouvrages en bois et matériaux dérivés</a:t>
            </a:r>
          </a:p>
          <a:p>
            <a:pPr marL="171450" indent="-171450">
              <a:buFont typeface="Arial" panose="020B0604020202020204" pitchFamily="34" charset="0"/>
              <a:buChar char="•"/>
            </a:pPr>
            <a:r>
              <a:rPr lang="fr-FR" sz="1000" dirty="0"/>
              <a:t>Suivi de chantier et coordination avec les autres corps de métier</a:t>
            </a:r>
          </a:p>
          <a:p>
            <a:pPr marL="171450" indent="-171450">
              <a:buFont typeface="Arial" panose="020B0604020202020204" pitchFamily="34" charset="0"/>
              <a:buChar char="•"/>
            </a:pPr>
            <a:r>
              <a:rPr lang="fr-FR" sz="1000" dirty="0"/>
              <a:t>Formation et encadrement des apprentis et compagnons</a:t>
            </a:r>
          </a:p>
        </p:txBody>
      </p:sp>
      <p:cxnSp>
        <p:nvCxnSpPr>
          <p:cNvPr id="70" name="Прямая соединительная линия 69"/>
          <p:cNvCxnSpPr>
            <a:cxnSpLocks/>
          </p:cNvCxnSpPr>
          <p:nvPr/>
        </p:nvCxnSpPr>
        <p:spPr>
          <a:xfrm>
            <a:off x="3461174" y="2762780"/>
            <a:ext cx="0" cy="1891164"/>
          </a:xfrm>
          <a:prstGeom prst="line">
            <a:avLst/>
          </a:prstGeom>
          <a:ln w="19050">
            <a:solidFill>
              <a:srgbClr val="F47C7D"/>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241684" y="252460"/>
            <a:ext cx="1720548" cy="1720548"/>
          </a:xfrm>
          <a:prstGeom prst="ellipse">
            <a:avLst/>
          </a:prstGeom>
          <a:solidFill>
            <a:srgbClr val="EDB6A2"/>
          </a:solidFill>
          <a:ln w="19050">
            <a:solidFill>
              <a:srgbClr val="EDB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57">
            <a:extLst>
              <a:ext uri="{FF2B5EF4-FFF2-40B4-BE49-F238E27FC236}">
                <a16:creationId xmlns:a16="http://schemas.microsoft.com/office/drawing/2014/main" id="{CA287D5D-831C-04F2-1D05-580ABBF21158}"/>
              </a:ext>
            </a:extLst>
          </p:cNvPr>
          <p:cNvSpPr txBox="1"/>
          <p:nvPr/>
        </p:nvSpPr>
        <p:spPr>
          <a:xfrm>
            <a:off x="3550937" y="5101324"/>
            <a:ext cx="3112205" cy="1323439"/>
          </a:xfrm>
          <a:prstGeom prst="rect">
            <a:avLst/>
          </a:prstGeom>
          <a:noFill/>
        </p:spPr>
        <p:txBody>
          <a:bodyPr wrap="square" rtlCol="0">
            <a:spAutoFit/>
          </a:bodyPr>
          <a:lstStyle/>
          <a:p>
            <a:pPr marL="171450" indent="-171450">
              <a:buFont typeface="Arial" panose="020B0604020202020204" pitchFamily="34" charset="0"/>
              <a:buChar char="•"/>
            </a:pPr>
            <a:r>
              <a:rPr lang="fr-FR" sz="1000" dirty="0"/>
              <a:t>Fabrication et pose de menuiseries intérieures et extérieures</a:t>
            </a:r>
          </a:p>
          <a:p>
            <a:pPr marL="171450" indent="-171450">
              <a:buFont typeface="Arial" panose="020B0604020202020204" pitchFamily="34" charset="0"/>
              <a:buChar char="•"/>
            </a:pPr>
            <a:r>
              <a:rPr lang="fr-FR" sz="1000" dirty="0"/>
              <a:t>Aide à la conception et à la réalisation de projets sur-mesure</a:t>
            </a:r>
          </a:p>
          <a:p>
            <a:pPr marL="171450" indent="-171450">
              <a:buFont typeface="Arial" panose="020B0604020202020204" pitchFamily="34" charset="0"/>
              <a:buChar char="•"/>
            </a:pPr>
            <a:r>
              <a:rPr lang="fr-FR" sz="1000" dirty="0"/>
              <a:t>Préparation et entretien des machines et outils</a:t>
            </a:r>
          </a:p>
          <a:p>
            <a:pPr marL="171450" indent="-171450">
              <a:buFont typeface="Arial" panose="020B0604020202020204" pitchFamily="34" charset="0"/>
              <a:buChar char="•"/>
            </a:pPr>
            <a:r>
              <a:rPr lang="fr-FR" sz="1000" dirty="0"/>
              <a:t>Participation aux réunions de chantier et aux briefings de sécurité</a:t>
            </a:r>
          </a:p>
          <a:p>
            <a:pPr marL="171450" indent="-171450">
              <a:buFont typeface="Arial" panose="020B0604020202020204" pitchFamily="34" charset="0"/>
              <a:buChar char="•"/>
            </a:pPr>
            <a:r>
              <a:rPr lang="fr-FR" sz="1000" dirty="0"/>
              <a:t>Respect des normes de qualité et de sécurité</a:t>
            </a:r>
          </a:p>
        </p:txBody>
      </p:sp>
      <p:cxnSp>
        <p:nvCxnSpPr>
          <p:cNvPr id="16" name="Прямая соединительная линия 69">
            <a:extLst>
              <a:ext uri="{FF2B5EF4-FFF2-40B4-BE49-F238E27FC236}">
                <a16:creationId xmlns:a16="http://schemas.microsoft.com/office/drawing/2014/main" id="{B1719159-152E-8EF5-E868-B1EC34339929}"/>
              </a:ext>
            </a:extLst>
          </p:cNvPr>
          <p:cNvCxnSpPr>
            <a:cxnSpLocks/>
          </p:cNvCxnSpPr>
          <p:nvPr/>
        </p:nvCxnSpPr>
        <p:spPr>
          <a:xfrm>
            <a:off x="3461174" y="5081416"/>
            <a:ext cx="0" cy="1497236"/>
          </a:xfrm>
          <a:prstGeom prst="line">
            <a:avLst/>
          </a:prstGeom>
          <a:ln w="19050">
            <a:solidFill>
              <a:srgbClr val="F47C7D"/>
            </a:solidFill>
          </a:ln>
        </p:spPr>
        <p:style>
          <a:lnRef idx="1">
            <a:schemeClr val="accent1"/>
          </a:lnRef>
          <a:fillRef idx="0">
            <a:schemeClr val="accent1"/>
          </a:fillRef>
          <a:effectRef idx="0">
            <a:schemeClr val="accent1"/>
          </a:effectRef>
          <a:fontRef idx="minor">
            <a:schemeClr val="tx1"/>
          </a:fontRef>
        </p:style>
      </p:cxnSp>
      <p:sp>
        <p:nvSpPr>
          <p:cNvPr id="22" name="TextBox 52">
            <a:extLst>
              <a:ext uri="{FF2B5EF4-FFF2-40B4-BE49-F238E27FC236}">
                <a16:creationId xmlns:a16="http://schemas.microsoft.com/office/drawing/2014/main" id="{10E6CC52-B619-A6E7-5AF1-A3EDCB5CFD0D}"/>
              </a:ext>
            </a:extLst>
          </p:cNvPr>
          <p:cNvSpPr txBox="1"/>
          <p:nvPr/>
        </p:nvSpPr>
        <p:spPr>
          <a:xfrm>
            <a:off x="2332183" y="5453460"/>
            <a:ext cx="1106398" cy="861774"/>
          </a:xfrm>
          <a:prstGeom prst="rect">
            <a:avLst/>
          </a:prstGeom>
          <a:noFill/>
        </p:spPr>
        <p:txBody>
          <a:bodyPr wrap="square" rtlCol="0">
            <a:spAutoFit/>
          </a:bodyPr>
          <a:lstStyle/>
          <a:p>
            <a:pPr algn="r"/>
            <a:r>
              <a:rPr lang="fr-FR" sz="1000" b="1" dirty="0"/>
              <a:t>Directeur de projets IT</a:t>
            </a:r>
            <a:r>
              <a:rPr lang="en-US" sz="1000" b="1" dirty="0">
                <a:ea typeface="Open Sans" panose="020B0606030504020204" pitchFamily="34" charset="0"/>
                <a:cs typeface="Open Sans" panose="020B0606030504020204" pitchFamily="34" charset="0"/>
              </a:rPr>
              <a:t>, SONOFI</a:t>
            </a:r>
          </a:p>
          <a:p>
            <a:pPr algn="r"/>
            <a:r>
              <a:rPr lang="en-US" sz="1000" b="1" dirty="0">
                <a:ea typeface="Open Sans" panose="020B0606030504020204" pitchFamily="34" charset="0"/>
                <a:cs typeface="Open Sans" panose="020B0606030504020204" pitchFamily="34" charset="0"/>
              </a:rPr>
              <a:t>Paris</a:t>
            </a:r>
          </a:p>
          <a:p>
            <a:pPr algn="r"/>
            <a:r>
              <a:rPr lang="en-US" sz="1000" b="1" dirty="0">
                <a:ea typeface="Open Sans" panose="020B0606030504020204" pitchFamily="34" charset="0"/>
                <a:cs typeface="Open Sans" panose="020B0606030504020204" pitchFamily="34" charset="0"/>
              </a:rPr>
              <a:t>2016-2020</a:t>
            </a:r>
          </a:p>
        </p:txBody>
      </p:sp>
      <p:sp>
        <p:nvSpPr>
          <p:cNvPr id="28" name="TextBox 30">
            <a:extLst>
              <a:ext uri="{FF2B5EF4-FFF2-40B4-BE49-F238E27FC236}">
                <a16:creationId xmlns:a16="http://schemas.microsoft.com/office/drawing/2014/main" id="{AF49343E-833E-CB7B-0F9E-D6BA2C103277}"/>
              </a:ext>
            </a:extLst>
          </p:cNvPr>
          <p:cNvSpPr txBox="1"/>
          <p:nvPr/>
        </p:nvSpPr>
        <p:spPr>
          <a:xfrm>
            <a:off x="141216" y="3525699"/>
            <a:ext cx="1931336" cy="253916"/>
          </a:xfrm>
          <a:prstGeom prst="rect">
            <a:avLst/>
          </a:prstGeom>
          <a:noFill/>
        </p:spPr>
        <p:txBody>
          <a:bodyPr wrap="square" rtlCol="0">
            <a:spAutoFit/>
          </a:bodyPr>
          <a:lstStyle/>
          <a:p>
            <a:pPr algn="ctr"/>
            <a:r>
              <a:rPr lang="en-US" sz="1050" b="1" dirty="0">
                <a:solidFill>
                  <a:srgbClr val="EDB6A2"/>
                </a:solidFill>
                <a:ea typeface="Open Sans" panose="020B0606030504020204" pitchFamily="34" charset="0"/>
                <a:cs typeface="Open Sans" panose="020B0606030504020204" pitchFamily="34" charset="0"/>
              </a:rPr>
              <a:t>COMPETENCES</a:t>
            </a:r>
          </a:p>
        </p:txBody>
      </p:sp>
      <p:sp>
        <p:nvSpPr>
          <p:cNvPr id="30" name="TextBox 57">
            <a:extLst>
              <a:ext uri="{FF2B5EF4-FFF2-40B4-BE49-F238E27FC236}">
                <a16:creationId xmlns:a16="http://schemas.microsoft.com/office/drawing/2014/main" id="{41490842-6F57-AA79-70C7-53932FCB5854}"/>
              </a:ext>
            </a:extLst>
          </p:cNvPr>
          <p:cNvSpPr txBox="1"/>
          <p:nvPr/>
        </p:nvSpPr>
        <p:spPr>
          <a:xfrm>
            <a:off x="107357" y="3831903"/>
            <a:ext cx="2023393" cy="2092881"/>
          </a:xfrm>
          <a:prstGeom prst="rect">
            <a:avLst/>
          </a:prstGeom>
          <a:noFill/>
        </p:spPr>
        <p:txBody>
          <a:bodyPr wrap="square" rtlCol="0">
            <a:spAutoFit/>
          </a:bodyPr>
          <a:lstStyle/>
          <a:p>
            <a:pPr marL="171450" indent="-171450">
              <a:buFont typeface="Wingdings" pitchFamily="2" charset="2"/>
              <a:buChar char="ü"/>
            </a:pPr>
            <a:r>
              <a:rPr lang="fr-FR" sz="1000" dirty="0">
                <a:solidFill>
                  <a:schemeClr val="bg1"/>
                </a:solidFill>
              </a:rPr>
              <a:t>Conception et fabrication de menuiseries sur-mesure</a:t>
            </a:r>
          </a:p>
          <a:p>
            <a:pPr marL="171450" indent="-171450">
              <a:buFont typeface="Wingdings" pitchFamily="2" charset="2"/>
              <a:buChar char="ü"/>
            </a:pPr>
            <a:r>
              <a:rPr lang="fr-FR" sz="1000" dirty="0">
                <a:solidFill>
                  <a:schemeClr val="bg1"/>
                </a:solidFill>
              </a:rPr>
              <a:t>Lecture de plans et réalisation de devis</a:t>
            </a:r>
          </a:p>
          <a:p>
            <a:pPr marL="171450" indent="-171450">
              <a:buFont typeface="Wingdings" pitchFamily="2" charset="2"/>
              <a:buChar char="ü"/>
            </a:pPr>
            <a:r>
              <a:rPr lang="fr-FR" sz="1000" dirty="0">
                <a:solidFill>
                  <a:schemeClr val="bg1"/>
                </a:solidFill>
              </a:rPr>
              <a:t>Gestion de chantier et coordination avec les autres corps de métier</a:t>
            </a:r>
          </a:p>
          <a:p>
            <a:pPr marL="171450" indent="-171450">
              <a:buFont typeface="Wingdings" pitchFamily="2" charset="2"/>
              <a:buChar char="ü"/>
            </a:pPr>
            <a:r>
              <a:rPr lang="fr-FR" sz="1000" dirty="0">
                <a:solidFill>
                  <a:schemeClr val="bg1"/>
                </a:solidFill>
              </a:rPr>
              <a:t>Utilisation de machines et outils de menuiserie (scie circulaire, défonceuse, toupie, etc.)</a:t>
            </a:r>
          </a:p>
          <a:p>
            <a:pPr marL="171450" indent="-171450">
              <a:buFont typeface="Wingdings" pitchFamily="2" charset="2"/>
              <a:buChar char="ü"/>
            </a:pPr>
            <a:r>
              <a:rPr lang="fr-FR" sz="1000" dirty="0">
                <a:solidFill>
                  <a:schemeClr val="bg1"/>
                </a:solidFill>
              </a:rPr>
              <a:t>Maîtrise des normes de qualité et de sécurité</a:t>
            </a:r>
          </a:p>
          <a:p>
            <a:pPr marL="171450" indent="-171450">
              <a:buFont typeface="Wingdings" pitchFamily="2" charset="2"/>
              <a:buChar char="ü"/>
            </a:pPr>
            <a:r>
              <a:rPr lang="fr-FR" sz="1000" dirty="0">
                <a:solidFill>
                  <a:schemeClr val="bg1"/>
                </a:solidFill>
              </a:rPr>
              <a:t>Permis B</a:t>
            </a:r>
          </a:p>
        </p:txBody>
      </p:sp>
      <p:sp>
        <p:nvSpPr>
          <p:cNvPr id="25" name="TextBox 57">
            <a:extLst>
              <a:ext uri="{FF2B5EF4-FFF2-40B4-BE49-F238E27FC236}">
                <a16:creationId xmlns:a16="http://schemas.microsoft.com/office/drawing/2014/main" id="{30C69310-566C-58D5-AF81-B864754D5619}"/>
              </a:ext>
            </a:extLst>
          </p:cNvPr>
          <p:cNvSpPr txBox="1"/>
          <p:nvPr/>
        </p:nvSpPr>
        <p:spPr>
          <a:xfrm>
            <a:off x="116505" y="6588097"/>
            <a:ext cx="1949866"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Patient</a:t>
            </a:r>
          </a:p>
          <a:p>
            <a:pPr marL="171450" indent="-171450">
              <a:buFont typeface="Arial" panose="020B0604020202020204" pitchFamily="34" charset="0"/>
              <a:buChar char="•"/>
            </a:pPr>
            <a:r>
              <a:rPr lang="fr-FR" sz="1000" dirty="0">
                <a:solidFill>
                  <a:schemeClr val="bg1"/>
                </a:solidFill>
              </a:rPr>
              <a:t>Créatif</a:t>
            </a:r>
          </a:p>
          <a:p>
            <a:pPr marL="171450" indent="-171450">
              <a:buFont typeface="Arial" panose="020B0604020202020204" pitchFamily="34" charset="0"/>
              <a:buChar char="•"/>
            </a:pPr>
            <a:r>
              <a:rPr lang="fr-FR" sz="1000" dirty="0">
                <a:solidFill>
                  <a:schemeClr val="bg1"/>
                </a:solidFill>
              </a:rPr>
              <a:t>Sens du détail</a:t>
            </a:r>
          </a:p>
          <a:p>
            <a:pPr marL="171450" indent="-171450">
              <a:buFont typeface="Arial" panose="020B0604020202020204" pitchFamily="34" charset="0"/>
              <a:buChar char="•"/>
            </a:pPr>
            <a:r>
              <a:rPr lang="fr-FR" sz="1000" dirty="0">
                <a:solidFill>
                  <a:schemeClr val="bg1"/>
                </a:solidFill>
              </a:rPr>
              <a:t>Bonne communication</a:t>
            </a:r>
          </a:p>
          <a:p>
            <a:pPr marL="171450" indent="-171450">
              <a:buFont typeface="Arial" panose="020B0604020202020204" pitchFamily="34" charset="0"/>
              <a:buChar char="•"/>
            </a:pPr>
            <a:r>
              <a:rPr lang="fr-FR" sz="1000" dirty="0">
                <a:solidFill>
                  <a:schemeClr val="bg1"/>
                </a:solidFill>
              </a:rPr>
              <a:t>Esprit d’équipe</a:t>
            </a:r>
          </a:p>
          <a:p>
            <a:pPr marL="171450" indent="-171450">
              <a:buFont typeface="Arial" panose="020B0604020202020204" pitchFamily="34" charset="0"/>
              <a:buChar char="•"/>
            </a:pPr>
            <a:r>
              <a:rPr lang="fr-FR" sz="1000" dirty="0">
                <a:solidFill>
                  <a:schemeClr val="bg1"/>
                </a:solidFill>
              </a:rPr>
              <a:t>Amour du travail bien fait.</a:t>
            </a:r>
          </a:p>
        </p:txBody>
      </p:sp>
      <p:sp>
        <p:nvSpPr>
          <p:cNvPr id="40" name="TextBox 30">
            <a:extLst>
              <a:ext uri="{FF2B5EF4-FFF2-40B4-BE49-F238E27FC236}">
                <a16:creationId xmlns:a16="http://schemas.microsoft.com/office/drawing/2014/main" id="{0A3ECDA2-E8CC-9B6A-8E61-77ABF3EBE5CF}"/>
              </a:ext>
            </a:extLst>
          </p:cNvPr>
          <p:cNvSpPr txBox="1"/>
          <p:nvPr/>
        </p:nvSpPr>
        <p:spPr>
          <a:xfrm>
            <a:off x="98424" y="7988179"/>
            <a:ext cx="1715597" cy="253916"/>
          </a:xfrm>
          <a:prstGeom prst="rect">
            <a:avLst/>
          </a:prstGeom>
          <a:noFill/>
        </p:spPr>
        <p:txBody>
          <a:bodyPr wrap="square" rtlCol="0">
            <a:spAutoFit/>
          </a:bodyPr>
          <a:lstStyle/>
          <a:p>
            <a:pPr algn="ctr"/>
            <a:r>
              <a:rPr lang="en-US" sz="1000" b="1" dirty="0">
                <a:solidFill>
                  <a:srgbClr val="EDB6A2"/>
                </a:solidFill>
                <a:ea typeface="Open Sans" panose="020B0606030504020204" pitchFamily="34" charset="0"/>
                <a:cs typeface="Open Sans" panose="020B0606030504020204" pitchFamily="34" charset="0"/>
              </a:rPr>
              <a:t>HOBBIES</a:t>
            </a:r>
          </a:p>
        </p:txBody>
      </p:sp>
      <p:sp>
        <p:nvSpPr>
          <p:cNvPr id="43" name="TextBox 57">
            <a:extLst>
              <a:ext uri="{FF2B5EF4-FFF2-40B4-BE49-F238E27FC236}">
                <a16:creationId xmlns:a16="http://schemas.microsoft.com/office/drawing/2014/main" id="{B98AE741-32FB-B2F8-D420-D4B29BCC9393}"/>
              </a:ext>
            </a:extLst>
          </p:cNvPr>
          <p:cNvSpPr txBox="1"/>
          <p:nvPr/>
        </p:nvSpPr>
        <p:spPr>
          <a:xfrm>
            <a:off x="78118" y="8254051"/>
            <a:ext cx="1949866" cy="1169551"/>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Passionné de bricolage et d'aménagement intérieur</a:t>
            </a:r>
          </a:p>
          <a:p>
            <a:pPr marL="171450" indent="-171450">
              <a:buFont typeface="Arial" panose="020B0604020202020204" pitchFamily="34" charset="0"/>
              <a:buChar char="•"/>
            </a:pPr>
            <a:r>
              <a:rPr lang="fr-FR" sz="1000" dirty="0">
                <a:solidFill>
                  <a:schemeClr val="bg1"/>
                </a:solidFill>
              </a:rPr>
              <a:t>Bénévole pour la restauration de monuments historiques en bois</a:t>
            </a:r>
          </a:p>
          <a:p>
            <a:pPr marL="171450" indent="-171450">
              <a:buFont typeface="Arial" panose="020B0604020202020204" pitchFamily="34" charset="0"/>
              <a:buChar char="•"/>
            </a:pPr>
            <a:r>
              <a:rPr lang="fr-FR" sz="1000" dirty="0">
                <a:solidFill>
                  <a:schemeClr val="bg1"/>
                </a:solidFill>
              </a:rPr>
              <a:t>Pratique de sports de plein air (randonnée, VTT)</a:t>
            </a:r>
          </a:p>
        </p:txBody>
      </p:sp>
      <p:cxnSp>
        <p:nvCxnSpPr>
          <p:cNvPr id="20" name="Connecteur droit 19">
            <a:extLst>
              <a:ext uri="{FF2B5EF4-FFF2-40B4-BE49-F238E27FC236}">
                <a16:creationId xmlns:a16="http://schemas.microsoft.com/office/drawing/2014/main" id="{C646CC9A-8C05-0F37-83A5-FE2751B2BF74}"/>
              </a:ext>
            </a:extLst>
          </p:cNvPr>
          <p:cNvCxnSpPr/>
          <p:nvPr/>
        </p:nvCxnSpPr>
        <p:spPr>
          <a:xfrm>
            <a:off x="2296196" y="0"/>
            <a:ext cx="0" cy="9906000"/>
          </a:xfrm>
          <a:prstGeom prst="line">
            <a:avLst/>
          </a:prstGeom>
          <a:ln w="12700">
            <a:solidFill>
              <a:srgbClr val="F47C7D"/>
            </a:solidFill>
          </a:ln>
        </p:spPr>
        <p:style>
          <a:lnRef idx="1">
            <a:schemeClr val="accent1"/>
          </a:lnRef>
          <a:fillRef idx="0">
            <a:schemeClr val="accent1"/>
          </a:fillRef>
          <a:effectRef idx="0">
            <a:schemeClr val="accent1"/>
          </a:effectRef>
          <a:fontRef idx="minor">
            <a:schemeClr val="tx1"/>
          </a:fontRef>
        </p:style>
      </p:cxnSp>
      <p:pic>
        <p:nvPicPr>
          <p:cNvPr id="19" name="Image 18" descr="Une image contenant Visage humain, habits, personne, Front&#10;&#10;Description générée automatiquement">
            <a:extLst>
              <a:ext uri="{FF2B5EF4-FFF2-40B4-BE49-F238E27FC236}">
                <a16:creationId xmlns:a16="http://schemas.microsoft.com/office/drawing/2014/main" id="{ED0A81F4-F521-C413-2C7D-218528A0E8A6}"/>
              </a:ext>
            </a:extLst>
          </p:cNvPr>
          <p:cNvPicPr>
            <a:picLocks noChangeAspect="1"/>
          </p:cNvPicPr>
          <p:nvPr/>
        </p:nvPicPr>
        <p:blipFill rotWithShape="1">
          <a:blip r:embed="rId2"/>
          <a:srcRect b="5900"/>
          <a:stretch/>
        </p:blipFill>
        <p:spPr>
          <a:xfrm flipH="1">
            <a:off x="370632" y="389490"/>
            <a:ext cx="1496841" cy="1501140"/>
          </a:xfrm>
          <a:prstGeom prst="ellipse">
            <a:avLst/>
          </a:prstGeom>
        </p:spPr>
      </p:pic>
    </p:spTree>
    <p:extLst>
      <p:ext uri="{BB962C8B-B14F-4D97-AF65-F5344CB8AC3E}">
        <p14:creationId xmlns:p14="http://schemas.microsoft.com/office/powerpoint/2010/main" val="1593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4057</TotalTime>
  <Words>642</Words>
  <Application>Microsoft Macintosh PowerPoint</Application>
  <PresentationFormat>Format A4 (210 x 297 mm)</PresentationFormat>
  <Paragraphs>90</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Calibri</vt:lpstr>
      <vt:lpstr>Wingdings</vt:lpstr>
      <vt:lpstr>Calibri Light</vt:lpstr>
      <vt:lpstr>Arial</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462</cp:revision>
  <dcterms:created xsi:type="dcterms:W3CDTF">2019-07-01T12:35:06Z</dcterms:created>
  <dcterms:modified xsi:type="dcterms:W3CDTF">2023-05-21T21:15:19Z</dcterms:modified>
</cp:coreProperties>
</file>