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60"/>
    <p:restoredTop sz="96327"/>
  </p:normalViewPr>
  <p:slideViewPr>
    <p:cSldViewPr snapToGrid="0" snapToObjects="1" showGuides="1">
      <p:cViewPr>
        <p:scale>
          <a:sx n="147" d="100"/>
          <a:sy n="147" d="100"/>
        </p:scale>
        <p:origin x="1000" y="-356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22/07/2022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22/07/2022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22/07/2022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22/07/2022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22/07/2022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22/07/2022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22/07/2022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22/07/2022</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304462" y="0"/>
            <a:ext cx="2552700" cy="9905994"/>
          </a:xfrm>
          <a:prstGeom prst="rect">
            <a:avLst/>
          </a:prstGeom>
          <a:solidFill>
            <a:schemeClr val="accent4">
              <a:lumMod val="20000"/>
              <a:lumOff val="80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4" name="Zone de texte 1">
            <a:extLst>
              <a:ext uri="{FF2B5EF4-FFF2-40B4-BE49-F238E27FC236}">
                <a16:creationId xmlns:a16="http://schemas.microsoft.com/office/drawing/2014/main" id="{3003F50E-4EA4-E33C-FC5D-1612470235F3}"/>
              </a:ext>
            </a:extLst>
          </p:cNvPr>
          <p:cNvSpPr txBox="1">
            <a:spLocks noChangeArrowheads="1"/>
          </p:cNvSpPr>
          <p:nvPr/>
        </p:nvSpPr>
        <p:spPr bwMode="auto">
          <a:xfrm>
            <a:off x="129201" y="92791"/>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dirty="0"/>
              <a:t>Mathilde </a:t>
            </a:r>
            <a:r>
              <a:rPr lang="fr-FR" sz="2800" b="1" dirty="0"/>
              <a:t>AVOCATE</a:t>
            </a:r>
            <a:br>
              <a:rPr lang="fr-FR" sz="2800" dirty="0"/>
            </a:b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103277" y="795475"/>
            <a:ext cx="4004627" cy="670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b="1" dirty="0"/>
              <a:t>Juriste d'entreprise – 5 ans d’expérience – Spécialiste Banque-Assurance</a:t>
            </a:r>
          </a:p>
          <a:p>
            <a:br>
              <a:rPr lang="fr-FR" dirty="0"/>
            </a:br>
            <a:endParaRPr lang="fr-FR" sz="1400" b="1"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36649" y="586133"/>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89284" y="1865438"/>
            <a:ext cx="4010235"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50" dirty="0"/>
              <a:t>Titulaire d'un Master en Droit des Affaires, parlant aussi bien le français que l'anglais, j'ai plus de cinq ans d'expérience professionnelle. Ayant été juriste d'entreprise dans plusieurs secteurs, je suis en outre très mobile.</a:t>
            </a:r>
          </a:p>
          <a:p>
            <a:br>
              <a:rPr lang="fr-FR" sz="1050" dirty="0"/>
            </a:br>
            <a:br>
              <a:rPr lang="fr-FR" sz="1050" dirty="0"/>
            </a:br>
            <a:br>
              <a:rPr lang="fr-FR" sz="1050" dirty="0"/>
            </a:br>
            <a:endParaRPr kumimoji="0" lang="fr-FR" altLang="fr-FR" sz="1050" b="0" u="none" strike="noStrike" cap="none" normalizeH="0" baseline="0" dirty="0">
              <a:ln>
                <a:noFill/>
              </a:ln>
              <a:solidFill>
                <a:schemeClr val="tx1"/>
              </a:solidFill>
              <a:effectLst/>
              <a:latin typeface="Arial" panose="020B0604020202020204" pitchFamily="34" charset="0"/>
            </a:endParaRP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122585" y="1500950"/>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96682" y="2701726"/>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89103" y="3155342"/>
            <a:ext cx="4173294" cy="5179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50" b="1" dirty="0"/>
              <a:t>Septembre 2018 - maintenant : juriste d'entreprise - Assurance "aux petits oignons"</a:t>
            </a:r>
          </a:p>
          <a:p>
            <a:pPr marL="171450" indent="-171450">
              <a:buFont typeface="Arial" panose="020B0604020202020204" pitchFamily="34" charset="0"/>
              <a:buChar char="•"/>
            </a:pPr>
            <a:r>
              <a:rPr lang="fr-FR" sz="1050" dirty="0"/>
              <a:t>Rédaction des actes juridiques (contrats de travail, cession des parts, etc.).</a:t>
            </a:r>
          </a:p>
          <a:p>
            <a:pPr marL="171450" indent="-171450">
              <a:buFont typeface="Arial" panose="020B0604020202020204" pitchFamily="34" charset="0"/>
              <a:buChar char="•"/>
            </a:pPr>
            <a:r>
              <a:rPr lang="fr-FR" sz="1050" dirty="0"/>
              <a:t>Soutien juridique dans les démarches ayant trait à la Commission nationale de l'informatique et des libertés (CNIL).</a:t>
            </a:r>
          </a:p>
          <a:p>
            <a:pPr marL="171450" indent="-171450">
              <a:buFont typeface="Arial" panose="020B0604020202020204" pitchFamily="34" charset="0"/>
              <a:buChar char="•"/>
            </a:pPr>
            <a:r>
              <a:rPr lang="fr-FR" sz="1050" dirty="0"/>
              <a:t>Analyse du marché et veille juridique.</a:t>
            </a:r>
          </a:p>
          <a:p>
            <a:pPr marL="171450" indent="-171450">
              <a:buFont typeface="Arial" panose="020B0604020202020204" pitchFamily="34" charset="0"/>
              <a:buChar char="•"/>
            </a:pPr>
            <a:r>
              <a:rPr lang="fr-FR" sz="1050" dirty="0"/>
              <a:t>Rédaction des mentions légales, des Conditions générales d'utilisation (CGU) et sécurisation de la propriété intellectuelle.</a:t>
            </a:r>
          </a:p>
          <a:p>
            <a:pPr marL="171450" indent="-171450">
              <a:buFont typeface="Arial" panose="020B0604020202020204" pitchFamily="34" charset="0"/>
              <a:buChar char="•"/>
            </a:pPr>
            <a:r>
              <a:rPr lang="fr-FR" sz="1050" b="1" dirty="0"/>
              <a:t>Moments-clés :</a:t>
            </a:r>
            <a:r>
              <a:rPr lang="fr-FR" sz="1050" dirty="0"/>
              <a:t> a réalisé la couverture juridique d'une fusion-acquisition chiffrée à 15 millions d'euros.</a:t>
            </a:r>
          </a:p>
          <a:p>
            <a:pPr marL="171450" indent="-171450">
              <a:buFont typeface="Arial" panose="020B0604020202020204" pitchFamily="34" charset="0"/>
              <a:buChar char="•"/>
            </a:pPr>
            <a:endParaRPr lang="fr-FR" sz="1050" dirty="0"/>
          </a:p>
          <a:p>
            <a:r>
              <a:rPr lang="fr-FR" sz="1050" b="1" dirty="0"/>
              <a:t>Mai 2015 - août 2018 : juriste d'entreprise - Banque "Les travailleurs assidus »</a:t>
            </a:r>
          </a:p>
          <a:p>
            <a:pPr marL="171450" indent="-171450">
              <a:buFont typeface="Arial" panose="020B0604020202020204" pitchFamily="34" charset="0"/>
              <a:buChar char="•"/>
            </a:pPr>
            <a:r>
              <a:rPr lang="fr-FR" sz="1050" dirty="0"/>
              <a:t>Règlement des contentieux.</a:t>
            </a:r>
          </a:p>
          <a:p>
            <a:pPr marL="171450" indent="-171450">
              <a:buFont typeface="Arial" panose="020B0604020202020204" pitchFamily="34" charset="0"/>
              <a:buChar char="•"/>
            </a:pPr>
            <a:r>
              <a:rPr lang="fr-FR" sz="1050" dirty="0"/>
              <a:t>Recouvrement des créances.</a:t>
            </a:r>
          </a:p>
          <a:p>
            <a:pPr marL="171450" indent="-171450">
              <a:buFont typeface="Arial" panose="020B0604020202020204" pitchFamily="34" charset="0"/>
              <a:buChar char="•"/>
            </a:pPr>
            <a:r>
              <a:rPr lang="fr-FR" sz="1050" dirty="0"/>
              <a:t>Évaluation du respect des procédures internes et des réglementations diverses.`</a:t>
            </a:r>
          </a:p>
          <a:p>
            <a:pPr marL="171450" indent="-171450">
              <a:buFont typeface="Arial" panose="020B0604020202020204" pitchFamily="34" charset="0"/>
              <a:buChar char="•"/>
            </a:pPr>
            <a:r>
              <a:rPr lang="fr-FR" sz="1050" dirty="0"/>
              <a:t>Protection juridique des intérêts de la banque.`</a:t>
            </a:r>
          </a:p>
          <a:p>
            <a:pPr marL="171450" indent="-171450">
              <a:buFont typeface="Arial" panose="020B0604020202020204" pitchFamily="34" charset="0"/>
              <a:buChar char="•"/>
            </a:pPr>
            <a:r>
              <a:rPr lang="fr-FR" sz="1050" dirty="0"/>
              <a:t>Relecture, vérification et actualisation des contrats émis par la banque.`</a:t>
            </a:r>
          </a:p>
          <a:p>
            <a:pPr marL="171450" indent="-171450">
              <a:buFont typeface="Arial" panose="020B0604020202020204" pitchFamily="34" charset="0"/>
              <a:buChar char="•"/>
            </a:pPr>
            <a:r>
              <a:rPr lang="fr-FR" sz="1050" b="1" dirty="0"/>
              <a:t>Moments-clés</a:t>
            </a:r>
            <a:r>
              <a:rPr lang="fr-FR" sz="1050" dirty="0"/>
              <a:t> : a rédigé le contrat d'adhésion du prêt étudiant à 0 %, lequel est encore utilisé par la banque dans toutes ses agences.</a:t>
            </a:r>
          </a:p>
          <a:p>
            <a:pPr marL="171450" indent="-171450">
              <a:buFont typeface="Arial" panose="020B0604020202020204" pitchFamily="34" charset="0"/>
              <a:buChar char="•"/>
            </a:pPr>
            <a:endParaRPr lang="fr-FR" sz="1050" dirty="0"/>
          </a:p>
          <a:p>
            <a:r>
              <a:rPr lang="fr-FR" sz="1050" b="1" dirty="0"/>
              <a:t>Février 2013 - avril 2015 : stagiaire dans un cabinet d'avocats - Cabinet Salomon &amp; associés</a:t>
            </a:r>
          </a:p>
          <a:p>
            <a:pPr marL="171450" indent="-171450">
              <a:buFont typeface="Arial" panose="020B0604020202020204" pitchFamily="34" charset="0"/>
              <a:buChar char="•"/>
            </a:pPr>
            <a:r>
              <a:rPr lang="fr-FR" sz="1050" dirty="0"/>
              <a:t>Assistance au conseil et gestion des contentieux.</a:t>
            </a:r>
          </a:p>
          <a:p>
            <a:pPr marL="171450" indent="-171450">
              <a:buFont typeface="Arial" panose="020B0604020202020204" pitchFamily="34" charset="0"/>
              <a:buChar char="•"/>
            </a:pPr>
            <a:r>
              <a:rPr lang="fr-FR" sz="1050" dirty="0"/>
              <a:t>Rédaction des actes de procédure, des consultations et des audits.</a:t>
            </a:r>
          </a:p>
          <a:p>
            <a:pPr marL="171450" indent="-171450">
              <a:buFont typeface="Arial" panose="020B0604020202020204" pitchFamily="34" charset="0"/>
              <a:buChar char="•"/>
            </a:pPr>
            <a:r>
              <a:rPr lang="fr-FR" sz="1050" dirty="0"/>
              <a:t>Dépôts de noms commerciaux, de marques et rédaction des réponses en cas d'opposition.</a:t>
            </a:r>
          </a:p>
          <a:p>
            <a:pPr marL="171450" indent="-171450">
              <a:buFont typeface="Arial" panose="020B0604020202020204" pitchFamily="34" charset="0"/>
              <a:buChar char="•"/>
            </a:pPr>
            <a:r>
              <a:rPr lang="fr-FR" sz="1050" dirty="0"/>
              <a:t>Réalisation de la veille juridique.</a:t>
            </a:r>
          </a:p>
          <a:p>
            <a:pPr marL="171450" indent="-171450">
              <a:buFont typeface="Arial" panose="020B0604020202020204" pitchFamily="34" charset="0"/>
              <a:buChar char="•"/>
            </a:pPr>
            <a:r>
              <a:rPr lang="fr-FR" sz="1050" dirty="0"/>
              <a:t>Préparation de dossiers de plaidoirie.</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69869" y="1832335"/>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131222" y="3067312"/>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880033" y="3388859"/>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634029" y="3993502"/>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8200" y="3425825"/>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66519" y="3752871"/>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70453" y="4281330"/>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516437" y="2974346"/>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4476750" y="4592953"/>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4476750" y="4987290"/>
            <a:ext cx="2341563" cy="992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50" dirty="0"/>
              <a:t>Maîtrise des logiciels de gestion de données juridiques.</a:t>
            </a:r>
          </a:p>
          <a:p>
            <a:pPr marL="171450" indent="-171450">
              <a:buFont typeface="Arial" panose="020B0604020202020204" pitchFamily="34" charset="0"/>
              <a:buChar char="•"/>
            </a:pPr>
            <a:r>
              <a:rPr lang="fr-FR" sz="1050" dirty="0"/>
              <a:t>Parfaitement bilingue français-anglais (lu, écrit, parlé).</a:t>
            </a:r>
          </a:p>
          <a:p>
            <a:pPr marL="171450" indent="-171450">
              <a:buFont typeface="Arial" panose="020B0604020202020204" pitchFamily="34" charset="0"/>
              <a:buChar char="•"/>
            </a:pPr>
            <a:r>
              <a:rPr lang="fr-FR" sz="1050" dirty="0"/>
              <a:t>Maîtrise du pack office.</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430833" y="6146621"/>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416268" y="6539841"/>
            <a:ext cx="2341562" cy="658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50" dirty="0"/>
              <a:t>Fort sens de l'organisation.</a:t>
            </a:r>
          </a:p>
          <a:p>
            <a:pPr marL="171450" indent="-171450">
              <a:buFont typeface="Arial" panose="020B0604020202020204" pitchFamily="34" charset="0"/>
              <a:buChar char="•"/>
            </a:pPr>
            <a:r>
              <a:rPr lang="fr-FR" sz="1050" dirty="0"/>
              <a:t>Excellent relationnel.</a:t>
            </a:r>
          </a:p>
          <a:p>
            <a:pPr marL="171450" indent="-171450">
              <a:buFont typeface="Arial" panose="020B0604020202020204" pitchFamily="34" charset="0"/>
              <a:buChar char="•"/>
            </a:pPr>
            <a:r>
              <a:rPr lang="fr-FR" sz="1050" dirty="0"/>
              <a:t>Ponctuelle.</a:t>
            </a:r>
          </a:p>
        </p:txBody>
      </p:sp>
      <p:sp>
        <p:nvSpPr>
          <p:cNvPr id="72" name="Zone de texte 26">
            <a:extLst>
              <a:ext uri="{FF2B5EF4-FFF2-40B4-BE49-F238E27FC236}">
                <a16:creationId xmlns:a16="http://schemas.microsoft.com/office/drawing/2014/main" id="{D788481A-6149-C36E-8B50-D6862977B99D}"/>
              </a:ext>
            </a:extLst>
          </p:cNvPr>
          <p:cNvSpPr txBox="1">
            <a:spLocks noChangeArrowheads="1"/>
          </p:cNvSpPr>
          <p:nvPr/>
        </p:nvSpPr>
        <p:spPr bwMode="auto">
          <a:xfrm>
            <a:off x="4412299" y="7345316"/>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Centres d’intérêt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3" name="Zone de texte 27">
            <a:extLst>
              <a:ext uri="{FF2B5EF4-FFF2-40B4-BE49-F238E27FC236}">
                <a16:creationId xmlns:a16="http://schemas.microsoft.com/office/drawing/2014/main" id="{9215CD3D-40CF-B0D8-6768-30E93CE40C9E}"/>
              </a:ext>
            </a:extLst>
          </p:cNvPr>
          <p:cNvSpPr txBox="1">
            <a:spLocks noChangeArrowheads="1"/>
          </p:cNvSpPr>
          <p:nvPr/>
        </p:nvSpPr>
        <p:spPr bwMode="auto">
          <a:xfrm>
            <a:off x="4346257" y="7796795"/>
            <a:ext cx="2341562"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buFont typeface="Arial" panose="020B0604020202020204" pitchFamily="34" charset="0"/>
              <a:buChar char="•"/>
            </a:pPr>
            <a:r>
              <a:rPr lang="fr-FR" sz="1050" dirty="0">
                <a:latin typeface="+mn-lt"/>
              </a:rPr>
              <a:t>Fervente pratiquante d'équitation.</a:t>
            </a:r>
          </a:p>
          <a:p>
            <a:pPr marL="171450" indent="-171450">
              <a:buFont typeface="Arial" panose="020B0604020202020204" pitchFamily="34" charset="0"/>
              <a:buChar char="•"/>
            </a:pPr>
            <a:r>
              <a:rPr lang="fr-FR" sz="1050" dirty="0">
                <a:latin typeface="+mn-lt"/>
              </a:rPr>
              <a:t>Engagée dans la défense des animaux en tant que bénévole SPA.</a:t>
            </a:r>
          </a:p>
          <a:p>
            <a:pPr marL="171450" indent="-171450">
              <a:buFont typeface="Arial" panose="020B0604020202020204" pitchFamily="34" charset="0"/>
              <a:buChar char="•"/>
            </a:pPr>
            <a:r>
              <a:rPr lang="fr-FR" sz="1050" dirty="0">
                <a:latin typeface="+mn-lt"/>
              </a:rPr>
              <a:t>Pianiste depuis l'âge de cinq ans.</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103277" y="8453581"/>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115440" y="8803143"/>
            <a:ext cx="4047565" cy="0"/>
          </a:xfrm>
          <a:prstGeom prst="line">
            <a:avLst/>
          </a:prstGeom>
          <a:ln/>
        </p:spPr>
        <p:style>
          <a:lnRef idx="2">
            <a:schemeClr val="dk1"/>
          </a:lnRef>
          <a:fillRef idx="0">
            <a:schemeClr val="dk1"/>
          </a:fillRef>
          <a:effectRef idx="1">
            <a:schemeClr val="dk1"/>
          </a:effectRef>
          <a:fontRef idx="minor">
            <a:schemeClr val="tx1"/>
          </a:fontRef>
        </p:style>
      </p:cxnSp>
      <p:sp>
        <p:nvSpPr>
          <p:cNvPr id="75" name="Zone de texte 31">
            <a:extLst>
              <a:ext uri="{FF2B5EF4-FFF2-40B4-BE49-F238E27FC236}">
                <a16:creationId xmlns:a16="http://schemas.microsoft.com/office/drawing/2014/main" id="{93C0B2C6-B34A-49AF-B564-B8724810DCE7}"/>
              </a:ext>
            </a:extLst>
          </p:cNvPr>
          <p:cNvSpPr txBox="1">
            <a:spLocks noChangeArrowheads="1"/>
          </p:cNvSpPr>
          <p:nvPr/>
        </p:nvSpPr>
        <p:spPr bwMode="auto">
          <a:xfrm>
            <a:off x="83597" y="8828670"/>
            <a:ext cx="4137268" cy="98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buFont typeface="Arial" panose="020B0604020202020204" pitchFamily="34" charset="0"/>
              <a:buChar char="•"/>
            </a:pPr>
            <a:r>
              <a:rPr lang="fr-FR" sz="1050" b="1" dirty="0">
                <a:latin typeface="+mn-lt"/>
              </a:rPr>
              <a:t>2012 : Master 2 en Droit des affaires - mention excellent - </a:t>
            </a:r>
            <a:r>
              <a:rPr lang="fr-FR" sz="1050" i="1" dirty="0">
                <a:latin typeface="+mn-lt"/>
              </a:rPr>
              <a:t>Université Paris 1 Panthéon-Sorbonne et Université Paris Sud, Essonne</a:t>
            </a:r>
          </a:p>
          <a:p>
            <a:pPr marL="171450" indent="-171450">
              <a:buFont typeface="Arial" panose="020B0604020202020204" pitchFamily="34" charset="0"/>
              <a:buChar char="•"/>
            </a:pPr>
            <a:r>
              <a:rPr lang="fr-FR" sz="1050" b="1" dirty="0">
                <a:latin typeface="+mn-lt"/>
              </a:rPr>
              <a:t>2012 : Master 2 en Propriété intellectuelle - </a:t>
            </a:r>
            <a:r>
              <a:rPr lang="fr-FR" sz="1050" i="1" dirty="0">
                <a:latin typeface="+mn-lt"/>
              </a:rPr>
              <a:t>Université Paris 1 Panthéon-Sorbonne, Paris</a:t>
            </a:r>
          </a:p>
          <a:p>
            <a:pPr marL="171450" indent="-171450">
              <a:buFont typeface="Arial" panose="020B0604020202020204" pitchFamily="34" charset="0"/>
              <a:buChar char="•"/>
            </a:pPr>
            <a:r>
              <a:rPr lang="fr-FR" sz="1050" b="1" dirty="0">
                <a:latin typeface="+mn-lt"/>
              </a:rPr>
              <a:t>2007</a:t>
            </a:r>
            <a:r>
              <a:rPr lang="fr-FR" sz="1050" dirty="0">
                <a:latin typeface="+mn-lt"/>
              </a:rPr>
              <a:t> : </a:t>
            </a:r>
            <a:r>
              <a:rPr lang="fr-FR" sz="1050" b="1" dirty="0">
                <a:latin typeface="+mn-lt"/>
              </a:rPr>
              <a:t>Baccalauréat littéraire - </a:t>
            </a:r>
            <a:r>
              <a:rPr lang="fr-FR" sz="1050" i="1" dirty="0">
                <a:latin typeface="+mn-lt"/>
              </a:rPr>
              <a:t>Lycée Robert </a:t>
            </a:r>
            <a:r>
              <a:rPr lang="fr-FR" sz="1050" i="1" dirty="0" err="1">
                <a:latin typeface="+mn-lt"/>
              </a:rPr>
              <a:t>Weinum</a:t>
            </a:r>
            <a:endParaRPr lang="fr-FR" sz="1050" dirty="0">
              <a:latin typeface="+mn-lt"/>
            </a:endParaRPr>
          </a:p>
        </p:txBody>
      </p: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3" name="Image 2" descr="Une image contenant personne, habits&#10;&#10;Description générée automatiquement">
            <a:extLst>
              <a:ext uri="{FF2B5EF4-FFF2-40B4-BE49-F238E27FC236}">
                <a16:creationId xmlns:a16="http://schemas.microsoft.com/office/drawing/2014/main" id="{3E3987E4-AE88-17AF-D4DE-9F8E1AEBBAF7}"/>
              </a:ext>
            </a:extLst>
          </p:cNvPr>
          <p:cNvPicPr>
            <a:picLocks noChangeAspect="1"/>
          </p:cNvPicPr>
          <p:nvPr/>
        </p:nvPicPr>
        <p:blipFill rotWithShape="1">
          <a:blip r:embed="rId7"/>
          <a:srcRect r="33780"/>
          <a:stretch/>
        </p:blipFill>
        <p:spPr>
          <a:xfrm>
            <a:off x="4516437" y="443272"/>
            <a:ext cx="2158838" cy="2163180"/>
          </a:xfrm>
          <a:prstGeom prst="ellipse">
            <a:avLst/>
          </a:prstGeom>
        </p:spPr>
      </p:pic>
    </p:spTree>
    <p:extLst>
      <p:ext uri="{BB962C8B-B14F-4D97-AF65-F5344CB8AC3E}">
        <p14:creationId xmlns:p14="http://schemas.microsoft.com/office/powerpoint/2010/main" val="351423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09426" y="692354"/>
            <a:ext cx="6039152" cy="8485380"/>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18"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18" dirty="0">
                <a:solidFill>
                  <a:schemeClr val="tx1">
                    <a:lumMod val="50000"/>
                    <a:lumOff val="50000"/>
                  </a:schemeClr>
                </a:solidFill>
              </a:rPr>
            </a:br>
            <a:r>
              <a:rPr lang="fr-FR" sz="2218" dirty="0" err="1">
                <a:solidFill>
                  <a:schemeClr val="tx1">
                    <a:lumMod val="50000"/>
                    <a:lumOff val="50000"/>
                  </a:schemeClr>
                </a:solidFill>
              </a:rPr>
              <a:t>Disclaimer</a:t>
            </a:r>
            <a:r>
              <a:rPr lang="fr-FR" sz="2218" dirty="0">
                <a:solidFill>
                  <a:schemeClr val="tx1">
                    <a:lumMod val="50000"/>
                    <a:lumOff val="50000"/>
                  </a:schemeClr>
                </a:solidFill>
              </a:rPr>
              <a:t> : Les modèles disponibles sur notre site fournis "en l'état" et sans garantie.</a:t>
            </a:r>
          </a:p>
          <a:p>
            <a:pPr marL="0" indent="0">
              <a:buNone/>
            </a:pPr>
            <a:endParaRPr lang="fr-FR" sz="2218" dirty="0">
              <a:solidFill>
                <a:schemeClr val="tx1">
                  <a:lumMod val="50000"/>
                  <a:lumOff val="50000"/>
                </a:schemeClr>
              </a:solidFill>
            </a:endParaRPr>
          </a:p>
          <a:p>
            <a:pPr marL="0" indent="0" algn="ctr">
              <a:buNone/>
            </a:pPr>
            <a:r>
              <a:rPr lang="fr-FR" sz="2218" dirty="0" err="1"/>
              <a:t>Créeruncv.com</a:t>
            </a:r>
            <a:r>
              <a:rPr lang="fr-FR" sz="2218" dirty="0"/>
              <a:t> est un site gratuit. </a:t>
            </a:r>
          </a:p>
        </p:txBody>
      </p:sp>
    </p:spTree>
    <p:extLst>
      <p:ext uri="{BB962C8B-B14F-4D97-AF65-F5344CB8AC3E}">
        <p14:creationId xmlns:p14="http://schemas.microsoft.com/office/powerpoint/2010/main" val="706133478"/>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850</TotalTime>
  <Words>706</Words>
  <Application>Microsoft Macintosh PowerPoint</Application>
  <PresentationFormat>Format A4 (210 x 297 mm)</PresentationFormat>
  <Paragraphs>89</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Century Gothic</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35</cp:revision>
  <cp:lastPrinted>2022-05-25T13:38:42Z</cp:lastPrinted>
  <dcterms:created xsi:type="dcterms:W3CDTF">2022-05-25T13:38:28Z</dcterms:created>
  <dcterms:modified xsi:type="dcterms:W3CDTF">2022-07-22T12:33:04Z</dcterms:modified>
</cp:coreProperties>
</file>