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B4C1"/>
    <a:srgbClr val="CA9CA9"/>
    <a:srgbClr val="73D1D7"/>
    <a:srgbClr val="E4D9C6"/>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056"/>
    <p:restoredTop sz="92134"/>
  </p:normalViewPr>
  <p:slideViewPr>
    <p:cSldViewPr snapToGrid="0" snapToObjects="1" showGuides="1">
      <p:cViewPr>
        <p:scale>
          <a:sx n="155" d="100"/>
          <a:sy n="155" d="100"/>
        </p:scale>
        <p:origin x="1888" y="-372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02/07/2023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02/07/2023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02/07/2023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02/07/2023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02/07/2023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02/07/2023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02/07/2023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flipH="1">
            <a:off x="1" y="3730"/>
            <a:ext cx="2430148"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561174" y="840383"/>
            <a:ext cx="419816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600" b="1" dirty="0"/>
              <a:t>Ingénieur Mécanique Senior spécialisé en Conception de Produits et Gestion de Projets</a:t>
            </a:r>
            <a:endParaRPr lang="fr-FR" sz="1600"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624560" y="696459"/>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2583307" y="1882841"/>
            <a:ext cx="4094382"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Avec plus de 15 ans d'expérience dans le domaine de l'ingénierie mécanique, je suis un ingénieur expérimenté avec une expertise en conception de produits, gestion de projets et optimisation des processus de fabrication. Doté d'une forte capacité d'analyse et d'un souci du détail, je suis capable de gérer des projets complexes de la conception à la réalisation, tout en garantissant une haute qualité et une efficacité optimale.</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561174" y="1511727"/>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2547015" y="3227419"/>
            <a:ext cx="3175000" cy="353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2560189" y="3649203"/>
            <a:ext cx="4117500" cy="3122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2013 - Présent : Ingénieur Mécanique Senior, Airbus, Toulouse</a:t>
            </a:r>
          </a:p>
          <a:p>
            <a:pPr marL="171450" indent="-171450">
              <a:buFont typeface="Arial" panose="020B0604020202020204" pitchFamily="34" charset="0"/>
              <a:buChar char="•"/>
            </a:pPr>
            <a:r>
              <a:rPr lang="fr-FR" sz="1100" dirty="0"/>
              <a:t>Conception et développement de composants mécaniques pour divers avions de la gamme Airbus</a:t>
            </a:r>
          </a:p>
          <a:p>
            <a:pPr marL="171450" indent="-171450">
              <a:buFont typeface="Arial" panose="020B0604020202020204" pitchFamily="34" charset="0"/>
              <a:buChar char="•"/>
            </a:pPr>
            <a:r>
              <a:rPr lang="fr-FR" sz="1100" dirty="0"/>
              <a:t>Gestion de projets, coordination des équipes interdisciplinaires et suivi des échéances pour assurer la livraison en temps voulu</a:t>
            </a:r>
          </a:p>
          <a:p>
            <a:pPr marL="171450" indent="-171450">
              <a:buFont typeface="Arial" panose="020B0604020202020204" pitchFamily="34" charset="0"/>
              <a:buChar char="•"/>
            </a:pPr>
            <a:r>
              <a:rPr lang="fr-FR" sz="1100" dirty="0"/>
              <a:t>Optimisation des processus de fabrication pour améliorer l'efficacité et réduire les coûts</a:t>
            </a:r>
          </a:p>
          <a:p>
            <a:pPr marL="171450" indent="-171450">
              <a:buFont typeface="Arial" panose="020B0604020202020204" pitchFamily="34" charset="0"/>
              <a:buChar char="•"/>
            </a:pPr>
            <a:r>
              <a:rPr lang="fr-FR" sz="1100" dirty="0"/>
              <a:t>Travail en étroite collaboration avec les équipes de test pour garantir la qualité et la fiabilité des produits</a:t>
            </a:r>
          </a:p>
          <a:p>
            <a:endParaRPr lang="fr-FR" sz="1100" b="1" dirty="0"/>
          </a:p>
          <a:p>
            <a:r>
              <a:rPr lang="fr-FR" sz="1100" b="1" dirty="0"/>
              <a:t>2008 - 2013 : Ingénieur Mécanique, Renault, Guyancourt</a:t>
            </a:r>
          </a:p>
          <a:p>
            <a:pPr marL="171450" indent="-171450">
              <a:buFont typeface="Arial" panose="020B0604020202020204" pitchFamily="34" charset="0"/>
              <a:buChar char="•"/>
            </a:pPr>
            <a:r>
              <a:rPr lang="fr-FR" sz="1100" dirty="0"/>
              <a:t>Conception de divers composants de véhicules, y compris les systèmes de suspension et de transmission</a:t>
            </a:r>
          </a:p>
          <a:p>
            <a:pPr marL="171450" indent="-171450">
              <a:buFont typeface="Arial" panose="020B0604020202020204" pitchFamily="34" charset="0"/>
              <a:buChar char="•"/>
            </a:pPr>
            <a:r>
              <a:rPr lang="fr-FR" sz="1100" dirty="0"/>
              <a:t>Suivi de la fabrication des composants, résolution des problèmes et amélioration continue des processus de fabrication</a:t>
            </a:r>
          </a:p>
          <a:p>
            <a:pPr marL="171450" indent="-171450">
              <a:buFont typeface="Arial" panose="020B0604020202020204" pitchFamily="34" charset="0"/>
              <a:buChar char="•"/>
            </a:pPr>
            <a:r>
              <a:rPr lang="fr-FR" sz="1100" dirty="0"/>
              <a:t>Travail en collaboration avec les équipes de vente et de marketing pour comprendre les besoins du marché et orienter la conception des produits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646693" y="1855474"/>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633384" y="3580974"/>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389314" y="2511726"/>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143310" y="3116369"/>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481" y="2548692"/>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800" y="2875738"/>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734" y="3404197"/>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8578" y="2106729"/>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2522672" y="6819883"/>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2535318" y="7246002"/>
            <a:ext cx="4198163" cy="1198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Conception de produits mécaniques et gestion de projets</a:t>
            </a:r>
          </a:p>
          <a:p>
            <a:pPr marL="171450" indent="-171450">
              <a:buFont typeface="Arial" panose="020B0604020202020204" pitchFamily="34" charset="0"/>
              <a:buChar char="•"/>
            </a:pPr>
            <a:r>
              <a:rPr lang="fr-FR" sz="1100" dirty="0"/>
              <a:t>Optimisation des processus de fabrication et résolution de problèmes</a:t>
            </a:r>
          </a:p>
          <a:p>
            <a:pPr marL="171450" indent="-171450">
              <a:buFont typeface="Arial" panose="020B0604020202020204" pitchFamily="34" charset="0"/>
              <a:buChar char="•"/>
            </a:pPr>
            <a:r>
              <a:rPr lang="fr-FR" sz="1100" dirty="0"/>
              <a:t>Connaissance approfondie des logiciels de conception assistée par ordinateur (CAO) comme AutoCAD et SolidWorks</a:t>
            </a:r>
          </a:p>
          <a:p>
            <a:pPr marL="171450" indent="-171450">
              <a:buFont typeface="Arial" panose="020B0604020202020204" pitchFamily="34" charset="0"/>
              <a:buChar char="•"/>
            </a:pPr>
            <a:r>
              <a:rPr lang="fr-FR" sz="1100" dirty="0"/>
              <a:t>Familiarité avec les normes de qualité ISO</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65646" y="371316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8578" y="4103692"/>
            <a:ext cx="2246837" cy="1735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Forte capacité d'analyse et souci du détail</a:t>
            </a:r>
          </a:p>
          <a:p>
            <a:pPr marL="171450" indent="-171450">
              <a:buFont typeface="Arial" panose="020B0604020202020204" pitchFamily="34" charset="0"/>
              <a:buChar char="•"/>
            </a:pPr>
            <a:r>
              <a:rPr lang="fr-FR" sz="1100" dirty="0"/>
              <a:t>Excellent esprit d'équipe et capacité à coordonner les équipes de projet</a:t>
            </a:r>
          </a:p>
          <a:p>
            <a:pPr marL="171450" indent="-171450">
              <a:buFont typeface="Arial" panose="020B0604020202020204" pitchFamily="34" charset="0"/>
              <a:buChar char="•"/>
            </a:pPr>
            <a:r>
              <a:rPr lang="fr-FR" sz="1100" dirty="0"/>
              <a:t>Capacité à travailler sous pression et à respecter les échéances</a:t>
            </a:r>
          </a:p>
          <a:p>
            <a:pPr marL="171450" indent="-171450">
              <a:buFont typeface="Arial" panose="020B0604020202020204" pitchFamily="34" charset="0"/>
              <a:buChar char="•"/>
            </a:pPr>
            <a:r>
              <a:rPr lang="fr-FR" sz="1100" dirty="0"/>
              <a:t>Passionné par la résolution de problèmes et l'amélioration continue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2522672" y="8416565"/>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2555372" y="8757846"/>
            <a:ext cx="406112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111306" y="2432176"/>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2593963" y="7185230"/>
            <a:ext cx="4064607"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65646" y="4067067"/>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2513156" y="8846369"/>
            <a:ext cx="4165986" cy="738664"/>
          </a:xfrm>
          <a:prstGeom prst="rect">
            <a:avLst/>
          </a:prstGeom>
          <a:noFill/>
        </p:spPr>
        <p:txBody>
          <a:bodyPr wrap="square">
            <a:spAutoFit/>
          </a:bodyPr>
          <a:lstStyle/>
          <a:p>
            <a:pPr marL="171450" indent="-171450">
              <a:buFont typeface="Arial" panose="020B0604020202020204" pitchFamily="34" charset="0"/>
              <a:buChar char="•"/>
            </a:pPr>
            <a:r>
              <a:rPr lang="fr-FR" sz="1050" dirty="0"/>
              <a:t>2007 : Diplôme d'Ingénieur en Mécanique, École Centrale de Lyon, Lyon</a:t>
            </a:r>
          </a:p>
          <a:p>
            <a:pPr marL="171450" indent="-171450">
              <a:buFont typeface="Arial" panose="020B0604020202020204" pitchFamily="34" charset="0"/>
              <a:buChar char="•"/>
            </a:pPr>
            <a:r>
              <a:rPr lang="fr-FR" sz="1050" dirty="0"/>
              <a:t>2004 : Licence en Sciences de l'Ingénieur, Université de Bordeaux, Bordeaux</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561174" y="156973"/>
            <a:ext cx="414382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b="1" dirty="0"/>
              <a:t>Mika MECA</a:t>
            </a:r>
            <a:endParaRPr lang="fr-FR" sz="2800" dirty="0"/>
          </a:p>
        </p:txBody>
      </p:sp>
      <p:sp>
        <p:nvSpPr>
          <p:cNvPr id="10" name="Zone de texte 28">
            <a:extLst>
              <a:ext uri="{FF2B5EF4-FFF2-40B4-BE49-F238E27FC236}">
                <a16:creationId xmlns:a16="http://schemas.microsoft.com/office/drawing/2014/main" id="{C2877AF7-5533-7C91-A60D-CD26B068F2EF}"/>
              </a:ext>
            </a:extLst>
          </p:cNvPr>
          <p:cNvSpPr txBox="1">
            <a:spLocks noChangeArrowheads="1"/>
          </p:cNvSpPr>
          <p:nvPr/>
        </p:nvSpPr>
        <p:spPr bwMode="auto">
          <a:xfrm>
            <a:off x="65646" y="6174034"/>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1" name="Conector recto 36">
            <a:extLst>
              <a:ext uri="{FF2B5EF4-FFF2-40B4-BE49-F238E27FC236}">
                <a16:creationId xmlns:a16="http://schemas.microsoft.com/office/drawing/2014/main" id="{0A061B27-FE63-F84E-0F9F-E2A5A03802FF}"/>
              </a:ext>
            </a:extLst>
          </p:cNvPr>
          <p:cNvCxnSpPr>
            <a:cxnSpLocks/>
          </p:cNvCxnSpPr>
          <p:nvPr/>
        </p:nvCxnSpPr>
        <p:spPr>
          <a:xfrm>
            <a:off x="108440" y="6510861"/>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7" name="Zone de texte 22">
            <a:extLst>
              <a:ext uri="{FF2B5EF4-FFF2-40B4-BE49-F238E27FC236}">
                <a16:creationId xmlns:a16="http://schemas.microsoft.com/office/drawing/2014/main" id="{409CC41A-7AE3-F3FD-675B-91AD76552FB8}"/>
              </a:ext>
            </a:extLst>
          </p:cNvPr>
          <p:cNvSpPr txBox="1">
            <a:spLocks noChangeArrowheads="1"/>
          </p:cNvSpPr>
          <p:nvPr/>
        </p:nvSpPr>
        <p:spPr bwMode="auto">
          <a:xfrm>
            <a:off x="94565" y="6564998"/>
            <a:ext cx="2190016" cy="715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C1 </a:t>
            </a:r>
          </a:p>
          <a:p>
            <a:pPr marL="171450" indent="-171450">
              <a:buFont typeface="Arial" panose="020B0604020202020204" pitchFamily="34" charset="0"/>
              <a:buChar char="•"/>
            </a:pPr>
            <a:r>
              <a:rPr lang="fr-FR" sz="1100" dirty="0"/>
              <a:t>Allemand : B2</a:t>
            </a:r>
          </a:p>
        </p:txBody>
      </p:sp>
      <p:sp>
        <p:nvSpPr>
          <p:cNvPr id="19" name="Triangle 18">
            <a:extLst>
              <a:ext uri="{FF2B5EF4-FFF2-40B4-BE49-F238E27FC236}">
                <a16:creationId xmlns:a16="http://schemas.microsoft.com/office/drawing/2014/main" id="{FC9B6108-CA72-3861-61AD-B0D24D8146FD}"/>
              </a:ext>
            </a:extLst>
          </p:cNvPr>
          <p:cNvSpPr/>
          <p:nvPr/>
        </p:nvSpPr>
        <p:spPr>
          <a:xfrm rot="16200000">
            <a:off x="704138" y="724531"/>
            <a:ext cx="2430148" cy="982542"/>
          </a:xfrm>
          <a:prstGeom prst="triangle">
            <a:avLst>
              <a:gd name="adj" fmla="val 100000"/>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Triangle 20">
            <a:extLst>
              <a:ext uri="{FF2B5EF4-FFF2-40B4-BE49-F238E27FC236}">
                <a16:creationId xmlns:a16="http://schemas.microsoft.com/office/drawing/2014/main" id="{28D5EEA7-A55F-7CD4-B2BE-980D07F33BBA}"/>
              </a:ext>
            </a:extLst>
          </p:cNvPr>
          <p:cNvSpPr/>
          <p:nvPr/>
        </p:nvSpPr>
        <p:spPr>
          <a:xfrm rot="10800000">
            <a:off x="-470" y="727"/>
            <a:ext cx="2430148" cy="982542"/>
          </a:xfrm>
          <a:prstGeom prst="triangle">
            <a:avLst>
              <a:gd name="adj" fmla="val 100000"/>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ZoneTexte 7">
            <a:extLst>
              <a:ext uri="{FF2B5EF4-FFF2-40B4-BE49-F238E27FC236}">
                <a16:creationId xmlns:a16="http://schemas.microsoft.com/office/drawing/2014/main" id="{11FC1F53-5664-2700-0A4E-A40982A52B61}"/>
              </a:ext>
            </a:extLst>
          </p:cNvPr>
          <p:cNvSpPr txBox="1"/>
          <p:nvPr/>
        </p:nvSpPr>
        <p:spPr>
          <a:xfrm>
            <a:off x="65898" y="7841100"/>
            <a:ext cx="2220674" cy="1277273"/>
          </a:xfrm>
          <a:prstGeom prst="rect">
            <a:avLst/>
          </a:prstGeom>
          <a:noFill/>
        </p:spPr>
        <p:txBody>
          <a:bodyPr wrap="square">
            <a:spAutoFit/>
          </a:bodyPr>
          <a:lstStyle/>
          <a:p>
            <a:pPr marL="171450" indent="-171450">
              <a:buFont typeface="Arial" panose="020B0604020202020204" pitchFamily="34" charset="0"/>
              <a:buChar char="•"/>
            </a:pPr>
            <a:r>
              <a:rPr lang="fr-FR" sz="1100" dirty="0"/>
              <a:t>Modélisation 3D : Création de modèles 3D pour projets personnels</a:t>
            </a:r>
          </a:p>
          <a:p>
            <a:pPr marL="171450" indent="-171450">
              <a:buFont typeface="Arial" panose="020B0604020202020204" pitchFamily="34" charset="0"/>
              <a:buChar char="•"/>
            </a:pPr>
            <a:r>
              <a:rPr lang="fr-FR" sz="1100" dirty="0"/>
              <a:t>Sports mécaniques : Passionné de Formule 1 et de rallye</a:t>
            </a:r>
          </a:p>
          <a:p>
            <a:pPr marL="171450" indent="-171450">
              <a:buFont typeface="Arial" panose="020B0604020202020204" pitchFamily="34" charset="0"/>
              <a:buChar char="•"/>
            </a:pPr>
            <a:r>
              <a:rPr lang="fr-FR" sz="1100" dirty="0"/>
              <a:t>Randonnée : Marche régulière dans les Pyrénées</a:t>
            </a:r>
          </a:p>
        </p:txBody>
      </p:sp>
      <p:sp>
        <p:nvSpPr>
          <p:cNvPr id="13" name="Zone de texte 28">
            <a:extLst>
              <a:ext uri="{FF2B5EF4-FFF2-40B4-BE49-F238E27FC236}">
                <a16:creationId xmlns:a16="http://schemas.microsoft.com/office/drawing/2014/main" id="{51E380C7-C6AE-4759-47AA-33A7B2350867}"/>
              </a:ext>
            </a:extLst>
          </p:cNvPr>
          <p:cNvSpPr txBox="1">
            <a:spLocks noChangeArrowheads="1"/>
          </p:cNvSpPr>
          <p:nvPr/>
        </p:nvSpPr>
        <p:spPr bwMode="auto">
          <a:xfrm>
            <a:off x="88588" y="7401802"/>
            <a:ext cx="227869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4" name="Conector recto 36">
            <a:extLst>
              <a:ext uri="{FF2B5EF4-FFF2-40B4-BE49-F238E27FC236}">
                <a16:creationId xmlns:a16="http://schemas.microsoft.com/office/drawing/2014/main" id="{F912DCC0-4E95-5133-0408-E65CF59E25FE}"/>
              </a:ext>
            </a:extLst>
          </p:cNvPr>
          <p:cNvCxnSpPr>
            <a:cxnSpLocks/>
          </p:cNvCxnSpPr>
          <p:nvPr/>
        </p:nvCxnSpPr>
        <p:spPr>
          <a:xfrm>
            <a:off x="121288" y="7743083"/>
            <a:ext cx="2237150" cy="0"/>
          </a:xfrm>
          <a:prstGeom prst="line">
            <a:avLst/>
          </a:prstGeom>
          <a:ln/>
        </p:spPr>
        <p:style>
          <a:lnRef idx="2">
            <a:schemeClr val="dk1"/>
          </a:lnRef>
          <a:fillRef idx="0">
            <a:schemeClr val="dk1"/>
          </a:fillRef>
          <a:effectRef idx="1">
            <a:schemeClr val="dk1"/>
          </a:effectRef>
          <a:fontRef idx="minor">
            <a:schemeClr val="tx1"/>
          </a:fontRef>
        </p:style>
      </p:cxnSp>
      <p:pic>
        <p:nvPicPr>
          <p:cNvPr id="9" name="Image 8" descr="Une image contenant personne, habits, Visage humain, vêtements habillés&#10;&#10;Description générée automatiquement">
            <a:extLst>
              <a:ext uri="{FF2B5EF4-FFF2-40B4-BE49-F238E27FC236}">
                <a16:creationId xmlns:a16="http://schemas.microsoft.com/office/drawing/2014/main" id="{C0C473BB-3EEB-4B4C-7F1D-511ED177A6BC}"/>
              </a:ext>
            </a:extLst>
          </p:cNvPr>
          <p:cNvPicPr>
            <a:picLocks noChangeAspect="1"/>
          </p:cNvPicPr>
          <p:nvPr/>
        </p:nvPicPr>
        <p:blipFill rotWithShape="1">
          <a:blip r:embed="rId7"/>
          <a:srcRect l="7417" r="26147"/>
          <a:stretch/>
        </p:blipFill>
        <p:spPr>
          <a:xfrm>
            <a:off x="298400" y="209533"/>
            <a:ext cx="1825995" cy="1834479"/>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1302</TotalTime>
  <Words>403</Words>
  <Application>Microsoft Macintosh PowerPoint</Application>
  <PresentationFormat>Format A4 (210 x 297 mm)</PresentationFormat>
  <Paragraphs>43</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192</cp:revision>
  <cp:lastPrinted>2022-05-25T13:38:42Z</cp:lastPrinted>
  <dcterms:created xsi:type="dcterms:W3CDTF">2022-05-25T13:38:28Z</dcterms:created>
  <dcterms:modified xsi:type="dcterms:W3CDTF">2023-07-02T09:13:31Z</dcterms:modified>
</cp:coreProperties>
</file>