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27"/>
    <p:restoredTop sz="96327"/>
  </p:normalViewPr>
  <p:slideViewPr>
    <p:cSldViewPr snapToGrid="0">
      <p:cViewPr varScale="1">
        <p:scale>
          <a:sx n="165" d="100"/>
          <a:sy n="165" d="100"/>
        </p:scale>
        <p:origin x="1808"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8CF1E2E-ECC7-4742-83B6-1FCA87937FE2}" type="datetimeFigureOut">
              <a:rPr lang="fr-FR" smtClean="0"/>
              <a:t>15/05/2023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3789736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8CF1E2E-ECC7-4742-83B6-1FCA87937FE2}" type="datetimeFigureOut">
              <a:rPr lang="fr-FR" smtClean="0"/>
              <a:t>15/05/2023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3747184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8CF1E2E-ECC7-4742-83B6-1FCA87937FE2}" type="datetimeFigureOut">
              <a:rPr lang="fr-FR" smtClean="0"/>
              <a:t>15/05/2023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4089465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8CF1E2E-ECC7-4742-83B6-1FCA87937FE2}" type="datetimeFigureOut">
              <a:rPr lang="fr-FR" smtClean="0"/>
              <a:t>15/05/2023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2614245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8CF1E2E-ECC7-4742-83B6-1FCA87937FE2}" type="datetimeFigureOut">
              <a:rPr lang="fr-FR" smtClean="0"/>
              <a:t>15/05/2023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3014480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8CF1E2E-ECC7-4742-83B6-1FCA87937FE2}" type="datetimeFigureOut">
              <a:rPr lang="fr-FR" smtClean="0"/>
              <a:t>15/05/2023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20636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8CF1E2E-ECC7-4742-83B6-1FCA87937FE2}" type="datetimeFigureOut">
              <a:rPr lang="fr-FR" smtClean="0"/>
              <a:t>15/05/2023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919147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8CF1E2E-ECC7-4742-83B6-1FCA87937FE2}" type="datetimeFigureOut">
              <a:rPr lang="fr-FR" smtClean="0"/>
              <a:t>15/05/2023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210985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F1E2E-ECC7-4742-83B6-1FCA87937FE2}" type="datetimeFigureOut">
              <a:rPr lang="fr-FR" smtClean="0"/>
              <a:t>15/05/2023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142086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8CF1E2E-ECC7-4742-83B6-1FCA87937FE2}" type="datetimeFigureOut">
              <a:rPr lang="fr-FR" smtClean="0"/>
              <a:t>15/05/2023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2713630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8CF1E2E-ECC7-4742-83B6-1FCA87937FE2}" type="datetimeFigureOut">
              <a:rPr lang="fr-FR" smtClean="0"/>
              <a:t>15/05/2023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50D269-494D-7648-B294-BB241DF59DBF}" type="slidenum">
              <a:rPr lang="fr-FR" smtClean="0"/>
              <a:t>‹N°›</a:t>
            </a:fld>
            <a:endParaRPr lang="fr-FR"/>
          </a:p>
        </p:txBody>
      </p:sp>
    </p:spTree>
    <p:extLst>
      <p:ext uri="{BB962C8B-B14F-4D97-AF65-F5344CB8AC3E}">
        <p14:creationId xmlns:p14="http://schemas.microsoft.com/office/powerpoint/2010/main" val="3663655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A8CF1E2E-ECC7-4742-83B6-1FCA87937FE2}" type="datetimeFigureOut">
              <a:rPr lang="fr-FR" smtClean="0"/>
              <a:t>15/05/2023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7D50D269-494D-7648-B294-BB241DF59DBF}" type="slidenum">
              <a:rPr lang="fr-FR" smtClean="0"/>
              <a:t>‹N°›</a:t>
            </a:fld>
            <a:endParaRPr lang="fr-FR"/>
          </a:p>
        </p:txBody>
      </p:sp>
    </p:spTree>
    <p:extLst>
      <p:ext uri="{BB962C8B-B14F-4D97-AF65-F5344CB8AC3E}">
        <p14:creationId xmlns:p14="http://schemas.microsoft.com/office/powerpoint/2010/main" val="22804052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50188A4F-7C63-4353-A108-F529106ACF87}"/>
              </a:ext>
            </a:extLst>
          </p:cNvPr>
          <p:cNvSpPr/>
          <p:nvPr/>
        </p:nvSpPr>
        <p:spPr>
          <a:xfrm>
            <a:off x="558844" y="391513"/>
            <a:ext cx="3681673" cy="461665"/>
          </a:xfrm>
          <a:prstGeom prst="rect">
            <a:avLst/>
          </a:prstGeom>
        </p:spPr>
        <p:txBody>
          <a:bodyPr wrap="square">
            <a:spAutoFit/>
          </a:bodyPr>
          <a:lstStyle/>
          <a:p>
            <a:r>
              <a:rPr lang="fr-FR" sz="2400" b="1" dirty="0">
                <a:solidFill>
                  <a:schemeClr val="accent2"/>
                </a:solidFill>
                <a:latin typeface="Open Sans" panose="020B0606030504020204" pitchFamily="34" charset="0"/>
                <a:ea typeface="Open Sans" panose="020B0606030504020204" pitchFamily="34" charset="0"/>
                <a:cs typeface="Open Sans" panose="020B0606030504020204" pitchFamily="34" charset="0"/>
              </a:rPr>
              <a:t>Aline </a:t>
            </a:r>
            <a:r>
              <a:rPr lang="fr-FR" sz="2400" b="1" dirty="0">
                <a:latin typeface="Open Sans" panose="020B0606030504020204" pitchFamily="34" charset="0"/>
                <a:ea typeface="Open Sans" panose="020B0606030504020204" pitchFamily="34" charset="0"/>
                <a:cs typeface="Open Sans" panose="020B0606030504020204" pitchFamily="34" charset="0"/>
              </a:rPr>
              <a:t>GRAPHISTE</a:t>
            </a:r>
            <a:endParaRPr lang="ru-RU" sz="24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5" name="Прямоугольник 17">
            <a:extLst>
              <a:ext uri="{FF2B5EF4-FFF2-40B4-BE49-F238E27FC236}">
                <a16:creationId xmlns:a16="http://schemas.microsoft.com/office/drawing/2014/main" id="{A6EC2C36-4521-EA27-53A6-38049E69BC44}"/>
              </a:ext>
            </a:extLst>
          </p:cNvPr>
          <p:cNvSpPr/>
          <p:nvPr/>
        </p:nvSpPr>
        <p:spPr>
          <a:xfrm>
            <a:off x="296825" y="1448874"/>
            <a:ext cx="1741182" cy="307777"/>
          </a:xfrm>
          <a:prstGeom prst="rect">
            <a:avLst/>
          </a:prstGeom>
        </p:spPr>
        <p:txBody>
          <a:bodyPr wrap="none">
            <a:spAutoFit/>
          </a:bodyPr>
          <a:lstStyle/>
          <a:p>
            <a:r>
              <a:rPr lang="en-US" sz="1400" b="1" dirty="0" err="1">
                <a:latin typeface="Open Sans Semibold" panose="020B0606030504020204" pitchFamily="34" charset="0"/>
                <a:ea typeface="Open Sans Semibold" panose="020B0606030504020204" pitchFamily="34" charset="0"/>
                <a:cs typeface="Open Sans Semibold" panose="020B0606030504020204" pitchFamily="34" charset="0"/>
              </a:rPr>
              <a:t>Compétences</a:t>
            </a:r>
            <a:r>
              <a:rPr lang="en-US" sz="1400" b="1" dirty="0">
                <a:latin typeface="Open Sans Semibold" panose="020B0606030504020204" pitchFamily="34" charset="0"/>
                <a:ea typeface="Open Sans Semibold" panose="020B0606030504020204" pitchFamily="34" charset="0"/>
                <a:cs typeface="Open Sans Semibold" panose="020B0606030504020204" pitchFamily="34" charset="0"/>
              </a:rPr>
              <a:t> </a:t>
            </a:r>
            <a:r>
              <a:rPr lang="en-US" sz="1400" b="1" dirty="0" err="1">
                <a:latin typeface="Open Sans Semibold" panose="020B0606030504020204" pitchFamily="34" charset="0"/>
                <a:ea typeface="Open Sans Semibold" panose="020B0606030504020204" pitchFamily="34" charset="0"/>
                <a:cs typeface="Open Sans Semibold" panose="020B0606030504020204" pitchFamily="34" charset="0"/>
              </a:rPr>
              <a:t>clés</a:t>
            </a:r>
            <a:endParaRPr lang="en-US" sz="1400" b="1" dirty="0">
              <a:latin typeface="Open Sans Semibold" panose="020B0606030504020204" pitchFamily="34" charset="0"/>
              <a:ea typeface="Open Sans Semibold" panose="020B0606030504020204" pitchFamily="34" charset="0"/>
              <a:cs typeface="Open Sans Semibold" panose="020B0606030504020204" pitchFamily="34" charset="0"/>
            </a:endParaRPr>
          </a:p>
        </p:txBody>
      </p:sp>
      <p:sp>
        <p:nvSpPr>
          <p:cNvPr id="6" name="Прямоугольник 18">
            <a:extLst>
              <a:ext uri="{FF2B5EF4-FFF2-40B4-BE49-F238E27FC236}">
                <a16:creationId xmlns:a16="http://schemas.microsoft.com/office/drawing/2014/main" id="{806A4AA5-D6B2-507F-A708-8C6B1A6B7EBD}"/>
              </a:ext>
            </a:extLst>
          </p:cNvPr>
          <p:cNvSpPr/>
          <p:nvPr/>
        </p:nvSpPr>
        <p:spPr>
          <a:xfrm>
            <a:off x="314787" y="1753513"/>
            <a:ext cx="760144" cy="1108958"/>
          </a:xfrm>
          <a:prstGeom prst="rect">
            <a:avLst/>
          </a:prstGeom>
        </p:spPr>
        <p:txBody>
          <a:bodyPr wrap="none">
            <a:spAutoFit/>
          </a:bodyPr>
          <a:lstStyle/>
          <a:p>
            <a:pPr>
              <a:lnSpc>
                <a:spcPct val="150000"/>
              </a:lnSpc>
            </a:pPr>
            <a:r>
              <a:rPr lang="en-US" sz="900" dirty="0">
                <a:latin typeface="Open Sans Light" panose="020B0306030504020204" pitchFamily="34" charset="0"/>
                <a:ea typeface="Open Sans Light" panose="020B0306030504020204" pitchFamily="34" charset="0"/>
                <a:cs typeface="Open Sans Light" panose="020B0306030504020204" pitchFamily="34" charset="0"/>
              </a:rPr>
              <a:t>Photoshop</a:t>
            </a:r>
          </a:p>
          <a:p>
            <a:pPr>
              <a:lnSpc>
                <a:spcPct val="150000"/>
              </a:lnSpc>
            </a:pPr>
            <a:r>
              <a:rPr lang="en-US" sz="900" dirty="0">
                <a:latin typeface="Open Sans Light" panose="020B0306030504020204" pitchFamily="34" charset="0"/>
                <a:ea typeface="Open Sans Light" panose="020B0306030504020204" pitchFamily="34" charset="0"/>
                <a:cs typeface="Open Sans Light" panose="020B0306030504020204" pitchFamily="34" charset="0"/>
              </a:rPr>
              <a:t>WordPress</a:t>
            </a:r>
          </a:p>
          <a:p>
            <a:pPr>
              <a:lnSpc>
                <a:spcPct val="150000"/>
              </a:lnSpc>
            </a:pPr>
            <a:r>
              <a:rPr lang="en-US" sz="900" dirty="0" err="1">
                <a:latin typeface="Open Sans Light" panose="020B0306030504020204" pitchFamily="34" charset="0"/>
                <a:ea typeface="Open Sans Light" panose="020B0306030504020204" pitchFamily="34" charset="0"/>
                <a:cs typeface="Open Sans Light" panose="020B0306030504020204" pitchFamily="34" charset="0"/>
              </a:rPr>
              <a:t>Jomla</a:t>
            </a:r>
            <a:endParaRPr lang="en-US" sz="900" dirty="0">
              <a:latin typeface="Open Sans Light" panose="020B0306030504020204" pitchFamily="34" charset="0"/>
              <a:ea typeface="Open Sans Light" panose="020B0306030504020204" pitchFamily="34" charset="0"/>
              <a:cs typeface="Open Sans Light" panose="020B0306030504020204" pitchFamily="34" charset="0"/>
            </a:endParaRPr>
          </a:p>
          <a:p>
            <a:pPr>
              <a:lnSpc>
                <a:spcPct val="150000"/>
              </a:lnSpc>
            </a:pPr>
            <a:r>
              <a:rPr lang="en-US" sz="900" dirty="0">
                <a:latin typeface="Open Sans Light" panose="020B0306030504020204" pitchFamily="34" charset="0"/>
                <a:ea typeface="Open Sans Light" panose="020B0306030504020204" pitchFamily="34" charset="0"/>
                <a:cs typeface="Open Sans Light" panose="020B0306030504020204" pitchFamily="34" charset="0"/>
              </a:rPr>
              <a:t>Illustrator</a:t>
            </a:r>
          </a:p>
          <a:p>
            <a:pPr>
              <a:lnSpc>
                <a:spcPct val="150000"/>
              </a:lnSpc>
            </a:pPr>
            <a:r>
              <a:rPr lang="en-US" sz="900" dirty="0">
                <a:latin typeface="Open Sans Light" panose="020B0306030504020204" pitchFamily="34" charset="0"/>
                <a:ea typeface="Open Sans Light" panose="020B0306030504020204" pitchFamily="34" charset="0"/>
                <a:cs typeface="Open Sans Light" panose="020B0306030504020204" pitchFamily="34" charset="0"/>
              </a:rPr>
              <a:t>Corel Draw</a:t>
            </a:r>
          </a:p>
        </p:txBody>
      </p:sp>
      <p:sp>
        <p:nvSpPr>
          <p:cNvPr id="17" name="Прямоугольник 29">
            <a:extLst>
              <a:ext uri="{FF2B5EF4-FFF2-40B4-BE49-F238E27FC236}">
                <a16:creationId xmlns:a16="http://schemas.microsoft.com/office/drawing/2014/main" id="{733ADD40-4E8F-C67A-0E7F-EC9DC46359AF}"/>
              </a:ext>
            </a:extLst>
          </p:cNvPr>
          <p:cNvSpPr/>
          <p:nvPr/>
        </p:nvSpPr>
        <p:spPr>
          <a:xfrm>
            <a:off x="296178" y="850702"/>
            <a:ext cx="3288662" cy="523220"/>
          </a:xfrm>
          <a:prstGeom prst="rect">
            <a:avLst/>
          </a:prstGeom>
        </p:spPr>
        <p:txBody>
          <a:bodyPr wrap="square">
            <a:spAutoFit/>
          </a:bodyPr>
          <a:lstStyle/>
          <a:p>
            <a:r>
              <a:rPr lang="fr-FR" sz="1400" dirty="0">
                <a:solidFill>
                  <a:schemeClr val="bg1">
                    <a:lumMod val="75000"/>
                  </a:schemeClr>
                </a:solidFill>
                <a:latin typeface="Open Sans Light" panose="020B0306030504020204" pitchFamily="34" charset="0"/>
                <a:ea typeface="Open Sans Light" panose="020B0306030504020204" pitchFamily="34" charset="0"/>
                <a:cs typeface="Open Sans Light" panose="020B0306030504020204" pitchFamily="34" charset="0"/>
              </a:rPr>
              <a:t>Infographiste créatif et expérimenté – 15 ans d’expérience</a:t>
            </a:r>
            <a:endParaRPr lang="ru-RU" sz="1400" dirty="0">
              <a:solidFill>
                <a:schemeClr val="bg1">
                  <a:lumMod val="75000"/>
                </a:schemeClr>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26" name="Прямоугольник 12">
            <a:extLst>
              <a:ext uri="{FF2B5EF4-FFF2-40B4-BE49-F238E27FC236}">
                <a16:creationId xmlns:a16="http://schemas.microsoft.com/office/drawing/2014/main" id="{82FA49F9-3F8E-4995-8570-FAE4622D3EDE}"/>
              </a:ext>
            </a:extLst>
          </p:cNvPr>
          <p:cNvSpPr/>
          <p:nvPr/>
        </p:nvSpPr>
        <p:spPr>
          <a:xfrm>
            <a:off x="558844" y="4482717"/>
            <a:ext cx="6783975" cy="562237"/>
          </a:xfrm>
          <a:prstGeom prst="rect">
            <a:avLst/>
          </a:prstGeom>
          <a:solidFill>
            <a:schemeClr val="bg1"/>
          </a:solidFill>
          <a:ln>
            <a:noFill/>
          </a:ln>
          <a:effectLst>
            <a:outerShdw blurRad="558800" dist="215900" dir="5400000" sx="87000" sy="87000" algn="t" rotWithShape="0">
              <a:prstClr val="black">
                <a:alpha val="1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Прямоугольник 13">
            <a:extLst>
              <a:ext uri="{FF2B5EF4-FFF2-40B4-BE49-F238E27FC236}">
                <a16:creationId xmlns:a16="http://schemas.microsoft.com/office/drawing/2014/main" id="{41F8473C-EC5B-E4E2-3C56-4682696F5D89}"/>
              </a:ext>
            </a:extLst>
          </p:cNvPr>
          <p:cNvSpPr/>
          <p:nvPr/>
        </p:nvSpPr>
        <p:spPr>
          <a:xfrm>
            <a:off x="384444" y="4486016"/>
            <a:ext cx="49972" cy="5589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9" name="Рисунок 8">
            <a:extLst>
              <a:ext uri="{FF2B5EF4-FFF2-40B4-BE49-F238E27FC236}">
                <a16:creationId xmlns:a16="http://schemas.microsoft.com/office/drawing/2014/main" id="{AE8EC322-7698-04E0-85AC-A4DF60A6865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50283" y="4595783"/>
            <a:ext cx="141983" cy="141983"/>
          </a:xfrm>
          <a:prstGeom prst="rect">
            <a:avLst/>
          </a:prstGeom>
        </p:spPr>
      </p:pic>
      <p:pic>
        <p:nvPicPr>
          <p:cNvPr id="31" name="Рисунок 9">
            <a:extLst>
              <a:ext uri="{FF2B5EF4-FFF2-40B4-BE49-F238E27FC236}">
                <a16:creationId xmlns:a16="http://schemas.microsoft.com/office/drawing/2014/main" id="{381CBAE6-0BA5-4071-55C8-4A10ABCC5733}"/>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538737" y="4646103"/>
            <a:ext cx="132008" cy="132008"/>
          </a:xfrm>
          <a:prstGeom prst="rect">
            <a:avLst/>
          </a:prstGeom>
        </p:spPr>
      </p:pic>
      <p:pic>
        <p:nvPicPr>
          <p:cNvPr id="33" name="Рисунок 10">
            <a:extLst>
              <a:ext uri="{FF2B5EF4-FFF2-40B4-BE49-F238E27FC236}">
                <a16:creationId xmlns:a16="http://schemas.microsoft.com/office/drawing/2014/main" id="{774D4211-B9F4-69BE-8E3D-DA4B8F53311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4614134" y="4626894"/>
            <a:ext cx="140859" cy="140859"/>
          </a:xfrm>
          <a:prstGeom prst="rect">
            <a:avLst/>
          </a:prstGeom>
        </p:spPr>
      </p:pic>
      <p:pic>
        <p:nvPicPr>
          <p:cNvPr id="38" name="Image 37" descr="Une image contenant personne, Visage humain, mur, habits&#10;&#10;Description générée automatiquement">
            <a:extLst>
              <a:ext uri="{FF2B5EF4-FFF2-40B4-BE49-F238E27FC236}">
                <a16:creationId xmlns:a16="http://schemas.microsoft.com/office/drawing/2014/main" id="{030FF861-0F5B-76F4-57DA-1056CC17EAEB}"/>
              </a:ext>
            </a:extLst>
          </p:cNvPr>
          <p:cNvPicPr>
            <a:picLocks noChangeAspect="1"/>
          </p:cNvPicPr>
          <p:nvPr/>
        </p:nvPicPr>
        <p:blipFill rotWithShape="1">
          <a:blip r:embed="rId8"/>
          <a:srcRect l="35869"/>
          <a:stretch/>
        </p:blipFill>
        <p:spPr>
          <a:xfrm>
            <a:off x="4031287" y="871572"/>
            <a:ext cx="3231563" cy="3363281"/>
          </a:xfrm>
          <a:prstGeom prst="rect">
            <a:avLst/>
          </a:prstGeom>
        </p:spPr>
      </p:pic>
      <p:sp>
        <p:nvSpPr>
          <p:cNvPr id="39" name="Прямоугольник 20">
            <a:extLst>
              <a:ext uri="{FF2B5EF4-FFF2-40B4-BE49-F238E27FC236}">
                <a16:creationId xmlns:a16="http://schemas.microsoft.com/office/drawing/2014/main" id="{44C70921-9FA6-875F-37E1-A5B8DA98FB58}"/>
              </a:ext>
            </a:extLst>
          </p:cNvPr>
          <p:cNvSpPr/>
          <p:nvPr/>
        </p:nvSpPr>
        <p:spPr>
          <a:xfrm>
            <a:off x="1512178" y="1863449"/>
            <a:ext cx="1251795" cy="106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Прямоугольник 25">
            <a:extLst>
              <a:ext uri="{FF2B5EF4-FFF2-40B4-BE49-F238E27FC236}">
                <a16:creationId xmlns:a16="http://schemas.microsoft.com/office/drawing/2014/main" id="{F3C8096D-167C-60AA-FAF3-CC8C48414637}"/>
              </a:ext>
            </a:extLst>
          </p:cNvPr>
          <p:cNvSpPr/>
          <p:nvPr/>
        </p:nvSpPr>
        <p:spPr>
          <a:xfrm>
            <a:off x="1512176" y="1863449"/>
            <a:ext cx="902083" cy="106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Прямоугольник 20">
            <a:extLst>
              <a:ext uri="{FF2B5EF4-FFF2-40B4-BE49-F238E27FC236}">
                <a16:creationId xmlns:a16="http://schemas.microsoft.com/office/drawing/2014/main" id="{D1CD5AF7-5691-0F59-8995-4B2841506CF0}"/>
              </a:ext>
            </a:extLst>
          </p:cNvPr>
          <p:cNvSpPr/>
          <p:nvPr/>
        </p:nvSpPr>
        <p:spPr>
          <a:xfrm>
            <a:off x="1512176" y="2076255"/>
            <a:ext cx="1251795" cy="106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Прямоугольник 25">
            <a:extLst>
              <a:ext uri="{FF2B5EF4-FFF2-40B4-BE49-F238E27FC236}">
                <a16:creationId xmlns:a16="http://schemas.microsoft.com/office/drawing/2014/main" id="{B9D794B2-674F-16CF-5656-40BE377A56B6}"/>
              </a:ext>
            </a:extLst>
          </p:cNvPr>
          <p:cNvSpPr/>
          <p:nvPr/>
        </p:nvSpPr>
        <p:spPr>
          <a:xfrm>
            <a:off x="1512174" y="2076255"/>
            <a:ext cx="902083" cy="106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3" name="Прямоугольник 20">
            <a:extLst>
              <a:ext uri="{FF2B5EF4-FFF2-40B4-BE49-F238E27FC236}">
                <a16:creationId xmlns:a16="http://schemas.microsoft.com/office/drawing/2014/main" id="{9C759FFC-0149-A22B-412C-06F5545912F2}"/>
              </a:ext>
            </a:extLst>
          </p:cNvPr>
          <p:cNvSpPr/>
          <p:nvPr/>
        </p:nvSpPr>
        <p:spPr>
          <a:xfrm>
            <a:off x="1512176" y="2284071"/>
            <a:ext cx="1251795" cy="106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Прямоугольник 25">
            <a:extLst>
              <a:ext uri="{FF2B5EF4-FFF2-40B4-BE49-F238E27FC236}">
                <a16:creationId xmlns:a16="http://schemas.microsoft.com/office/drawing/2014/main" id="{CE6D4805-A6FB-37B9-67CB-1A98C8B4D911}"/>
              </a:ext>
            </a:extLst>
          </p:cNvPr>
          <p:cNvSpPr/>
          <p:nvPr/>
        </p:nvSpPr>
        <p:spPr>
          <a:xfrm>
            <a:off x="1512174" y="2284071"/>
            <a:ext cx="902083" cy="106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Прямоугольник 20">
            <a:extLst>
              <a:ext uri="{FF2B5EF4-FFF2-40B4-BE49-F238E27FC236}">
                <a16:creationId xmlns:a16="http://schemas.microsoft.com/office/drawing/2014/main" id="{3BC1E8E4-A437-9F4A-03BD-7672AFB78F79}"/>
              </a:ext>
            </a:extLst>
          </p:cNvPr>
          <p:cNvSpPr/>
          <p:nvPr/>
        </p:nvSpPr>
        <p:spPr>
          <a:xfrm>
            <a:off x="1512174" y="2491887"/>
            <a:ext cx="1251795" cy="106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6" name="Прямоугольник 25">
            <a:extLst>
              <a:ext uri="{FF2B5EF4-FFF2-40B4-BE49-F238E27FC236}">
                <a16:creationId xmlns:a16="http://schemas.microsoft.com/office/drawing/2014/main" id="{D3180C5E-91DA-0564-84D0-AF6A2C6C180A}"/>
              </a:ext>
            </a:extLst>
          </p:cNvPr>
          <p:cNvSpPr/>
          <p:nvPr/>
        </p:nvSpPr>
        <p:spPr>
          <a:xfrm>
            <a:off x="1520302" y="2491887"/>
            <a:ext cx="902083" cy="106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Прямоугольник 20">
            <a:extLst>
              <a:ext uri="{FF2B5EF4-FFF2-40B4-BE49-F238E27FC236}">
                <a16:creationId xmlns:a16="http://schemas.microsoft.com/office/drawing/2014/main" id="{586BDA73-675D-C10C-C01B-869E4C45E689}"/>
              </a:ext>
            </a:extLst>
          </p:cNvPr>
          <p:cNvSpPr/>
          <p:nvPr/>
        </p:nvSpPr>
        <p:spPr>
          <a:xfrm>
            <a:off x="1520302" y="2693978"/>
            <a:ext cx="1251795" cy="10600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Прямоугольник 25">
            <a:extLst>
              <a:ext uri="{FF2B5EF4-FFF2-40B4-BE49-F238E27FC236}">
                <a16:creationId xmlns:a16="http://schemas.microsoft.com/office/drawing/2014/main" id="{8227DC2F-D1BB-575B-1912-70AD1CCC69B2}"/>
              </a:ext>
            </a:extLst>
          </p:cNvPr>
          <p:cNvSpPr/>
          <p:nvPr/>
        </p:nvSpPr>
        <p:spPr>
          <a:xfrm>
            <a:off x="1520300" y="2693978"/>
            <a:ext cx="902083" cy="10600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9" name="Ellipse 48">
            <a:extLst>
              <a:ext uri="{FF2B5EF4-FFF2-40B4-BE49-F238E27FC236}">
                <a16:creationId xmlns:a16="http://schemas.microsoft.com/office/drawing/2014/main" id="{05465267-D226-57C3-3B2A-75E38D995D3E}"/>
              </a:ext>
            </a:extLst>
          </p:cNvPr>
          <p:cNvSpPr/>
          <p:nvPr/>
        </p:nvSpPr>
        <p:spPr>
          <a:xfrm>
            <a:off x="399611" y="539175"/>
            <a:ext cx="174458" cy="174458"/>
          </a:xfrm>
          <a:prstGeom prst="ellipse">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ZoneTexte 50">
            <a:extLst>
              <a:ext uri="{FF2B5EF4-FFF2-40B4-BE49-F238E27FC236}">
                <a16:creationId xmlns:a16="http://schemas.microsoft.com/office/drawing/2014/main" id="{B582DA50-9093-5077-0E13-9CD9FD84FD66}"/>
              </a:ext>
            </a:extLst>
          </p:cNvPr>
          <p:cNvSpPr txBox="1"/>
          <p:nvPr/>
        </p:nvSpPr>
        <p:spPr>
          <a:xfrm>
            <a:off x="897058" y="4552732"/>
            <a:ext cx="1570797" cy="369332"/>
          </a:xfrm>
          <a:prstGeom prst="rect">
            <a:avLst/>
          </a:prstGeom>
          <a:noFill/>
        </p:spPr>
        <p:txBody>
          <a:bodyPr wrap="square">
            <a:spAutoFit/>
          </a:bodyPr>
          <a:lstStyle/>
          <a:p>
            <a:r>
              <a:rPr lang="en-US" sz="900" dirty="0">
                <a:latin typeface="Open Sans Light" panose="020B0306030504020204" pitchFamily="34" charset="0"/>
                <a:ea typeface="Open Sans Light" panose="020B0306030504020204" pitchFamily="34" charset="0"/>
                <a:cs typeface="Open Sans Light" panose="020B0306030504020204" pitchFamily="34" charset="0"/>
              </a:rPr>
              <a:t>12 rue de la </a:t>
            </a:r>
            <a:r>
              <a:rPr lang="en-US" sz="900" dirty="0" err="1">
                <a:latin typeface="Open Sans Light" panose="020B0306030504020204" pitchFamily="34" charset="0"/>
                <a:ea typeface="Open Sans Light" panose="020B0306030504020204" pitchFamily="34" charset="0"/>
                <a:cs typeface="Open Sans Light" panose="020B0306030504020204" pitchFamily="34" charset="0"/>
              </a:rPr>
              <a:t>Réussite</a:t>
            </a:r>
            <a:r>
              <a:rPr lang="en-US" sz="900" dirty="0">
                <a:latin typeface="Open Sans Light" panose="020B0306030504020204" pitchFamily="34" charset="0"/>
                <a:ea typeface="Open Sans Light" panose="020B0306030504020204" pitchFamily="34" charset="0"/>
                <a:cs typeface="Open Sans Light" panose="020B0306030504020204" pitchFamily="34" charset="0"/>
              </a:rPr>
              <a:t> </a:t>
            </a:r>
            <a:br>
              <a:rPr lang="en-US" sz="900" dirty="0">
                <a:latin typeface="Open Sans Light" panose="020B0306030504020204" pitchFamily="34" charset="0"/>
                <a:ea typeface="Open Sans Light" panose="020B0306030504020204" pitchFamily="34" charset="0"/>
                <a:cs typeface="Open Sans Light" panose="020B0306030504020204" pitchFamily="34" charset="0"/>
              </a:rPr>
            </a:br>
            <a:r>
              <a:rPr lang="en-US" sz="900" dirty="0">
                <a:latin typeface="Open Sans Light" panose="020B0306030504020204" pitchFamily="34" charset="0"/>
                <a:ea typeface="Open Sans Light" panose="020B0306030504020204" pitchFamily="34" charset="0"/>
                <a:cs typeface="Open Sans Light" panose="020B0306030504020204" pitchFamily="34" charset="0"/>
              </a:rPr>
              <a:t>75012 Paris</a:t>
            </a:r>
            <a:endParaRPr lang="fr-FR" sz="900" dirty="0"/>
          </a:p>
        </p:txBody>
      </p:sp>
      <p:sp>
        <p:nvSpPr>
          <p:cNvPr id="52" name="ZoneTexte 51">
            <a:extLst>
              <a:ext uri="{FF2B5EF4-FFF2-40B4-BE49-F238E27FC236}">
                <a16:creationId xmlns:a16="http://schemas.microsoft.com/office/drawing/2014/main" id="{B2427119-FD98-432C-978D-A6895AC0641D}"/>
              </a:ext>
            </a:extLst>
          </p:cNvPr>
          <p:cNvSpPr txBox="1"/>
          <p:nvPr/>
        </p:nvSpPr>
        <p:spPr>
          <a:xfrm>
            <a:off x="2739376" y="4568866"/>
            <a:ext cx="1570797" cy="369332"/>
          </a:xfrm>
          <a:prstGeom prst="rect">
            <a:avLst/>
          </a:prstGeom>
          <a:noFill/>
        </p:spPr>
        <p:txBody>
          <a:bodyPr wrap="square">
            <a:spAutoFit/>
          </a:bodyPr>
          <a:lstStyle/>
          <a:p>
            <a:r>
              <a:rPr lang="en-US" sz="900" dirty="0" err="1">
                <a:latin typeface="Open Sans Light" panose="020B0306030504020204" pitchFamily="34" charset="0"/>
                <a:ea typeface="Open Sans Light" panose="020B0306030504020204" pitchFamily="34" charset="0"/>
                <a:cs typeface="Open Sans Light" panose="020B0306030504020204" pitchFamily="34" charset="0"/>
              </a:rPr>
              <a:t>monemail@mail.com</a:t>
            </a:r>
            <a:br>
              <a:rPr lang="en-US" sz="900" dirty="0">
                <a:latin typeface="Open Sans Light" panose="020B0306030504020204" pitchFamily="34" charset="0"/>
                <a:ea typeface="Open Sans Light" panose="020B0306030504020204" pitchFamily="34" charset="0"/>
                <a:cs typeface="Open Sans Light" panose="020B0306030504020204" pitchFamily="34" charset="0"/>
              </a:rPr>
            </a:br>
            <a:r>
              <a:rPr lang="en-US" sz="900" dirty="0" err="1">
                <a:latin typeface="Open Sans Light" panose="020B0306030504020204" pitchFamily="34" charset="0"/>
                <a:ea typeface="Open Sans Light" panose="020B0306030504020204" pitchFamily="34" charset="0"/>
                <a:cs typeface="Open Sans Light" panose="020B0306030504020204" pitchFamily="34" charset="0"/>
              </a:rPr>
              <a:t>www.portfolio.com</a:t>
            </a:r>
            <a:endParaRPr lang="fr-FR" sz="900" dirty="0"/>
          </a:p>
        </p:txBody>
      </p:sp>
      <p:sp>
        <p:nvSpPr>
          <p:cNvPr id="53" name="ZoneTexte 52">
            <a:extLst>
              <a:ext uri="{FF2B5EF4-FFF2-40B4-BE49-F238E27FC236}">
                <a16:creationId xmlns:a16="http://schemas.microsoft.com/office/drawing/2014/main" id="{65BF99C1-94F7-1ECD-59BB-30D16F544F33}"/>
              </a:ext>
            </a:extLst>
          </p:cNvPr>
          <p:cNvSpPr txBox="1"/>
          <p:nvPr/>
        </p:nvSpPr>
        <p:spPr>
          <a:xfrm>
            <a:off x="4809350" y="4557810"/>
            <a:ext cx="1570797" cy="369332"/>
          </a:xfrm>
          <a:prstGeom prst="rect">
            <a:avLst/>
          </a:prstGeom>
          <a:noFill/>
        </p:spPr>
        <p:txBody>
          <a:bodyPr wrap="square">
            <a:spAutoFit/>
          </a:bodyPr>
          <a:lstStyle/>
          <a:p>
            <a:r>
              <a:rPr lang="en-US" sz="900" dirty="0">
                <a:latin typeface="Open Sans Light" panose="020B0306030504020204" pitchFamily="34" charset="0"/>
                <a:ea typeface="Open Sans Light" panose="020B0306030504020204" pitchFamily="34" charset="0"/>
                <a:cs typeface="Open Sans Light" panose="020B0306030504020204" pitchFamily="34" charset="0"/>
              </a:rPr>
              <a:t>01 02 03 04 05</a:t>
            </a:r>
            <a:br>
              <a:rPr lang="en-US" sz="900" dirty="0">
                <a:latin typeface="Open Sans Light" panose="020B0306030504020204" pitchFamily="34" charset="0"/>
                <a:ea typeface="Open Sans Light" panose="020B0306030504020204" pitchFamily="34" charset="0"/>
                <a:cs typeface="Open Sans Light" panose="020B0306030504020204" pitchFamily="34" charset="0"/>
              </a:rPr>
            </a:br>
            <a:r>
              <a:rPr lang="en-US" sz="900" dirty="0">
                <a:latin typeface="Open Sans Light" panose="020B0306030504020204" pitchFamily="34" charset="0"/>
                <a:ea typeface="Open Sans Light" panose="020B0306030504020204" pitchFamily="34" charset="0"/>
                <a:cs typeface="Open Sans Light" panose="020B0306030504020204" pitchFamily="34" charset="0"/>
              </a:rPr>
              <a:t>06 01 02 03 04</a:t>
            </a:r>
            <a:endParaRPr lang="fr-FR" sz="900" dirty="0"/>
          </a:p>
        </p:txBody>
      </p:sp>
      <p:sp>
        <p:nvSpPr>
          <p:cNvPr id="55" name="ZoneTexte 54">
            <a:extLst>
              <a:ext uri="{FF2B5EF4-FFF2-40B4-BE49-F238E27FC236}">
                <a16:creationId xmlns:a16="http://schemas.microsoft.com/office/drawing/2014/main" id="{66FAAD5D-5E99-E7B1-2289-109AF4D587A6}"/>
              </a:ext>
            </a:extLst>
          </p:cNvPr>
          <p:cNvSpPr txBox="1"/>
          <p:nvPr/>
        </p:nvSpPr>
        <p:spPr>
          <a:xfrm>
            <a:off x="399611" y="6285092"/>
            <a:ext cx="3671535" cy="1754326"/>
          </a:xfrm>
          <a:prstGeom prst="rect">
            <a:avLst/>
          </a:prstGeom>
          <a:noFill/>
        </p:spPr>
        <p:txBody>
          <a:bodyPr wrap="square">
            <a:spAutoFit/>
          </a:bodyPr>
          <a:lstStyle/>
          <a:p>
            <a:pPr marL="171450" indent="-171450">
              <a:buFont typeface="Arial" panose="020B0604020202020204" pitchFamily="34" charset="0"/>
              <a:buChar char="•"/>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Diriger une équipe de 5 infographistes, en supervisant leur travail et en assurant la qualité des projets livrés.</a:t>
            </a:r>
          </a:p>
          <a:p>
            <a:pPr marL="171450" indent="-171450">
              <a:buFont typeface="Arial" panose="020B0604020202020204" pitchFamily="34" charset="0"/>
              <a:buChar char="•"/>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Concevoir et développer des campagnes publicitaires pour des clients de divers secteurs, en coordonnant avec les équipes marketing et les chefs de projet.</a:t>
            </a:r>
          </a:p>
          <a:p>
            <a:pPr marL="171450" indent="-171450">
              <a:buFont typeface="Arial" panose="020B0604020202020204" pitchFamily="34" charset="0"/>
              <a:buChar char="•"/>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Créer des supports de communication imprimés et numériques, tels que des brochures, des dépliants, des affiches, des bannières et des publicités pour les réseaux sociaux.</a:t>
            </a:r>
          </a:p>
          <a:p>
            <a:pPr marL="171450" indent="-171450">
              <a:buFont typeface="Arial" panose="020B0604020202020204" pitchFamily="34" charset="0"/>
              <a:buChar char="•"/>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Assurer la conformité des projets avec les directives de la marque et les exigences des clients.</a:t>
            </a:r>
          </a:p>
          <a:p>
            <a:pPr marL="171450" indent="-171450">
              <a:buFont typeface="Arial" panose="020B0604020202020204" pitchFamily="34" charset="0"/>
              <a:buChar char="•"/>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Participer à des réunions avec les clients pour discuter de leurs besoins et présenter des propositions de design.</a:t>
            </a:r>
          </a:p>
        </p:txBody>
      </p:sp>
      <p:sp>
        <p:nvSpPr>
          <p:cNvPr id="61" name="ZoneTexte 60">
            <a:extLst>
              <a:ext uri="{FF2B5EF4-FFF2-40B4-BE49-F238E27FC236}">
                <a16:creationId xmlns:a16="http://schemas.microsoft.com/office/drawing/2014/main" id="{7DC770EA-617E-9948-DC0E-DF683060BC2B}"/>
              </a:ext>
            </a:extLst>
          </p:cNvPr>
          <p:cNvSpPr txBox="1"/>
          <p:nvPr/>
        </p:nvSpPr>
        <p:spPr>
          <a:xfrm>
            <a:off x="304275" y="3136808"/>
            <a:ext cx="3483659" cy="1200329"/>
          </a:xfrm>
          <a:prstGeom prst="rect">
            <a:avLst/>
          </a:prstGeom>
          <a:noFill/>
        </p:spPr>
        <p:txBody>
          <a:bodyPr wrap="square">
            <a:spAutoFit/>
          </a:bodyPr>
          <a:lstStyle/>
          <a:p>
            <a:r>
              <a:rPr lang="fr-FR" sz="900" dirty="0">
                <a:latin typeface="Open Sans Light" panose="020B0306030504020204" pitchFamily="34" charset="0"/>
                <a:ea typeface="Open Sans Light" panose="020B0306030504020204" pitchFamily="34" charset="0"/>
                <a:cs typeface="Open Sans Light" panose="020B0306030504020204" pitchFamily="34" charset="0"/>
              </a:rPr>
              <a:t>Infographiste créatif et expérimenté avec 15 ans d'expérience dans la conception et la réalisation de projets visuels variés. Passionné par la communication visuelle et doté d'un excellent sens du design, j'ai développé une expertise en création de logos, affiches, publicités, packaging et supports numériques. J'ai une solide maîtrise des logiciels de création graphique, tels qu'Adobe Creative Suite, et je suis capable de mener à bien des projets en respectant les délais et les exigences des clients.</a:t>
            </a:r>
          </a:p>
        </p:txBody>
      </p:sp>
      <p:sp>
        <p:nvSpPr>
          <p:cNvPr id="62" name="ZoneTexte 61">
            <a:extLst>
              <a:ext uri="{FF2B5EF4-FFF2-40B4-BE49-F238E27FC236}">
                <a16:creationId xmlns:a16="http://schemas.microsoft.com/office/drawing/2014/main" id="{A71D488C-28A2-41AD-1278-D4D92D9D94FB}"/>
              </a:ext>
            </a:extLst>
          </p:cNvPr>
          <p:cNvSpPr txBox="1"/>
          <p:nvPr/>
        </p:nvSpPr>
        <p:spPr>
          <a:xfrm>
            <a:off x="434416" y="8643578"/>
            <a:ext cx="3556567" cy="1338828"/>
          </a:xfrm>
          <a:prstGeom prst="rect">
            <a:avLst/>
          </a:prstGeom>
          <a:noFill/>
        </p:spPr>
        <p:txBody>
          <a:bodyPr wrap="square">
            <a:spAutoFit/>
          </a:bodyPr>
          <a:lstStyle/>
          <a:p>
            <a:pPr marL="171450" indent="-171450">
              <a:buFont typeface="Arial" panose="020B0604020202020204" pitchFamily="34" charset="0"/>
              <a:buChar char="•"/>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Réaliser des projets de conception graphique en utilisant Adobe Creative Suite (Photoshop, Illustrator, InDesign).</a:t>
            </a:r>
          </a:p>
          <a:p>
            <a:pPr marL="171450" indent="-171450">
              <a:buFont typeface="Arial" panose="020B0604020202020204" pitchFamily="34" charset="0"/>
              <a:buChar char="•"/>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Collaborer avec les équipes de marketing pour développer des campagnes publicitaires et des supports promotionnels.</a:t>
            </a:r>
          </a:p>
          <a:p>
            <a:pPr marL="171450" indent="-171450">
              <a:buFont typeface="Arial" panose="020B0604020202020204" pitchFamily="34" charset="0"/>
              <a:buChar char="•"/>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Gérer les projets de la phase de conception à la production finale, en assurant le respect des délais et des exigences des clients.</a:t>
            </a:r>
          </a:p>
          <a:p>
            <a:pPr marL="171450" indent="-171450">
              <a:buFont typeface="Arial" panose="020B0604020202020204" pitchFamily="34" charset="0"/>
              <a:buChar char="•"/>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Concevoir des logos, des identités visuelles et des supports de communication pour des clients locaux et internationaux.</a:t>
            </a:r>
          </a:p>
        </p:txBody>
      </p:sp>
      <p:sp>
        <p:nvSpPr>
          <p:cNvPr id="64" name="ZoneTexte 63">
            <a:extLst>
              <a:ext uri="{FF2B5EF4-FFF2-40B4-BE49-F238E27FC236}">
                <a16:creationId xmlns:a16="http://schemas.microsoft.com/office/drawing/2014/main" id="{74EB6F09-F13A-2F1D-8E12-B62F45C4A9BF}"/>
              </a:ext>
            </a:extLst>
          </p:cNvPr>
          <p:cNvSpPr txBox="1"/>
          <p:nvPr/>
        </p:nvSpPr>
        <p:spPr>
          <a:xfrm>
            <a:off x="427345" y="5813872"/>
            <a:ext cx="3360589" cy="369332"/>
          </a:xfrm>
          <a:prstGeom prst="rect">
            <a:avLst/>
          </a:prstGeom>
          <a:noFill/>
        </p:spPr>
        <p:txBody>
          <a:bodyPr wrap="square">
            <a:spAutoFit/>
          </a:bodyPr>
          <a:lstStyle/>
          <a:p>
            <a:r>
              <a:rPr lang="fr-FR" sz="900" b="1" dirty="0">
                <a:latin typeface="Open Sans Light" panose="020B0306030504020204" pitchFamily="34" charset="0"/>
                <a:ea typeface="Open Sans Light" panose="020B0306030504020204" pitchFamily="34" charset="0"/>
                <a:cs typeface="Open Sans Light" panose="020B0306030504020204" pitchFamily="34" charset="0"/>
              </a:rPr>
              <a:t>Infographiste senior - CONDENAST, [Paris] </a:t>
            </a:r>
          </a:p>
          <a:p>
            <a:r>
              <a:rPr lang="fr-FR" sz="900" dirty="0">
                <a:latin typeface="Open Sans Light" panose="020B0306030504020204" pitchFamily="34" charset="0"/>
                <a:ea typeface="Open Sans Light" panose="020B0306030504020204" pitchFamily="34" charset="0"/>
                <a:cs typeface="Open Sans Light" panose="020B0306030504020204" pitchFamily="34" charset="0"/>
              </a:rPr>
              <a:t>Janvier 2015 - présent</a:t>
            </a:r>
          </a:p>
        </p:txBody>
      </p:sp>
      <p:sp>
        <p:nvSpPr>
          <p:cNvPr id="65" name="Ellipse 64">
            <a:extLst>
              <a:ext uri="{FF2B5EF4-FFF2-40B4-BE49-F238E27FC236}">
                <a16:creationId xmlns:a16="http://schemas.microsoft.com/office/drawing/2014/main" id="{232E264A-0365-C333-9A7F-F72542703E16}"/>
              </a:ext>
            </a:extLst>
          </p:cNvPr>
          <p:cNvSpPr/>
          <p:nvPr/>
        </p:nvSpPr>
        <p:spPr>
          <a:xfrm>
            <a:off x="452370" y="5544646"/>
            <a:ext cx="124407" cy="124407"/>
          </a:xfrm>
          <a:prstGeom prst="ellipse">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6" name="ZoneTexte 65">
            <a:extLst>
              <a:ext uri="{FF2B5EF4-FFF2-40B4-BE49-F238E27FC236}">
                <a16:creationId xmlns:a16="http://schemas.microsoft.com/office/drawing/2014/main" id="{0DCC7AE9-CC9F-1C20-BA64-99706D867AD4}"/>
              </a:ext>
            </a:extLst>
          </p:cNvPr>
          <p:cNvSpPr txBox="1"/>
          <p:nvPr/>
        </p:nvSpPr>
        <p:spPr>
          <a:xfrm>
            <a:off x="452369" y="8156832"/>
            <a:ext cx="3431573" cy="369332"/>
          </a:xfrm>
          <a:prstGeom prst="rect">
            <a:avLst/>
          </a:prstGeom>
          <a:noFill/>
        </p:spPr>
        <p:txBody>
          <a:bodyPr wrap="square">
            <a:spAutoFit/>
          </a:bodyPr>
          <a:lstStyle/>
          <a:p>
            <a:r>
              <a:rPr lang="fr-FR" sz="900" b="1" dirty="0">
                <a:latin typeface="Open Sans Light" panose="020B0306030504020204" pitchFamily="34" charset="0"/>
                <a:ea typeface="Open Sans Light" panose="020B0306030504020204" pitchFamily="34" charset="0"/>
                <a:cs typeface="Open Sans Light" panose="020B0306030504020204" pitchFamily="34" charset="0"/>
              </a:rPr>
              <a:t>Infographiste - FEMME ACTUELLE, [Paris] </a:t>
            </a:r>
          </a:p>
          <a:p>
            <a:r>
              <a:rPr lang="fr-FR" sz="900" dirty="0">
                <a:latin typeface="Open Sans Light" panose="020B0306030504020204" pitchFamily="34" charset="0"/>
                <a:ea typeface="Open Sans Light" panose="020B0306030504020204" pitchFamily="34" charset="0"/>
                <a:cs typeface="Open Sans Light" panose="020B0306030504020204" pitchFamily="34" charset="0"/>
              </a:rPr>
              <a:t>Janvier 2010 – Janvier 2015</a:t>
            </a:r>
          </a:p>
        </p:txBody>
      </p:sp>
      <p:sp>
        <p:nvSpPr>
          <p:cNvPr id="69" name="ZoneTexte 68">
            <a:extLst>
              <a:ext uri="{FF2B5EF4-FFF2-40B4-BE49-F238E27FC236}">
                <a16:creationId xmlns:a16="http://schemas.microsoft.com/office/drawing/2014/main" id="{4343C883-CDCD-0BD1-2D19-2BA6E556D3A8}"/>
              </a:ext>
            </a:extLst>
          </p:cNvPr>
          <p:cNvSpPr txBox="1"/>
          <p:nvPr/>
        </p:nvSpPr>
        <p:spPr>
          <a:xfrm>
            <a:off x="678498" y="5445583"/>
            <a:ext cx="3612039" cy="307777"/>
          </a:xfrm>
          <a:prstGeom prst="rect">
            <a:avLst/>
          </a:prstGeom>
          <a:noFill/>
        </p:spPr>
        <p:txBody>
          <a:bodyPr wrap="square">
            <a:spAutoFit/>
          </a:bodyPr>
          <a:lstStyle/>
          <a:p>
            <a:r>
              <a:rPr lang="en-US" sz="1400" b="1" dirty="0" err="1">
                <a:latin typeface="Open Sans Semibold" panose="020B0606030504020204" pitchFamily="34" charset="0"/>
                <a:ea typeface="Open Sans Semibold" panose="020B0606030504020204" pitchFamily="34" charset="0"/>
                <a:cs typeface="Open Sans Semibold" panose="020B0606030504020204" pitchFamily="34" charset="0"/>
              </a:rPr>
              <a:t>Expérience</a:t>
            </a:r>
            <a:r>
              <a:rPr lang="en-US" sz="1400" b="1" dirty="0">
                <a:latin typeface="Open Sans Semibold" panose="020B0606030504020204" pitchFamily="34" charset="0"/>
                <a:ea typeface="Open Sans Semibold" panose="020B0606030504020204" pitchFamily="34" charset="0"/>
                <a:cs typeface="Open Sans Semibold" panose="020B0606030504020204" pitchFamily="34" charset="0"/>
              </a:rPr>
              <a:t> Pro.</a:t>
            </a:r>
            <a:endParaRPr lang="fr-FR" sz="1400" dirty="0"/>
          </a:p>
        </p:txBody>
      </p:sp>
      <p:sp>
        <p:nvSpPr>
          <p:cNvPr id="70" name="ZoneTexte 69">
            <a:extLst>
              <a:ext uri="{FF2B5EF4-FFF2-40B4-BE49-F238E27FC236}">
                <a16:creationId xmlns:a16="http://schemas.microsoft.com/office/drawing/2014/main" id="{84271C49-C679-BE1A-46D8-016842BBA538}"/>
              </a:ext>
            </a:extLst>
          </p:cNvPr>
          <p:cNvSpPr txBox="1"/>
          <p:nvPr/>
        </p:nvSpPr>
        <p:spPr>
          <a:xfrm>
            <a:off x="4594498" y="5452960"/>
            <a:ext cx="2818708" cy="307777"/>
          </a:xfrm>
          <a:prstGeom prst="rect">
            <a:avLst/>
          </a:prstGeom>
          <a:noFill/>
        </p:spPr>
        <p:txBody>
          <a:bodyPr wrap="square">
            <a:spAutoFit/>
          </a:bodyPr>
          <a:lstStyle/>
          <a:p>
            <a:r>
              <a:rPr lang="en-US" sz="1400" b="1" dirty="0">
                <a:latin typeface="Open Sans Semibold" panose="020B0606030504020204" pitchFamily="34" charset="0"/>
                <a:ea typeface="Open Sans Semibold" panose="020B0606030504020204" pitchFamily="34" charset="0"/>
                <a:cs typeface="Open Sans Semibold" panose="020B0606030504020204" pitchFamily="34" charset="0"/>
              </a:rPr>
              <a:t>Formation</a:t>
            </a:r>
            <a:endParaRPr lang="fr-FR" sz="1400" dirty="0"/>
          </a:p>
        </p:txBody>
      </p:sp>
      <p:sp>
        <p:nvSpPr>
          <p:cNvPr id="72" name="ZoneTexte 71">
            <a:extLst>
              <a:ext uri="{FF2B5EF4-FFF2-40B4-BE49-F238E27FC236}">
                <a16:creationId xmlns:a16="http://schemas.microsoft.com/office/drawing/2014/main" id="{E71541B4-B156-E67B-47DB-DA77FB89C610}"/>
              </a:ext>
            </a:extLst>
          </p:cNvPr>
          <p:cNvSpPr txBox="1"/>
          <p:nvPr/>
        </p:nvSpPr>
        <p:spPr>
          <a:xfrm>
            <a:off x="4220881" y="5816825"/>
            <a:ext cx="3102302" cy="369332"/>
          </a:xfrm>
          <a:prstGeom prst="rect">
            <a:avLst/>
          </a:prstGeom>
          <a:noFill/>
        </p:spPr>
        <p:txBody>
          <a:bodyPr wrap="square">
            <a:spAutoFit/>
          </a:bodyPr>
          <a:lstStyle/>
          <a:p>
            <a:r>
              <a:rPr lang="fr-FR" sz="900" b="1" dirty="0">
                <a:latin typeface="Open Sans Light" panose="020B0306030504020204" pitchFamily="34" charset="0"/>
                <a:ea typeface="Open Sans Light" panose="020B0306030504020204" pitchFamily="34" charset="0"/>
                <a:cs typeface="Open Sans Light" panose="020B0306030504020204" pitchFamily="34" charset="0"/>
              </a:rPr>
              <a:t>Diplôme en design graphique </a:t>
            </a:r>
            <a:r>
              <a:rPr lang="fr-FR" sz="900" dirty="0">
                <a:latin typeface="Open Sans Light" panose="020B0306030504020204" pitchFamily="34" charset="0"/>
                <a:ea typeface="Open Sans Light" panose="020B0306030504020204" pitchFamily="34" charset="0"/>
                <a:cs typeface="Open Sans Light" panose="020B0306030504020204" pitchFamily="34" charset="0"/>
              </a:rPr>
              <a:t>- Ecole des Arts Graphiques de Lille - 2010</a:t>
            </a:r>
          </a:p>
        </p:txBody>
      </p:sp>
      <p:sp>
        <p:nvSpPr>
          <p:cNvPr id="73" name="Ellipse 72">
            <a:extLst>
              <a:ext uri="{FF2B5EF4-FFF2-40B4-BE49-F238E27FC236}">
                <a16:creationId xmlns:a16="http://schemas.microsoft.com/office/drawing/2014/main" id="{1BA9EB33-5FAC-3C6B-8FBA-266226BB98A9}"/>
              </a:ext>
            </a:extLst>
          </p:cNvPr>
          <p:cNvSpPr/>
          <p:nvPr/>
        </p:nvSpPr>
        <p:spPr>
          <a:xfrm>
            <a:off x="4330054" y="5532260"/>
            <a:ext cx="124407" cy="124407"/>
          </a:xfrm>
          <a:prstGeom prst="ellipse">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a:extLst>
              <a:ext uri="{FF2B5EF4-FFF2-40B4-BE49-F238E27FC236}">
                <a16:creationId xmlns:a16="http://schemas.microsoft.com/office/drawing/2014/main" id="{EA446153-4C6E-0724-9BFA-A673B0A7DE35}"/>
              </a:ext>
            </a:extLst>
          </p:cNvPr>
          <p:cNvSpPr txBox="1"/>
          <p:nvPr/>
        </p:nvSpPr>
        <p:spPr>
          <a:xfrm>
            <a:off x="4549045" y="6381678"/>
            <a:ext cx="2818708" cy="307777"/>
          </a:xfrm>
          <a:prstGeom prst="rect">
            <a:avLst/>
          </a:prstGeom>
          <a:noFill/>
        </p:spPr>
        <p:txBody>
          <a:bodyPr wrap="square">
            <a:spAutoFit/>
          </a:bodyPr>
          <a:lstStyle/>
          <a:p>
            <a:r>
              <a:rPr lang="en-US" sz="1400" b="1" dirty="0" err="1">
                <a:latin typeface="Open Sans Semibold" panose="020B0606030504020204" pitchFamily="34" charset="0"/>
                <a:ea typeface="Open Sans Semibold" panose="020B0606030504020204" pitchFamily="34" charset="0"/>
                <a:cs typeface="Open Sans Semibold" panose="020B0606030504020204" pitchFamily="34" charset="0"/>
              </a:rPr>
              <a:t>Habilités</a:t>
            </a:r>
            <a:r>
              <a:rPr lang="en-US" sz="1400" b="1" dirty="0">
                <a:latin typeface="Open Sans Semibold" panose="020B0606030504020204" pitchFamily="34" charset="0"/>
                <a:ea typeface="Open Sans Semibold" panose="020B0606030504020204" pitchFamily="34" charset="0"/>
                <a:cs typeface="Open Sans Semibold" panose="020B0606030504020204" pitchFamily="34" charset="0"/>
              </a:rPr>
              <a:t> &amp; </a:t>
            </a:r>
            <a:r>
              <a:rPr lang="en-US" sz="1400" b="1" dirty="0" err="1">
                <a:latin typeface="Open Sans Semibold" panose="020B0606030504020204" pitchFamily="34" charset="0"/>
                <a:ea typeface="Open Sans Semibold" panose="020B0606030504020204" pitchFamily="34" charset="0"/>
                <a:cs typeface="Open Sans Semibold" panose="020B0606030504020204" pitchFamily="34" charset="0"/>
              </a:rPr>
              <a:t>Qualités</a:t>
            </a:r>
            <a:endParaRPr lang="fr-FR" sz="1400" dirty="0"/>
          </a:p>
        </p:txBody>
      </p:sp>
      <p:sp>
        <p:nvSpPr>
          <p:cNvPr id="75" name="Ellipse 74">
            <a:extLst>
              <a:ext uri="{FF2B5EF4-FFF2-40B4-BE49-F238E27FC236}">
                <a16:creationId xmlns:a16="http://schemas.microsoft.com/office/drawing/2014/main" id="{B6F47E25-CB27-B844-AD04-6299528C0904}"/>
              </a:ext>
            </a:extLst>
          </p:cNvPr>
          <p:cNvSpPr/>
          <p:nvPr/>
        </p:nvSpPr>
        <p:spPr>
          <a:xfrm>
            <a:off x="4330054" y="6474742"/>
            <a:ext cx="124407" cy="124407"/>
          </a:xfrm>
          <a:prstGeom prst="ellipse">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ZoneTexte 76">
            <a:extLst>
              <a:ext uri="{FF2B5EF4-FFF2-40B4-BE49-F238E27FC236}">
                <a16:creationId xmlns:a16="http://schemas.microsoft.com/office/drawing/2014/main" id="{AA49D469-4AB2-0597-CF61-2D92A6B5717F}"/>
              </a:ext>
            </a:extLst>
          </p:cNvPr>
          <p:cNvSpPr txBox="1"/>
          <p:nvPr/>
        </p:nvSpPr>
        <p:spPr>
          <a:xfrm>
            <a:off x="4212937" y="6779761"/>
            <a:ext cx="3192325" cy="2031325"/>
          </a:xfrm>
          <a:prstGeom prst="rect">
            <a:avLst/>
          </a:prstGeom>
          <a:noFill/>
        </p:spPr>
        <p:txBody>
          <a:bodyPr wrap="square">
            <a:spAutoFit/>
          </a:bodyPr>
          <a:lstStyle/>
          <a:p>
            <a:pPr marL="171450" indent="-171450">
              <a:buFont typeface="Wingdings" pitchFamily="2" charset="2"/>
              <a:buChar char="ü"/>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Maîtrise des logiciels de conception graphique (Adobe Photoshop, Illustrator, InDesign)</a:t>
            </a:r>
          </a:p>
          <a:p>
            <a:pPr marL="171450" indent="-171450">
              <a:buFont typeface="Wingdings" pitchFamily="2" charset="2"/>
              <a:buChar char="ü"/>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Connaissance des principes de design, de la typographie et de la mise en page</a:t>
            </a:r>
          </a:p>
          <a:p>
            <a:pPr marL="171450" indent="-171450">
              <a:buFont typeface="Wingdings" pitchFamily="2" charset="2"/>
              <a:buChar char="ü"/>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Capacité à gérer plusieurs projets simultanément et à respecter les délais</a:t>
            </a:r>
          </a:p>
          <a:p>
            <a:pPr marL="171450" indent="-171450">
              <a:buFont typeface="Wingdings" pitchFamily="2" charset="2"/>
              <a:buChar char="ü"/>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Excellentes compétences en communication et en présentation</a:t>
            </a:r>
          </a:p>
          <a:p>
            <a:pPr marL="171450" indent="-171450">
              <a:buFont typeface="Wingdings" pitchFamily="2" charset="2"/>
              <a:buChar char="ü"/>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Expérience en direction d'équipe et en gestion de projets</a:t>
            </a:r>
          </a:p>
          <a:p>
            <a:pPr marL="171450" indent="-171450">
              <a:buFont typeface="Wingdings" pitchFamily="2" charset="2"/>
              <a:buChar char="ü"/>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Connaissance des tendances actuelles du design et de la publicité</a:t>
            </a:r>
          </a:p>
          <a:p>
            <a:pPr marL="171450" indent="-171450">
              <a:buFont typeface="Wingdings" pitchFamily="2" charset="2"/>
              <a:buChar char="ü"/>
            </a:pPr>
            <a:r>
              <a:rPr lang="fr-FR" sz="900" dirty="0">
                <a:latin typeface="Open Sans Light" panose="020B0306030504020204" pitchFamily="34" charset="0"/>
                <a:ea typeface="Open Sans Light" panose="020B0306030504020204" pitchFamily="34" charset="0"/>
                <a:cs typeface="Open Sans Light" panose="020B0306030504020204" pitchFamily="34" charset="0"/>
              </a:rPr>
              <a:t>Capacité à travailler en équipe et à collaborer avec différents départements</a:t>
            </a:r>
          </a:p>
        </p:txBody>
      </p:sp>
      <p:sp>
        <p:nvSpPr>
          <p:cNvPr id="78" name="Ellipse 77">
            <a:extLst>
              <a:ext uri="{FF2B5EF4-FFF2-40B4-BE49-F238E27FC236}">
                <a16:creationId xmlns:a16="http://schemas.microsoft.com/office/drawing/2014/main" id="{B566C959-FE96-0551-2BD1-0B2200778B91}"/>
              </a:ext>
            </a:extLst>
          </p:cNvPr>
          <p:cNvSpPr/>
          <p:nvPr/>
        </p:nvSpPr>
        <p:spPr>
          <a:xfrm>
            <a:off x="4330054" y="9037460"/>
            <a:ext cx="124407" cy="124407"/>
          </a:xfrm>
          <a:prstGeom prst="ellipse">
            <a:avLst/>
          </a:prstGeom>
          <a:solidFill>
            <a:schemeClr val="tx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9" name="ZoneTexte 78">
            <a:extLst>
              <a:ext uri="{FF2B5EF4-FFF2-40B4-BE49-F238E27FC236}">
                <a16:creationId xmlns:a16="http://schemas.microsoft.com/office/drawing/2014/main" id="{B4EA5B87-6982-2398-8C79-0DD5FE262AEF}"/>
              </a:ext>
            </a:extLst>
          </p:cNvPr>
          <p:cNvSpPr txBox="1"/>
          <p:nvPr/>
        </p:nvSpPr>
        <p:spPr>
          <a:xfrm>
            <a:off x="4549045" y="8945774"/>
            <a:ext cx="2818708" cy="307777"/>
          </a:xfrm>
          <a:prstGeom prst="rect">
            <a:avLst/>
          </a:prstGeom>
          <a:noFill/>
        </p:spPr>
        <p:txBody>
          <a:bodyPr wrap="square">
            <a:spAutoFit/>
          </a:bodyPr>
          <a:lstStyle/>
          <a:p>
            <a:r>
              <a:rPr lang="en-US" sz="1400" b="1" dirty="0" err="1">
                <a:latin typeface="Open Sans Semibold" panose="020B0606030504020204" pitchFamily="34" charset="0"/>
                <a:ea typeface="Open Sans Semibold" panose="020B0606030504020204" pitchFamily="34" charset="0"/>
                <a:cs typeface="Open Sans Semibold" panose="020B0606030504020204" pitchFamily="34" charset="0"/>
              </a:rPr>
              <a:t>Langues</a:t>
            </a:r>
            <a:endParaRPr lang="fr-FR" sz="1400" dirty="0"/>
          </a:p>
        </p:txBody>
      </p:sp>
      <p:sp>
        <p:nvSpPr>
          <p:cNvPr id="80" name="Прямоугольник 18">
            <a:extLst>
              <a:ext uri="{FF2B5EF4-FFF2-40B4-BE49-F238E27FC236}">
                <a16:creationId xmlns:a16="http://schemas.microsoft.com/office/drawing/2014/main" id="{8614106E-27F7-419C-2FA6-1CA01FD698EA}"/>
              </a:ext>
            </a:extLst>
          </p:cNvPr>
          <p:cNvSpPr/>
          <p:nvPr/>
        </p:nvSpPr>
        <p:spPr>
          <a:xfrm>
            <a:off x="4544009" y="9253551"/>
            <a:ext cx="1265090" cy="485710"/>
          </a:xfrm>
          <a:prstGeom prst="rect">
            <a:avLst/>
          </a:prstGeom>
        </p:spPr>
        <p:txBody>
          <a:bodyPr wrap="none">
            <a:spAutoFit/>
          </a:bodyPr>
          <a:lstStyle/>
          <a:p>
            <a:pPr>
              <a:lnSpc>
                <a:spcPct val="150000"/>
              </a:lnSpc>
            </a:pPr>
            <a:r>
              <a:rPr lang="en-US" sz="900" dirty="0" err="1">
                <a:latin typeface="Open Sans Light" panose="020B0306030504020204" pitchFamily="34" charset="0"/>
                <a:ea typeface="Open Sans Light" panose="020B0306030504020204" pitchFamily="34" charset="0"/>
                <a:cs typeface="Open Sans Light" panose="020B0306030504020204" pitchFamily="34" charset="0"/>
              </a:rPr>
              <a:t>Anglais</a:t>
            </a:r>
            <a:r>
              <a:rPr lang="en-US" sz="900" dirty="0">
                <a:latin typeface="Open Sans Light" panose="020B0306030504020204" pitchFamily="34" charset="0"/>
                <a:ea typeface="Open Sans Light" panose="020B0306030504020204" pitchFamily="34" charset="0"/>
                <a:cs typeface="Open Sans Light" panose="020B0306030504020204" pitchFamily="34" charset="0"/>
              </a:rPr>
              <a:t> : </a:t>
            </a:r>
            <a:r>
              <a:rPr lang="en-US" sz="900" dirty="0" err="1">
                <a:latin typeface="Open Sans Light" panose="020B0306030504020204" pitchFamily="34" charset="0"/>
                <a:ea typeface="Open Sans Light" panose="020B0306030504020204" pitchFamily="34" charset="0"/>
                <a:cs typeface="Open Sans Light" panose="020B0306030504020204" pitchFamily="34" charset="0"/>
              </a:rPr>
              <a:t>Niveau</a:t>
            </a:r>
            <a:r>
              <a:rPr lang="en-US" sz="900" dirty="0">
                <a:latin typeface="Open Sans Light" panose="020B0306030504020204" pitchFamily="34" charset="0"/>
                <a:ea typeface="Open Sans Light" panose="020B0306030504020204" pitchFamily="34" charset="0"/>
                <a:cs typeface="Open Sans Light" panose="020B0306030504020204" pitchFamily="34" charset="0"/>
              </a:rPr>
              <a:t> A1</a:t>
            </a:r>
          </a:p>
          <a:p>
            <a:pPr>
              <a:lnSpc>
                <a:spcPct val="150000"/>
              </a:lnSpc>
            </a:pPr>
            <a:r>
              <a:rPr lang="en-US" sz="900" dirty="0" err="1">
                <a:latin typeface="Open Sans Light" panose="020B0306030504020204" pitchFamily="34" charset="0"/>
                <a:ea typeface="Open Sans Light" panose="020B0306030504020204" pitchFamily="34" charset="0"/>
                <a:cs typeface="Open Sans Light" panose="020B0306030504020204" pitchFamily="34" charset="0"/>
              </a:rPr>
              <a:t>Espagnol</a:t>
            </a:r>
            <a:r>
              <a:rPr lang="en-US" sz="900" dirty="0">
                <a:latin typeface="Open Sans Light" panose="020B0306030504020204" pitchFamily="34" charset="0"/>
                <a:ea typeface="Open Sans Light" panose="020B0306030504020204" pitchFamily="34" charset="0"/>
                <a:cs typeface="Open Sans Light" panose="020B0306030504020204" pitchFamily="34" charset="0"/>
              </a:rPr>
              <a:t> : </a:t>
            </a:r>
            <a:r>
              <a:rPr lang="en-US" sz="900" dirty="0" err="1">
                <a:latin typeface="Open Sans Light" panose="020B0306030504020204" pitchFamily="34" charset="0"/>
                <a:ea typeface="Open Sans Light" panose="020B0306030504020204" pitchFamily="34" charset="0"/>
                <a:cs typeface="Open Sans Light" panose="020B0306030504020204" pitchFamily="34" charset="0"/>
              </a:rPr>
              <a:t>Niveau</a:t>
            </a:r>
            <a:r>
              <a:rPr lang="en-US" sz="900" dirty="0">
                <a:latin typeface="Open Sans Light" panose="020B0306030504020204" pitchFamily="34" charset="0"/>
                <a:ea typeface="Open Sans Light" panose="020B0306030504020204" pitchFamily="34" charset="0"/>
                <a:cs typeface="Open Sans Light" panose="020B0306030504020204" pitchFamily="34" charset="0"/>
              </a:rPr>
              <a:t> C3</a:t>
            </a:r>
          </a:p>
        </p:txBody>
      </p:sp>
    </p:spTree>
    <p:extLst>
      <p:ext uri="{BB962C8B-B14F-4D97-AF65-F5344CB8AC3E}">
        <p14:creationId xmlns:p14="http://schemas.microsoft.com/office/powerpoint/2010/main" val="3947285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1"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05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056" dirty="0">
                <a:solidFill>
                  <a:schemeClr val="tx1">
                    <a:lumMod val="50000"/>
                    <a:lumOff val="50000"/>
                  </a:schemeClr>
                </a:solidFill>
              </a:rPr>
            </a:br>
            <a:r>
              <a:rPr lang="fr-FR" sz="2056" dirty="0" err="1">
                <a:solidFill>
                  <a:schemeClr val="tx1">
                    <a:lumMod val="50000"/>
                    <a:lumOff val="50000"/>
                  </a:schemeClr>
                </a:solidFill>
              </a:rPr>
              <a:t>Disclaimer</a:t>
            </a:r>
            <a:r>
              <a:rPr lang="fr-FR" sz="205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827558183"/>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39</TotalTime>
  <Words>735</Words>
  <Application>Microsoft Macintosh PowerPoint</Application>
  <PresentationFormat>Personnalisé</PresentationFormat>
  <Paragraphs>77</Paragraphs>
  <Slides>2</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vt:i4>
      </vt:variant>
    </vt:vector>
  </HeadingPairs>
  <TitlesOfParts>
    <vt:vector size="10" baseType="lpstr">
      <vt:lpstr>Arial</vt:lpstr>
      <vt:lpstr>Calibri</vt:lpstr>
      <vt:lpstr>Calibri Light</vt:lpstr>
      <vt:lpstr>Open Sans</vt:lpstr>
      <vt:lpstr>Open Sans Light</vt:lpstr>
      <vt:lpstr>Open Sans Semibold</vt:lpstr>
      <vt:lpstr>Wingdings</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17</cp:revision>
  <cp:lastPrinted>2023-05-15T21:11:43Z</cp:lastPrinted>
  <dcterms:created xsi:type="dcterms:W3CDTF">2023-05-15T21:11:36Z</dcterms:created>
  <dcterms:modified xsi:type="dcterms:W3CDTF">2023-05-15T21:52:44Z</dcterms:modified>
</cp:coreProperties>
</file>