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62"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48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29"/>
    <p:restoredTop sz="96327"/>
  </p:normalViewPr>
  <p:slideViewPr>
    <p:cSldViewPr snapToGrid="0">
      <p:cViewPr varScale="1">
        <p:scale>
          <a:sx n="180" d="100"/>
          <a:sy n="180" d="100"/>
        </p:scale>
        <p:origin x="165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CABC8D-750E-B144-8622-672AD6AFAD9D}" type="datetimeFigureOut">
              <a:rPr lang="fr-FR" smtClean="0"/>
              <a:t>06/10/2023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05F322-D387-284A-A96A-3421C9A8CED5}" type="slidenum">
              <a:rPr lang="fr-FR" smtClean="0"/>
              <a:t>‹N°›</a:t>
            </a:fld>
            <a:endParaRPr lang="fr-FR"/>
          </a:p>
        </p:txBody>
      </p:sp>
    </p:spTree>
    <p:extLst>
      <p:ext uri="{BB962C8B-B14F-4D97-AF65-F5344CB8AC3E}">
        <p14:creationId xmlns:p14="http://schemas.microsoft.com/office/powerpoint/2010/main" val="796677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Fonts:</a:t>
            </a:r>
          </a:p>
          <a:p>
            <a:r>
              <a:rPr lang="en-SG" dirty="0"/>
              <a:t>Header</a:t>
            </a:r>
            <a:r>
              <a:rPr lang="en-SG" baseline="0" dirty="0"/>
              <a:t> – Basic Title Font</a:t>
            </a:r>
          </a:p>
          <a:p>
            <a:r>
              <a:rPr lang="en-SG" baseline="0" dirty="0"/>
              <a:t>Sub headings – </a:t>
            </a:r>
            <a:r>
              <a:rPr lang="en-SG" baseline="0" dirty="0" err="1"/>
              <a:t>Lato</a:t>
            </a:r>
            <a:r>
              <a:rPr lang="en-SG" baseline="0" dirty="0"/>
              <a:t> Heavy</a:t>
            </a:r>
          </a:p>
          <a:p>
            <a:r>
              <a:rPr lang="en-SG" baseline="0" dirty="0"/>
              <a:t>Text – </a:t>
            </a:r>
            <a:r>
              <a:rPr lang="en-SG" baseline="0" dirty="0" err="1"/>
              <a:t>Lato</a:t>
            </a:r>
            <a:endParaRPr lang="en-SG" dirty="0"/>
          </a:p>
          <a:p>
            <a:endParaRPr lang="en-SG" dirty="0"/>
          </a:p>
          <a:p>
            <a:endParaRPr lang="en-SG" dirty="0"/>
          </a:p>
          <a:p>
            <a:endParaRPr lang="en-SG" dirty="0"/>
          </a:p>
          <a:p>
            <a:endParaRPr lang="en-SG" dirty="0"/>
          </a:p>
        </p:txBody>
      </p:sp>
      <p:sp>
        <p:nvSpPr>
          <p:cNvPr id="4" name="Slide Number Placeholder 3"/>
          <p:cNvSpPr>
            <a:spLocks noGrp="1"/>
          </p:cNvSpPr>
          <p:nvPr>
            <p:ph type="sldNum" sz="quarter" idx="10"/>
          </p:nvPr>
        </p:nvSpPr>
        <p:spPr/>
        <p:txBody>
          <a:bodyPr/>
          <a:lstStyle/>
          <a:p>
            <a:fld id="{41DDC9BA-6F2F-4BE8-9CC5-483EB1586FDE}" type="slidenum">
              <a:rPr lang="en-SG" smtClean="0"/>
              <a:t>1</a:t>
            </a:fld>
            <a:endParaRPr lang="en-SG"/>
          </a:p>
        </p:txBody>
      </p:sp>
    </p:spTree>
    <p:extLst>
      <p:ext uri="{BB962C8B-B14F-4D97-AF65-F5344CB8AC3E}">
        <p14:creationId xmlns:p14="http://schemas.microsoft.com/office/powerpoint/2010/main" val="706685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375286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136577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808791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326306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311958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7481FD9-78A5-C049-854F-523021390912}"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549457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7481FD9-78A5-C049-854F-523021390912}" type="datetimeFigureOut">
              <a:rPr lang="fr-FR" smtClean="0"/>
              <a:t>06/10/2023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47308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7481FD9-78A5-C049-854F-523021390912}" type="datetimeFigureOut">
              <a:rPr lang="fr-FR" smtClean="0"/>
              <a:t>06/10/2023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357600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81FD9-78A5-C049-854F-523021390912}" type="datetimeFigureOut">
              <a:rPr lang="fr-FR" smtClean="0"/>
              <a:t>06/10/2023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944789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7481FD9-78A5-C049-854F-523021390912}"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413547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7481FD9-78A5-C049-854F-523021390912}"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90794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7481FD9-78A5-C049-854F-523021390912}" type="datetimeFigureOut">
              <a:rPr lang="fr-FR" smtClean="0"/>
              <a:t>06/10/2023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ADEB2CC-87A2-7342-B47B-F3253BAB91A4}" type="slidenum">
              <a:rPr lang="fr-FR" smtClean="0"/>
              <a:t>‹N°›</a:t>
            </a:fld>
            <a:endParaRPr lang="fr-FR"/>
          </a:p>
        </p:txBody>
      </p:sp>
    </p:spTree>
    <p:extLst>
      <p:ext uri="{BB962C8B-B14F-4D97-AF65-F5344CB8AC3E}">
        <p14:creationId xmlns:p14="http://schemas.microsoft.com/office/powerpoint/2010/main" val="3349669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277" y="109009"/>
            <a:ext cx="5824193" cy="823174"/>
          </a:xfrm>
          <a:prstGeom prst="rect">
            <a:avLst/>
          </a:prstGeom>
          <a:noFill/>
        </p:spPr>
        <p:txBody>
          <a:bodyPr wrap="square" rtlCol="0">
            <a:spAutoFit/>
          </a:bodyPr>
          <a:lstStyle/>
          <a:p>
            <a:r>
              <a:rPr lang="en-SG" sz="4749" dirty="0">
                <a:solidFill>
                  <a:srgbClr val="7030A0"/>
                </a:solidFill>
              </a:rPr>
              <a:t>Marianne POLIS</a:t>
            </a:r>
          </a:p>
        </p:txBody>
      </p:sp>
      <p:sp>
        <p:nvSpPr>
          <p:cNvPr id="4" name="TextBox 3"/>
          <p:cNvSpPr txBox="1"/>
          <p:nvPr/>
        </p:nvSpPr>
        <p:spPr>
          <a:xfrm>
            <a:off x="179277" y="1004611"/>
            <a:ext cx="3642265" cy="584775"/>
          </a:xfrm>
          <a:prstGeom prst="rect">
            <a:avLst/>
          </a:prstGeom>
          <a:noFill/>
        </p:spPr>
        <p:txBody>
          <a:bodyPr wrap="square" rtlCol="0">
            <a:spAutoFit/>
          </a:bodyPr>
          <a:lstStyle/>
          <a:p>
            <a:r>
              <a:rPr lang="fr-FR" sz="1600" dirty="0"/>
              <a:t>Guichetier spécialisé en Services Clientèle | 18 ans d'expérience</a:t>
            </a:r>
          </a:p>
        </p:txBody>
      </p:sp>
      <p:sp>
        <p:nvSpPr>
          <p:cNvPr id="7" name="TextBox 6"/>
          <p:cNvSpPr txBox="1"/>
          <p:nvPr/>
        </p:nvSpPr>
        <p:spPr>
          <a:xfrm>
            <a:off x="180930" y="3127308"/>
            <a:ext cx="1770763" cy="333742"/>
          </a:xfrm>
          <a:prstGeom prst="rect">
            <a:avLst/>
          </a:prstGeom>
          <a:noFill/>
        </p:spPr>
        <p:txBody>
          <a:bodyPr wrap="square" rtlCol="0">
            <a:spAutoFit/>
          </a:bodyPr>
          <a:lstStyle/>
          <a:p>
            <a:r>
              <a:rPr lang="en-SG" sz="1511" dirty="0">
                <a:solidFill>
                  <a:srgbClr val="7030A0"/>
                </a:solidFill>
                <a:ea typeface="Lato Heavy" panose="020F0502020204030203" pitchFamily="34" charset="0"/>
                <a:cs typeface="Lato Heavy" panose="020F0502020204030203" pitchFamily="34" charset="0"/>
              </a:rPr>
              <a:t>CONTACT</a:t>
            </a:r>
          </a:p>
        </p:txBody>
      </p:sp>
      <p:sp>
        <p:nvSpPr>
          <p:cNvPr id="2" name="Ellipse 1">
            <a:extLst>
              <a:ext uri="{FF2B5EF4-FFF2-40B4-BE49-F238E27FC236}">
                <a16:creationId xmlns:a16="http://schemas.microsoft.com/office/drawing/2014/main" id="{71068696-D349-AA0D-B591-1EE6A3EEBD96}"/>
              </a:ext>
            </a:extLst>
          </p:cNvPr>
          <p:cNvSpPr/>
          <p:nvPr/>
        </p:nvSpPr>
        <p:spPr>
          <a:xfrm>
            <a:off x="4537046" y="-691197"/>
            <a:ext cx="3581704" cy="3581704"/>
          </a:xfrm>
          <a:prstGeom prst="ellipse">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a:extLst>
              <a:ext uri="{FF2B5EF4-FFF2-40B4-BE49-F238E27FC236}">
                <a16:creationId xmlns:a16="http://schemas.microsoft.com/office/drawing/2014/main" id="{E96DC76D-348E-EB16-B7ED-F9BB11370425}"/>
              </a:ext>
            </a:extLst>
          </p:cNvPr>
          <p:cNvSpPr txBox="1"/>
          <p:nvPr/>
        </p:nvSpPr>
        <p:spPr>
          <a:xfrm>
            <a:off x="179277" y="1762915"/>
            <a:ext cx="4490184" cy="938719"/>
          </a:xfrm>
          <a:prstGeom prst="rect">
            <a:avLst/>
          </a:prstGeom>
          <a:noFill/>
        </p:spPr>
        <p:txBody>
          <a:bodyPr wrap="square">
            <a:spAutoFit/>
          </a:bodyPr>
          <a:lstStyle/>
          <a:p>
            <a:r>
              <a:rPr lang="fr-FR" sz="1100" dirty="0"/>
              <a:t>Avec près de deux décennies d'expérience dans le domaine bancaire en tant que guichetier, je me suis spécialisée dans l'offre d'une expérience client inégalée. Mes compétences résident dans la gestion efficace des transactions, la résolution rapide des problèmes et l'offre d'un service courtois et professionnel.</a:t>
            </a:r>
          </a:p>
        </p:txBody>
      </p:sp>
      <p:sp>
        <p:nvSpPr>
          <p:cNvPr id="24" name="TextBox 12">
            <a:extLst>
              <a:ext uri="{FF2B5EF4-FFF2-40B4-BE49-F238E27FC236}">
                <a16:creationId xmlns:a16="http://schemas.microsoft.com/office/drawing/2014/main" id="{B7D73271-491D-2BE3-879D-D674D146AD36}"/>
              </a:ext>
            </a:extLst>
          </p:cNvPr>
          <p:cNvSpPr txBox="1"/>
          <p:nvPr/>
        </p:nvSpPr>
        <p:spPr>
          <a:xfrm>
            <a:off x="675420" y="3518466"/>
            <a:ext cx="2120044" cy="1160253"/>
          </a:xfrm>
          <a:prstGeom prst="rect">
            <a:avLst/>
          </a:prstGeom>
          <a:noFill/>
        </p:spPr>
        <p:txBody>
          <a:bodyPr wrap="square" rtlCol="0">
            <a:spAutoFit/>
          </a:bodyPr>
          <a:lstStyle/>
          <a:p>
            <a:pPr>
              <a:lnSpc>
                <a:spcPct val="150000"/>
              </a:lnSpc>
            </a:pPr>
            <a:r>
              <a:rPr lang="en-SG" sz="1187" dirty="0">
                <a:ea typeface="Lato" panose="020F0502020204030203" pitchFamily="34" charset="0"/>
                <a:cs typeface="Lato" panose="020F0502020204030203" pitchFamily="34" charset="0"/>
              </a:rPr>
              <a:t>(0033) 1 02 03 04 05</a:t>
            </a:r>
          </a:p>
          <a:p>
            <a:pPr>
              <a:lnSpc>
                <a:spcPct val="150000"/>
              </a:lnSpc>
            </a:pPr>
            <a:r>
              <a:rPr lang="en-SG" sz="1187" dirty="0" err="1">
                <a:ea typeface="Lato" panose="020F0502020204030203" pitchFamily="34" charset="0"/>
                <a:cs typeface="Lato" panose="020F0502020204030203" pitchFamily="34" charset="0"/>
              </a:rPr>
              <a:t>mail@mail.com</a:t>
            </a:r>
            <a:endParaRPr lang="en-SG" sz="1187" dirty="0">
              <a:ea typeface="Lato" panose="020F0502020204030203" pitchFamily="34" charset="0"/>
              <a:cs typeface="Lato" panose="020F0502020204030203" pitchFamily="34" charset="0"/>
            </a:endParaRPr>
          </a:p>
          <a:p>
            <a:pPr>
              <a:lnSpc>
                <a:spcPct val="150000"/>
              </a:lnSpc>
            </a:pPr>
            <a:r>
              <a:rPr lang="en-SG" sz="1187" dirty="0">
                <a:ea typeface="Lato" panose="020F0502020204030203" pitchFamily="34" charset="0"/>
                <a:cs typeface="Lato" panose="020F0502020204030203" pitchFamily="34" charset="0"/>
              </a:rPr>
              <a:t>12 rue de la </a:t>
            </a:r>
            <a:r>
              <a:rPr lang="en-SG" sz="1187" dirty="0" err="1">
                <a:ea typeface="Lato" panose="020F0502020204030203" pitchFamily="34" charset="0"/>
                <a:cs typeface="Lato" panose="020F0502020204030203" pitchFamily="34" charset="0"/>
              </a:rPr>
              <a:t>Réussite</a:t>
            </a:r>
            <a:br>
              <a:rPr lang="en-SG" sz="1187" dirty="0">
                <a:ea typeface="Lato" panose="020F0502020204030203" pitchFamily="34" charset="0"/>
                <a:cs typeface="Lato" panose="020F0502020204030203" pitchFamily="34" charset="0"/>
              </a:rPr>
            </a:br>
            <a:r>
              <a:rPr lang="en-SG" sz="1187" dirty="0">
                <a:ea typeface="Lato" panose="020F0502020204030203" pitchFamily="34" charset="0"/>
                <a:cs typeface="Lato" panose="020F0502020204030203" pitchFamily="34" charset="0"/>
              </a:rPr>
              <a:t>75012 Paris</a:t>
            </a:r>
          </a:p>
        </p:txBody>
      </p:sp>
      <p:pic>
        <p:nvPicPr>
          <p:cNvPr id="25" name="Picture 4" descr="Image result for phone icon png">
            <a:extLst>
              <a:ext uri="{FF2B5EF4-FFF2-40B4-BE49-F238E27FC236}">
                <a16:creationId xmlns:a16="http://schemas.microsoft.com/office/drawing/2014/main" id="{54776DFF-6E9F-6CC3-C67C-EBFB294DA1E1}"/>
              </a:ext>
            </a:extLst>
          </p:cNvPr>
          <p:cNvPicPr>
            <a:picLocks noChangeAspect="1" noChangeArrowheads="1"/>
          </p:cNvPicPr>
          <p:nvPr/>
        </p:nvPicPr>
        <p:blipFill>
          <a:blip r:embed="rId3" cstate="print">
            <a:duotone>
              <a:prstClr val="black"/>
              <a:srgbClr val="C9364F">
                <a:tint val="45000"/>
                <a:satMod val="400000"/>
              </a:srgbClr>
            </a:duotone>
            <a:extLst>
              <a:ext uri="{BEBA8EAE-BF5A-486C-A8C5-ECC9F3942E4B}">
                <a14:imgProps xmlns:a14="http://schemas.microsoft.com/office/drawing/2010/main">
                  <a14:imgLayer r:embed="rId4">
                    <a14:imgEffect>
                      <a14:backgroundRemoval t="0" b="99365" l="10000" r="90000"/>
                    </a14:imgEffect>
                  </a14:imgLayer>
                </a14:imgProps>
              </a:ext>
              <a:ext uri="{28A0092B-C50C-407E-A947-70E740481C1C}">
                <a14:useLocalDpi xmlns:a14="http://schemas.microsoft.com/office/drawing/2010/main" val="0"/>
              </a:ext>
            </a:extLst>
          </a:blip>
          <a:srcRect/>
          <a:stretch>
            <a:fillRect/>
          </a:stretch>
        </p:blipFill>
        <p:spPr bwMode="auto">
          <a:xfrm>
            <a:off x="179278" y="3634579"/>
            <a:ext cx="362139" cy="19012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Image result for email icon png">
            <a:extLst>
              <a:ext uri="{FF2B5EF4-FFF2-40B4-BE49-F238E27FC236}">
                <a16:creationId xmlns:a16="http://schemas.microsoft.com/office/drawing/2014/main" id="{66328C17-74D8-636C-F18D-C21CC5A0EF48}"/>
              </a:ext>
            </a:extLst>
          </p:cNvPr>
          <p:cNvPicPr>
            <a:picLocks noChangeAspect="1" noChangeArrowheads="1"/>
          </p:cNvPicPr>
          <p:nvPr/>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274763" y="3927648"/>
            <a:ext cx="171169" cy="12224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2" descr="Image result for address icon png">
            <a:extLst>
              <a:ext uri="{FF2B5EF4-FFF2-40B4-BE49-F238E27FC236}">
                <a16:creationId xmlns:a16="http://schemas.microsoft.com/office/drawing/2014/main" id="{3540D5B6-F53D-3D71-E6FC-1710407B7B6E}"/>
              </a:ext>
            </a:extLst>
          </p:cNvPr>
          <p:cNvPicPr>
            <a:picLocks noChangeAspect="1" noChangeArrowheads="1"/>
          </p:cNvPicPr>
          <p:nvPr/>
        </p:nvPicPr>
        <p:blipFill>
          <a:blip r:embed="rId6"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281334" y="4202595"/>
            <a:ext cx="158026" cy="201649"/>
          </a:xfrm>
          <a:prstGeom prst="rect">
            <a:avLst/>
          </a:prstGeom>
          <a:noFill/>
          <a:extLst>
            <a:ext uri="{909E8E84-426E-40DD-AFC4-6F175D3DCCD1}">
              <a14:hiddenFill xmlns:a14="http://schemas.microsoft.com/office/drawing/2010/main">
                <a:solidFill>
                  <a:srgbClr val="FFFFFF"/>
                </a:solidFill>
              </a14:hiddenFill>
            </a:ext>
          </a:extLst>
        </p:spPr>
      </p:pic>
      <p:sp>
        <p:nvSpPr>
          <p:cNvPr id="29" name="ZoneTexte 28">
            <a:extLst>
              <a:ext uri="{FF2B5EF4-FFF2-40B4-BE49-F238E27FC236}">
                <a16:creationId xmlns:a16="http://schemas.microsoft.com/office/drawing/2014/main" id="{6148EA78-C3D7-63EF-A2BF-A5858950F2E7}"/>
              </a:ext>
            </a:extLst>
          </p:cNvPr>
          <p:cNvSpPr txBox="1"/>
          <p:nvPr/>
        </p:nvSpPr>
        <p:spPr>
          <a:xfrm>
            <a:off x="3151414" y="3518466"/>
            <a:ext cx="4096715" cy="3985706"/>
          </a:xfrm>
          <a:prstGeom prst="rect">
            <a:avLst/>
          </a:prstGeom>
          <a:noFill/>
        </p:spPr>
        <p:txBody>
          <a:bodyPr wrap="square">
            <a:spAutoFit/>
          </a:bodyPr>
          <a:lstStyle/>
          <a:p>
            <a:r>
              <a:rPr lang="fr-FR" sz="1100" b="1" dirty="0"/>
              <a:t>Guichetier Senior</a:t>
            </a:r>
            <a:r>
              <a:rPr lang="fr-FR" sz="1100" dirty="0"/>
              <a:t>, Crédit Agricole, Paris — 2007-2023</a:t>
            </a:r>
          </a:p>
          <a:p>
            <a:endParaRPr lang="fr-FR" sz="1100" dirty="0"/>
          </a:p>
          <a:p>
            <a:pPr marL="171450" indent="-171450">
              <a:buFont typeface="Arial" panose="020B0604020202020204" pitchFamily="34" charset="0"/>
              <a:buChar char="•"/>
            </a:pPr>
            <a:r>
              <a:rPr lang="fr-FR" sz="1100" dirty="0"/>
              <a:t>Accueil et prise en charge des clients pour diverses transactions bancaires.</a:t>
            </a:r>
          </a:p>
          <a:p>
            <a:pPr marL="171450" indent="-171450">
              <a:buFont typeface="Arial" panose="020B0604020202020204" pitchFamily="34" charset="0"/>
              <a:buChar char="•"/>
            </a:pPr>
            <a:r>
              <a:rPr lang="fr-FR" sz="1100" dirty="0"/>
              <a:t>Formation et encadrement des nouveaux guichetiers, assurant ainsi une qualité de service optimale.</a:t>
            </a:r>
          </a:p>
          <a:p>
            <a:pPr marL="171450" indent="-171450">
              <a:buFont typeface="Arial" panose="020B0604020202020204" pitchFamily="34" charset="0"/>
              <a:buChar char="•"/>
            </a:pPr>
            <a:r>
              <a:rPr lang="fr-FR" sz="1100" dirty="0"/>
              <a:t>Mise en place de procédures pour réduire le temps d'attente en agence.</a:t>
            </a:r>
          </a:p>
          <a:p>
            <a:pPr marL="171450" indent="-171450">
              <a:buFont typeface="Arial" panose="020B0604020202020204" pitchFamily="34" charset="0"/>
              <a:buChar char="•"/>
            </a:pPr>
            <a:r>
              <a:rPr lang="fr-FR" sz="1100" dirty="0"/>
              <a:t>Gestion des réclamations clients, garantissant leur satisfaction et fidélisation.</a:t>
            </a:r>
          </a:p>
          <a:p>
            <a:pPr marL="171450" indent="-171450">
              <a:buFont typeface="Arial" panose="020B0604020202020204" pitchFamily="34" charset="0"/>
              <a:buChar char="•"/>
            </a:pPr>
            <a:r>
              <a:rPr lang="fr-FR" sz="1100" dirty="0"/>
              <a:t>Contribution active à l'atteinte des objectifs commerciaux de l'agence par le biais de ventes incitatives.</a:t>
            </a:r>
          </a:p>
          <a:p>
            <a:endParaRPr lang="fr-FR" sz="1100" b="1" dirty="0"/>
          </a:p>
          <a:p>
            <a:r>
              <a:rPr lang="fr-FR" sz="1100" b="1" dirty="0"/>
              <a:t>Guichetier</a:t>
            </a:r>
            <a:r>
              <a:rPr lang="fr-FR" sz="1100" dirty="0"/>
              <a:t>, Banque Populaire, Paris — 2000-2007</a:t>
            </a:r>
          </a:p>
          <a:p>
            <a:endParaRPr lang="fr-FR" sz="1100" dirty="0"/>
          </a:p>
          <a:p>
            <a:pPr marL="171450" indent="-171450">
              <a:buFont typeface="Arial" panose="020B0604020202020204" pitchFamily="34" charset="0"/>
              <a:buChar char="•"/>
            </a:pPr>
            <a:r>
              <a:rPr lang="fr-FR" sz="1100" dirty="0"/>
              <a:t>Traitement quotidien des opérations courantes des clients avec précision et rapidité.</a:t>
            </a:r>
          </a:p>
          <a:p>
            <a:pPr marL="171450" indent="-171450">
              <a:buFont typeface="Arial" panose="020B0604020202020204" pitchFamily="34" charset="0"/>
              <a:buChar char="•"/>
            </a:pPr>
            <a:r>
              <a:rPr lang="fr-FR" sz="1100" dirty="0"/>
              <a:t>Promotion et vente de produits et services bancaires.</a:t>
            </a:r>
          </a:p>
          <a:p>
            <a:pPr marL="171450" indent="-171450">
              <a:buFont typeface="Arial" panose="020B0604020202020204" pitchFamily="34" charset="0"/>
              <a:buChar char="•"/>
            </a:pPr>
            <a:r>
              <a:rPr lang="fr-FR" sz="1100" dirty="0"/>
              <a:t>Participation à des formations régulières pour rester à jour sur les réglementations bancaires.</a:t>
            </a:r>
          </a:p>
          <a:p>
            <a:pPr marL="171450" indent="-171450">
              <a:buFont typeface="Arial" panose="020B0604020202020204" pitchFamily="34" charset="0"/>
              <a:buChar char="•"/>
            </a:pPr>
            <a:r>
              <a:rPr lang="fr-FR" sz="1100" dirty="0"/>
              <a:t>Soutien aux campagnes promotionnelles de l'agence.</a:t>
            </a:r>
          </a:p>
          <a:p>
            <a:pPr marL="171450" indent="-171450">
              <a:buFont typeface="Arial" panose="020B0604020202020204" pitchFamily="34" charset="0"/>
              <a:buChar char="•"/>
            </a:pPr>
            <a:r>
              <a:rPr lang="fr-FR" sz="1100" dirty="0"/>
              <a:t>Rôle actif dans l'amélioration de l'efficacité opérationnelle de l'agence.</a:t>
            </a:r>
          </a:p>
        </p:txBody>
      </p:sp>
      <p:sp>
        <p:nvSpPr>
          <p:cNvPr id="31" name="TextBox 6">
            <a:extLst>
              <a:ext uri="{FF2B5EF4-FFF2-40B4-BE49-F238E27FC236}">
                <a16:creationId xmlns:a16="http://schemas.microsoft.com/office/drawing/2014/main" id="{6E860886-9EF0-8E06-445B-BF7C01D54D95}"/>
              </a:ext>
            </a:extLst>
          </p:cNvPr>
          <p:cNvSpPr txBox="1"/>
          <p:nvPr/>
        </p:nvSpPr>
        <p:spPr>
          <a:xfrm>
            <a:off x="3193687" y="3094715"/>
            <a:ext cx="2764838" cy="324833"/>
          </a:xfrm>
          <a:prstGeom prst="rect">
            <a:avLst/>
          </a:prstGeom>
          <a:noFill/>
        </p:spPr>
        <p:txBody>
          <a:bodyPr wrap="square" rtlCol="0">
            <a:spAutoFit/>
          </a:bodyPr>
          <a:lstStyle/>
          <a:p>
            <a:r>
              <a:rPr lang="en-SG" sz="1511" dirty="0">
                <a:solidFill>
                  <a:srgbClr val="7030A0"/>
                </a:solidFill>
                <a:ea typeface="Lato Heavy" panose="020F0502020204030203" pitchFamily="34" charset="0"/>
                <a:cs typeface="Lato Heavy" panose="020F0502020204030203" pitchFamily="34" charset="0"/>
              </a:rPr>
              <a:t>EXPERIENCE PROFEESSIONNELLE</a:t>
            </a:r>
          </a:p>
        </p:txBody>
      </p:sp>
      <p:sp>
        <p:nvSpPr>
          <p:cNvPr id="33" name="ZoneTexte 32">
            <a:extLst>
              <a:ext uri="{FF2B5EF4-FFF2-40B4-BE49-F238E27FC236}">
                <a16:creationId xmlns:a16="http://schemas.microsoft.com/office/drawing/2014/main" id="{BD817AE1-968B-5AAE-5A42-B148D48F910D}"/>
              </a:ext>
            </a:extLst>
          </p:cNvPr>
          <p:cNvSpPr txBox="1"/>
          <p:nvPr/>
        </p:nvSpPr>
        <p:spPr>
          <a:xfrm>
            <a:off x="149798" y="5245465"/>
            <a:ext cx="2756687" cy="1785104"/>
          </a:xfrm>
          <a:prstGeom prst="rect">
            <a:avLst/>
          </a:prstGeom>
          <a:noFill/>
        </p:spPr>
        <p:txBody>
          <a:bodyPr wrap="square">
            <a:spAutoFit/>
          </a:bodyPr>
          <a:lstStyle/>
          <a:p>
            <a:pPr marL="171450" indent="-171450">
              <a:buFont typeface="Arial" panose="020B0604020202020204" pitchFamily="34" charset="0"/>
              <a:buChar char="•"/>
            </a:pPr>
            <a:r>
              <a:rPr lang="fr-FR" sz="1100" dirty="0"/>
              <a:t>Maîtrise des opérations bancaires courantes et des systèmes associés.</a:t>
            </a:r>
          </a:p>
          <a:p>
            <a:pPr marL="171450" indent="-171450">
              <a:buFont typeface="Arial" panose="020B0604020202020204" pitchFamily="34" charset="0"/>
              <a:buChar char="•"/>
            </a:pPr>
            <a:r>
              <a:rPr lang="fr-FR" sz="1100" dirty="0"/>
              <a:t>Vente et conseil de produits financiers de base.</a:t>
            </a:r>
          </a:p>
          <a:p>
            <a:pPr marL="171450" indent="-171450">
              <a:buFont typeface="Arial" panose="020B0604020202020204" pitchFamily="34" charset="0"/>
              <a:buChar char="•"/>
            </a:pPr>
            <a:r>
              <a:rPr lang="fr-FR" sz="1100" dirty="0"/>
              <a:t>Gestion efficace des flux de trésorerie et des tâches administratives.</a:t>
            </a:r>
          </a:p>
          <a:p>
            <a:pPr marL="171450" indent="-171450">
              <a:buFont typeface="Arial" panose="020B0604020202020204" pitchFamily="34" charset="0"/>
              <a:buChar char="•"/>
            </a:pPr>
            <a:r>
              <a:rPr lang="fr-FR" sz="1100" dirty="0"/>
              <a:t>Connaissance approfondie des réglementations bancaires.</a:t>
            </a:r>
          </a:p>
          <a:p>
            <a:pPr marL="171450" indent="-171450">
              <a:buFont typeface="Arial" panose="020B0604020202020204" pitchFamily="34" charset="0"/>
              <a:buChar char="•"/>
            </a:pPr>
            <a:r>
              <a:rPr lang="fr-FR" sz="1100" dirty="0"/>
              <a:t>Aptitude à résoudre rapidement les problèmes et les réclamations des clients.</a:t>
            </a:r>
          </a:p>
        </p:txBody>
      </p:sp>
      <p:sp>
        <p:nvSpPr>
          <p:cNvPr id="34" name="TextBox 6">
            <a:extLst>
              <a:ext uri="{FF2B5EF4-FFF2-40B4-BE49-F238E27FC236}">
                <a16:creationId xmlns:a16="http://schemas.microsoft.com/office/drawing/2014/main" id="{F5E362C9-0860-410A-8785-5E6467B9F6B2}"/>
              </a:ext>
            </a:extLst>
          </p:cNvPr>
          <p:cNvSpPr txBox="1"/>
          <p:nvPr/>
        </p:nvSpPr>
        <p:spPr>
          <a:xfrm>
            <a:off x="151836" y="4811116"/>
            <a:ext cx="1770763" cy="333742"/>
          </a:xfrm>
          <a:prstGeom prst="rect">
            <a:avLst/>
          </a:prstGeom>
          <a:noFill/>
        </p:spPr>
        <p:txBody>
          <a:bodyPr wrap="square" rtlCol="0">
            <a:spAutoFit/>
          </a:bodyPr>
          <a:lstStyle/>
          <a:p>
            <a:r>
              <a:rPr lang="en-SG" sz="1511" dirty="0">
                <a:solidFill>
                  <a:srgbClr val="7030A0"/>
                </a:solidFill>
                <a:ea typeface="Lato Heavy" panose="020F0502020204030203" pitchFamily="34" charset="0"/>
                <a:cs typeface="Lato Heavy" panose="020F0502020204030203" pitchFamily="34" charset="0"/>
              </a:rPr>
              <a:t>COMPETENCES</a:t>
            </a:r>
          </a:p>
        </p:txBody>
      </p:sp>
      <p:sp>
        <p:nvSpPr>
          <p:cNvPr id="59" name="TextBox 6">
            <a:extLst>
              <a:ext uri="{FF2B5EF4-FFF2-40B4-BE49-F238E27FC236}">
                <a16:creationId xmlns:a16="http://schemas.microsoft.com/office/drawing/2014/main" id="{9E6DE419-0120-AB4D-D999-9AD5C07626B6}"/>
              </a:ext>
            </a:extLst>
          </p:cNvPr>
          <p:cNvSpPr txBox="1"/>
          <p:nvPr/>
        </p:nvSpPr>
        <p:spPr>
          <a:xfrm>
            <a:off x="122252" y="7152095"/>
            <a:ext cx="1770763" cy="333742"/>
          </a:xfrm>
          <a:prstGeom prst="rect">
            <a:avLst/>
          </a:prstGeom>
          <a:noFill/>
        </p:spPr>
        <p:txBody>
          <a:bodyPr wrap="square" rtlCol="0">
            <a:spAutoFit/>
          </a:bodyPr>
          <a:lstStyle/>
          <a:p>
            <a:r>
              <a:rPr lang="en-SG" sz="1511" dirty="0">
                <a:solidFill>
                  <a:srgbClr val="7030A0"/>
                </a:solidFill>
                <a:ea typeface="Lato Heavy" panose="020F0502020204030203" pitchFamily="34" charset="0"/>
                <a:cs typeface="Lato Heavy" panose="020F0502020204030203" pitchFamily="34" charset="0"/>
              </a:rPr>
              <a:t>QUALITES</a:t>
            </a:r>
          </a:p>
        </p:txBody>
      </p:sp>
      <p:sp>
        <p:nvSpPr>
          <p:cNvPr id="85" name="ZoneTexte 84">
            <a:extLst>
              <a:ext uri="{FF2B5EF4-FFF2-40B4-BE49-F238E27FC236}">
                <a16:creationId xmlns:a16="http://schemas.microsoft.com/office/drawing/2014/main" id="{4D5B8412-9F1A-7D5B-F367-AEAF202971DD}"/>
              </a:ext>
            </a:extLst>
          </p:cNvPr>
          <p:cNvSpPr txBox="1"/>
          <p:nvPr/>
        </p:nvSpPr>
        <p:spPr>
          <a:xfrm>
            <a:off x="89437" y="9639273"/>
            <a:ext cx="2593401" cy="600164"/>
          </a:xfrm>
          <a:prstGeom prst="rect">
            <a:avLst/>
          </a:prstGeom>
          <a:noFill/>
        </p:spPr>
        <p:txBody>
          <a:bodyPr wrap="square">
            <a:spAutoFit/>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Niveau C1</a:t>
            </a:r>
          </a:p>
          <a:p>
            <a:pPr marL="171450" indent="-171450">
              <a:buFont typeface="Arial" panose="020B0604020202020204" pitchFamily="34" charset="0"/>
              <a:buChar char="•"/>
            </a:pPr>
            <a:r>
              <a:rPr lang="fr-FR" sz="1100" dirty="0"/>
              <a:t>Allemand - Niveau B2</a:t>
            </a:r>
          </a:p>
        </p:txBody>
      </p:sp>
      <p:sp>
        <p:nvSpPr>
          <p:cNvPr id="88" name="ZoneTexte 87">
            <a:extLst>
              <a:ext uri="{FF2B5EF4-FFF2-40B4-BE49-F238E27FC236}">
                <a16:creationId xmlns:a16="http://schemas.microsoft.com/office/drawing/2014/main" id="{32F69547-EC95-6F51-2FC8-C1CD9BDA254C}"/>
              </a:ext>
            </a:extLst>
          </p:cNvPr>
          <p:cNvSpPr txBox="1"/>
          <p:nvPr/>
        </p:nvSpPr>
        <p:spPr>
          <a:xfrm>
            <a:off x="3146500" y="8061595"/>
            <a:ext cx="4163785" cy="600164"/>
          </a:xfrm>
          <a:prstGeom prst="rect">
            <a:avLst/>
          </a:prstGeom>
          <a:noFill/>
        </p:spPr>
        <p:txBody>
          <a:bodyPr wrap="square">
            <a:spAutoFit/>
          </a:bodyPr>
          <a:lstStyle/>
          <a:p>
            <a:pPr marL="171450" indent="-171450">
              <a:buFont typeface="Arial" panose="020B0604020202020204" pitchFamily="34" charset="0"/>
              <a:buChar char="•"/>
            </a:pPr>
            <a:r>
              <a:rPr lang="fr-FR" sz="1100" b="1" dirty="0"/>
              <a:t>BTS Banque</a:t>
            </a:r>
            <a:r>
              <a:rPr lang="fr-FR" sz="1100" dirty="0"/>
              <a:t>, Lycée Financier de Paris — 2000</a:t>
            </a:r>
          </a:p>
          <a:p>
            <a:pPr marL="171450" indent="-171450">
              <a:buFont typeface="Arial" panose="020B0604020202020204" pitchFamily="34" charset="0"/>
              <a:buChar char="•"/>
            </a:pPr>
            <a:r>
              <a:rPr lang="fr-FR" sz="1100" b="1" dirty="0"/>
              <a:t>Formation continue en Relation Clientèle</a:t>
            </a:r>
            <a:r>
              <a:rPr lang="fr-FR" sz="1100" dirty="0"/>
              <a:t>, Banque Nationale de Paris — 2005</a:t>
            </a:r>
          </a:p>
        </p:txBody>
      </p:sp>
      <p:sp>
        <p:nvSpPr>
          <p:cNvPr id="89" name="TextBox 6">
            <a:extLst>
              <a:ext uri="{FF2B5EF4-FFF2-40B4-BE49-F238E27FC236}">
                <a16:creationId xmlns:a16="http://schemas.microsoft.com/office/drawing/2014/main" id="{1D451BDA-F98B-11CF-B029-EA6C31DD3F9D}"/>
              </a:ext>
            </a:extLst>
          </p:cNvPr>
          <p:cNvSpPr txBox="1"/>
          <p:nvPr/>
        </p:nvSpPr>
        <p:spPr>
          <a:xfrm>
            <a:off x="3193687" y="7673917"/>
            <a:ext cx="1770763" cy="333742"/>
          </a:xfrm>
          <a:prstGeom prst="rect">
            <a:avLst/>
          </a:prstGeom>
          <a:noFill/>
        </p:spPr>
        <p:txBody>
          <a:bodyPr wrap="square" rtlCol="0">
            <a:spAutoFit/>
          </a:bodyPr>
          <a:lstStyle/>
          <a:p>
            <a:r>
              <a:rPr lang="en-SG" sz="1511" dirty="0">
                <a:solidFill>
                  <a:srgbClr val="7030A0"/>
                </a:solidFill>
                <a:ea typeface="Lato Heavy" panose="020F0502020204030203" pitchFamily="34" charset="0"/>
                <a:cs typeface="Lato Heavy" panose="020F0502020204030203" pitchFamily="34" charset="0"/>
              </a:rPr>
              <a:t>FORMATIONS</a:t>
            </a:r>
          </a:p>
        </p:txBody>
      </p:sp>
      <p:sp>
        <p:nvSpPr>
          <p:cNvPr id="90" name="TextBox 6">
            <a:extLst>
              <a:ext uri="{FF2B5EF4-FFF2-40B4-BE49-F238E27FC236}">
                <a16:creationId xmlns:a16="http://schemas.microsoft.com/office/drawing/2014/main" id="{9585438C-4F1A-B984-4E42-2042D705CC62}"/>
              </a:ext>
            </a:extLst>
          </p:cNvPr>
          <p:cNvSpPr txBox="1"/>
          <p:nvPr/>
        </p:nvSpPr>
        <p:spPr>
          <a:xfrm>
            <a:off x="120214" y="9255191"/>
            <a:ext cx="1770763" cy="333742"/>
          </a:xfrm>
          <a:prstGeom prst="rect">
            <a:avLst/>
          </a:prstGeom>
          <a:noFill/>
        </p:spPr>
        <p:txBody>
          <a:bodyPr wrap="square" rtlCol="0">
            <a:spAutoFit/>
          </a:bodyPr>
          <a:lstStyle/>
          <a:p>
            <a:r>
              <a:rPr lang="en-SG" sz="1511" dirty="0">
                <a:solidFill>
                  <a:srgbClr val="7030A0"/>
                </a:solidFill>
                <a:ea typeface="Lato Heavy" panose="020F0502020204030203" pitchFamily="34" charset="0"/>
                <a:cs typeface="Lato Heavy" panose="020F0502020204030203" pitchFamily="34" charset="0"/>
              </a:rPr>
              <a:t>LANGUES</a:t>
            </a:r>
          </a:p>
        </p:txBody>
      </p:sp>
      <p:sp>
        <p:nvSpPr>
          <p:cNvPr id="95" name="TextBox 6">
            <a:extLst>
              <a:ext uri="{FF2B5EF4-FFF2-40B4-BE49-F238E27FC236}">
                <a16:creationId xmlns:a16="http://schemas.microsoft.com/office/drawing/2014/main" id="{A6ED4213-BA41-FE4F-8C7C-41F07511A870}"/>
              </a:ext>
            </a:extLst>
          </p:cNvPr>
          <p:cNvSpPr txBox="1"/>
          <p:nvPr/>
        </p:nvSpPr>
        <p:spPr>
          <a:xfrm>
            <a:off x="3175661" y="8844782"/>
            <a:ext cx="1770763" cy="333742"/>
          </a:xfrm>
          <a:prstGeom prst="rect">
            <a:avLst/>
          </a:prstGeom>
          <a:noFill/>
        </p:spPr>
        <p:txBody>
          <a:bodyPr wrap="square" rtlCol="0">
            <a:spAutoFit/>
          </a:bodyPr>
          <a:lstStyle/>
          <a:p>
            <a:r>
              <a:rPr lang="en-SG" sz="1511" dirty="0">
                <a:solidFill>
                  <a:srgbClr val="7030A0"/>
                </a:solidFill>
                <a:ea typeface="Lato Heavy" panose="020F0502020204030203" pitchFamily="34" charset="0"/>
                <a:cs typeface="Lato Heavy" panose="020F0502020204030203" pitchFamily="34" charset="0"/>
              </a:rPr>
              <a:t>HOBBIES</a:t>
            </a:r>
          </a:p>
        </p:txBody>
      </p:sp>
      <p:sp>
        <p:nvSpPr>
          <p:cNvPr id="97" name="ZoneTexte 96">
            <a:extLst>
              <a:ext uri="{FF2B5EF4-FFF2-40B4-BE49-F238E27FC236}">
                <a16:creationId xmlns:a16="http://schemas.microsoft.com/office/drawing/2014/main" id="{004D8659-DF03-22B2-CA61-588E08ADF9B3}"/>
              </a:ext>
            </a:extLst>
          </p:cNvPr>
          <p:cNvSpPr txBox="1"/>
          <p:nvPr/>
        </p:nvSpPr>
        <p:spPr>
          <a:xfrm>
            <a:off x="3193687" y="9255191"/>
            <a:ext cx="4116598" cy="938719"/>
          </a:xfrm>
          <a:prstGeom prst="rect">
            <a:avLst/>
          </a:prstGeom>
          <a:noFill/>
        </p:spPr>
        <p:txBody>
          <a:bodyPr wrap="square">
            <a:spAutoFit/>
          </a:bodyPr>
          <a:lstStyle/>
          <a:p>
            <a:pPr marL="171450" indent="-171450">
              <a:buFont typeface="Arial" panose="020B0604020202020204" pitchFamily="34" charset="0"/>
              <a:buChar char="•"/>
            </a:pPr>
            <a:r>
              <a:rPr lang="fr-FR" sz="1100" dirty="0"/>
              <a:t>Passionnée de littérature française classique.</a:t>
            </a:r>
          </a:p>
          <a:p>
            <a:pPr marL="171450" indent="-171450">
              <a:buFont typeface="Arial" panose="020B0604020202020204" pitchFamily="34" charset="0"/>
              <a:buChar char="•"/>
            </a:pPr>
            <a:r>
              <a:rPr lang="fr-FR" sz="1100" dirty="0"/>
              <a:t>Bénévole dans une association d'aide aux personnes en difficulté financière.</a:t>
            </a:r>
          </a:p>
          <a:p>
            <a:pPr marL="171450" indent="-171450">
              <a:buFont typeface="Arial" panose="020B0604020202020204" pitchFamily="34" charset="0"/>
              <a:buChar char="•"/>
            </a:pPr>
            <a:r>
              <a:rPr lang="fr-FR" sz="1100" dirty="0"/>
              <a:t>Randonnées pédestres en régions montagneuses.</a:t>
            </a:r>
          </a:p>
          <a:p>
            <a:pPr marL="171450" indent="-171450">
              <a:buFont typeface="Arial" panose="020B0604020202020204" pitchFamily="34" charset="0"/>
              <a:buChar char="•"/>
            </a:pPr>
            <a:r>
              <a:rPr lang="fr-FR" sz="1100" dirty="0"/>
              <a:t>Cours de poterie les week-ends.</a:t>
            </a:r>
          </a:p>
        </p:txBody>
      </p:sp>
      <p:sp>
        <p:nvSpPr>
          <p:cNvPr id="6" name="ZoneTexte 5">
            <a:extLst>
              <a:ext uri="{FF2B5EF4-FFF2-40B4-BE49-F238E27FC236}">
                <a16:creationId xmlns:a16="http://schemas.microsoft.com/office/drawing/2014/main" id="{CBBA719C-4D3E-DB3F-6F16-AD388E211806}"/>
              </a:ext>
            </a:extLst>
          </p:cNvPr>
          <p:cNvSpPr txBox="1"/>
          <p:nvPr/>
        </p:nvSpPr>
        <p:spPr>
          <a:xfrm>
            <a:off x="179277" y="7562504"/>
            <a:ext cx="2843129" cy="1446550"/>
          </a:xfrm>
          <a:prstGeom prst="rect">
            <a:avLst/>
          </a:prstGeom>
          <a:noFill/>
        </p:spPr>
        <p:txBody>
          <a:bodyPr wrap="square">
            <a:spAutoFit/>
          </a:bodyPr>
          <a:lstStyle/>
          <a:p>
            <a:pPr marL="171450" indent="-171450">
              <a:buFont typeface="Arial" panose="020B0604020202020204" pitchFamily="34" charset="0"/>
              <a:buChar char="•"/>
            </a:pPr>
            <a:r>
              <a:rPr lang="fr-FR" sz="1100" dirty="0"/>
              <a:t>Excellentes compétences en communication et service à la clientèle.</a:t>
            </a:r>
          </a:p>
          <a:p>
            <a:pPr marL="171450" indent="-171450">
              <a:buFont typeface="Arial" panose="020B0604020202020204" pitchFamily="34" charset="0"/>
              <a:buChar char="•"/>
            </a:pPr>
            <a:r>
              <a:rPr lang="fr-FR" sz="1100" dirty="0"/>
              <a:t>Capacité à travailler sous pression tout en offrant un service de qualité.</a:t>
            </a:r>
          </a:p>
          <a:p>
            <a:pPr marL="171450" indent="-171450">
              <a:buFont typeface="Arial" panose="020B0604020202020204" pitchFamily="34" charset="0"/>
              <a:buChar char="•"/>
            </a:pPr>
            <a:r>
              <a:rPr lang="fr-FR" sz="1100" dirty="0"/>
              <a:t>Rigoureux, organisé et souci du détail.</a:t>
            </a:r>
          </a:p>
          <a:p>
            <a:pPr marL="171450" indent="-171450">
              <a:buFont typeface="Arial" panose="020B0604020202020204" pitchFamily="34" charset="0"/>
              <a:buChar char="•"/>
            </a:pPr>
            <a:r>
              <a:rPr lang="fr-FR" sz="1100" dirty="0"/>
              <a:t>Écoute active et empathie.</a:t>
            </a:r>
          </a:p>
          <a:p>
            <a:pPr marL="171450" indent="-171450">
              <a:buFont typeface="Arial" panose="020B0604020202020204" pitchFamily="34" charset="0"/>
              <a:buChar char="•"/>
            </a:pPr>
            <a:r>
              <a:rPr lang="fr-FR" sz="1100" dirty="0"/>
              <a:t>Attitude proactive et désir d'apprendre continuellement.</a:t>
            </a:r>
          </a:p>
        </p:txBody>
      </p:sp>
      <p:pic>
        <p:nvPicPr>
          <p:cNvPr id="10" name="Image 9" descr="Une image contenant Visage humain, personne, habits, lunettes&#10;&#10;Description générée automatiquement">
            <a:extLst>
              <a:ext uri="{FF2B5EF4-FFF2-40B4-BE49-F238E27FC236}">
                <a16:creationId xmlns:a16="http://schemas.microsoft.com/office/drawing/2014/main" id="{B88F5162-84E4-9DD9-458F-718FA3FBBEA4}"/>
              </a:ext>
            </a:extLst>
          </p:cNvPr>
          <p:cNvPicPr>
            <a:picLocks noChangeAspect="1"/>
          </p:cNvPicPr>
          <p:nvPr/>
        </p:nvPicPr>
        <p:blipFill rotWithShape="1">
          <a:blip r:embed="rId7"/>
          <a:srcRect l="31720" r="1721"/>
          <a:stretch/>
        </p:blipFill>
        <p:spPr>
          <a:xfrm>
            <a:off x="5134198" y="381398"/>
            <a:ext cx="1926911" cy="1932302"/>
          </a:xfrm>
          <a:prstGeom prst="ellipse">
            <a:avLst/>
          </a:prstGeom>
        </p:spPr>
      </p:pic>
    </p:spTree>
    <p:extLst>
      <p:ext uri="{BB962C8B-B14F-4D97-AF65-F5344CB8AC3E}">
        <p14:creationId xmlns:p14="http://schemas.microsoft.com/office/powerpoint/2010/main" val="198423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1"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249</TotalTime>
  <Words>676</Words>
  <Application>Microsoft Macintosh PowerPoint</Application>
  <PresentationFormat>Personnalisé</PresentationFormat>
  <Paragraphs>92</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23</cp:revision>
  <dcterms:created xsi:type="dcterms:W3CDTF">2023-10-06T08:43:41Z</dcterms:created>
  <dcterms:modified xsi:type="dcterms:W3CDTF">2023-10-06T12:59:28Z</dcterms:modified>
</cp:coreProperties>
</file>