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7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E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45"/>
    <p:restoredTop sz="96327"/>
  </p:normalViewPr>
  <p:slideViewPr>
    <p:cSldViewPr snapToGrid="0">
      <p:cViewPr varScale="1">
        <p:scale>
          <a:sx n="193" d="100"/>
          <a:sy n="193" d="100"/>
        </p:scale>
        <p:origin x="5504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81CDD-F4B4-3A4A-BC74-E89B53BFD085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B62F3B-3D97-A445-9438-7E2B3BAF0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524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/>
              <a:t>Fonts:</a:t>
            </a:r>
          </a:p>
          <a:p>
            <a:r>
              <a:rPr lang="en-SG" dirty="0"/>
              <a:t>Header</a:t>
            </a:r>
            <a:r>
              <a:rPr lang="en-SG" baseline="0" dirty="0"/>
              <a:t> – </a:t>
            </a:r>
            <a:r>
              <a:rPr lang="en-SG" baseline="0" dirty="0" err="1"/>
              <a:t>Roboto</a:t>
            </a:r>
            <a:r>
              <a:rPr lang="en-SG" baseline="0" dirty="0"/>
              <a:t> Condensed Bold</a:t>
            </a:r>
          </a:p>
          <a:p>
            <a:r>
              <a:rPr lang="en-SG" baseline="0" dirty="0"/>
              <a:t>Sub headings – Georgia Bold</a:t>
            </a:r>
          </a:p>
          <a:p>
            <a:r>
              <a:rPr lang="en-SG" baseline="0" dirty="0"/>
              <a:t>Text - Georgia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DC9BA-6F2F-4BE8-9CC5-483EB1586FDE}" type="slidenum">
              <a:rPr lang="en-SG" smtClean="0"/>
              <a:t>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32420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841-88F8-8B4F-ACCB-E449A0D05B69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500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841-88F8-8B4F-ACCB-E449A0D05B69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1986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841-88F8-8B4F-ACCB-E449A0D05B69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698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841-88F8-8B4F-ACCB-E449A0D05B69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1388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841-88F8-8B4F-ACCB-E449A0D05B69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9987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841-88F8-8B4F-ACCB-E449A0D05B69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6328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841-88F8-8B4F-ACCB-E449A0D05B69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0993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841-88F8-8B4F-ACCB-E449A0D05B69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9364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841-88F8-8B4F-ACCB-E449A0D05B69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7490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841-88F8-8B4F-ACCB-E449A0D05B69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8131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841-88F8-8B4F-ACCB-E449A0D05B69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6885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1F841-88F8-8B4F-ACCB-E449A0D05B69}" type="datetimeFigureOut">
              <a:rPr lang="fr-FR" smtClean="0"/>
              <a:t>02/10/2023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9180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7CC324C-9D54-A7D7-DD80-AC1E7259AEEC}"/>
              </a:ext>
            </a:extLst>
          </p:cNvPr>
          <p:cNvSpPr/>
          <p:nvPr/>
        </p:nvSpPr>
        <p:spPr>
          <a:xfrm>
            <a:off x="-14777" y="0"/>
            <a:ext cx="2871259" cy="1069364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extBox 4"/>
          <p:cNvSpPr txBox="1"/>
          <p:nvPr/>
        </p:nvSpPr>
        <p:spPr>
          <a:xfrm>
            <a:off x="14993" y="1950618"/>
            <a:ext cx="27940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chemeClr val="accent1">
                    <a:lumMod val="50000"/>
                  </a:schemeClr>
                </a:solidFill>
                <a:latin typeface="Roboto Condensed Bold" panose="02000000000000000000" pitchFamily="2" charset="0"/>
                <a:ea typeface="Roboto Condensed Bold" panose="02000000000000000000" pitchFamily="2" charset="0"/>
              </a:rPr>
              <a:t>Sophie MARTIN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9773" y="4501346"/>
            <a:ext cx="2774601" cy="2044779"/>
            <a:chOff x="82052" y="4197722"/>
            <a:chExt cx="2144229" cy="1894494"/>
          </a:xfrm>
        </p:grpSpPr>
        <p:sp>
          <p:nvSpPr>
            <p:cNvPr id="7" name="TextBox 6"/>
            <p:cNvSpPr txBox="1"/>
            <p:nvPr/>
          </p:nvSpPr>
          <p:spPr>
            <a:xfrm>
              <a:off x="82052" y="4197722"/>
              <a:ext cx="2144229" cy="362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943" dirty="0">
                  <a:solidFill>
                    <a:schemeClr val="accent1">
                      <a:lumMod val="50000"/>
                    </a:schemeClr>
                  </a:solidFill>
                  <a:latin typeface="Roboto Condensed Bold" panose="02000000000000000000" pitchFamily="2" charset="0"/>
                  <a:ea typeface="Roboto Condensed Bold" panose="02000000000000000000" pitchFamily="2" charset="0"/>
                </a:rPr>
                <a:t>PROFIL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2052" y="4637921"/>
              <a:ext cx="2102476" cy="1454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/>
                <a:t>Gestionnaire de stock expérimentée avec une spécialisation en optimisation logistique. Possède une profonde compréhension des complexités de la gestion d'inventaire. Reconnue pour ma capacité à mettre en place des processus efficaces, réduire les coûts et améliorer la satisfaction client.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07659" y="6931156"/>
            <a:ext cx="2652686" cy="1901526"/>
            <a:chOff x="0" y="7999217"/>
            <a:chExt cx="2338658" cy="1761771"/>
          </a:xfrm>
        </p:grpSpPr>
        <p:sp>
          <p:nvSpPr>
            <p:cNvPr id="13" name="TextBox 12"/>
            <p:cNvSpPr txBox="1"/>
            <p:nvPr/>
          </p:nvSpPr>
          <p:spPr>
            <a:xfrm>
              <a:off x="0" y="7999217"/>
              <a:ext cx="2338658" cy="362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943" dirty="0">
                  <a:solidFill>
                    <a:schemeClr val="accent1">
                      <a:lumMod val="50000"/>
                    </a:schemeClr>
                  </a:solidFill>
                  <a:latin typeface="Roboto Condensed Bold" panose="02000000000000000000" pitchFamily="2" charset="0"/>
                  <a:ea typeface="Roboto Condensed Bold" panose="02000000000000000000" pitchFamily="2" charset="0"/>
                </a:rPr>
                <a:t>CONTACT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5636" y="8439289"/>
              <a:ext cx="1649950" cy="13216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SG" sz="1187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(0033) 1 02 03 04 05</a:t>
              </a:r>
            </a:p>
            <a:p>
              <a:pPr>
                <a:lnSpc>
                  <a:spcPct val="150000"/>
                </a:lnSpc>
              </a:pPr>
              <a:r>
                <a:rPr lang="en-SG" sz="1187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monemail@mail.com</a:t>
              </a:r>
              <a:endParaRPr lang="en-SG" sz="1187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en-SG" sz="1187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20 rue de la </a:t>
              </a:r>
              <a:r>
                <a:rPr lang="en-SG" sz="1187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Réussite</a:t>
              </a:r>
              <a:br>
                <a:rPr lang="en-SG" sz="1187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</a:br>
              <a:r>
                <a:rPr lang="en-SG" sz="1187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75012 Paris</a:t>
              </a:r>
            </a:p>
            <a:p>
              <a:pPr marL="185046" indent="-185046" algn="ctr">
                <a:lnSpc>
                  <a:spcPct val="150000"/>
                </a:lnSpc>
                <a:buFont typeface="Wingdings" panose="05000000000000000000" pitchFamily="2" charset="2"/>
                <a:buChar char="§"/>
              </a:pPr>
              <a:endParaRPr lang="en-SG" sz="1187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cxnSp>
        <p:nvCxnSpPr>
          <p:cNvPr id="18" name="Straight Connector 17"/>
          <p:cNvCxnSpPr/>
          <p:nvPr/>
        </p:nvCxnSpPr>
        <p:spPr>
          <a:xfrm>
            <a:off x="225841" y="3271278"/>
            <a:ext cx="2343973" cy="0"/>
          </a:xfrm>
          <a:prstGeom prst="line">
            <a:avLst/>
          </a:prstGeom>
          <a:ln>
            <a:solidFill>
              <a:srgbClr val="1F4E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Image result for phone icon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365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294" y="7527729"/>
            <a:ext cx="362139" cy="190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email icon 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79" y="7820798"/>
            <a:ext cx="171169" cy="122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address icon 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49" y="8095745"/>
            <a:ext cx="158026" cy="201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7" name="Group 26"/>
          <p:cNvGrpSpPr/>
          <p:nvPr/>
        </p:nvGrpSpPr>
        <p:grpSpPr>
          <a:xfrm>
            <a:off x="2911629" y="777328"/>
            <a:ext cx="4403571" cy="2100991"/>
            <a:chOff x="2950179" y="895262"/>
            <a:chExt cx="3768347" cy="1946575"/>
          </a:xfrm>
        </p:grpSpPr>
        <p:sp>
          <p:nvSpPr>
            <p:cNvPr id="30" name="TextBox 29"/>
            <p:cNvSpPr txBox="1"/>
            <p:nvPr/>
          </p:nvSpPr>
          <p:spPr>
            <a:xfrm>
              <a:off x="2950179" y="1133030"/>
              <a:ext cx="2710392" cy="25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/>
                <a:t>Distrilog</a:t>
              </a:r>
              <a:r>
                <a:rPr lang="fr-FR" sz="1200" dirty="0"/>
                <a:t>, Lyon — 2013-2023</a:t>
              </a:r>
              <a:endParaRPr lang="en-SG" sz="1187" dirty="0">
                <a:latin typeface="Georgia" panose="02040502050405020303" pitchFamily="18" charset="0"/>
              </a:endParaRP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2950179" y="895262"/>
              <a:ext cx="3768347" cy="1946575"/>
              <a:chOff x="2950179" y="895262"/>
              <a:chExt cx="3768347" cy="1946575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2950179" y="895262"/>
                <a:ext cx="3064255" cy="3136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600" b="1" dirty="0"/>
                  <a:t>Gestionnaire de stock Sénior</a:t>
                </a:r>
                <a:endParaRPr lang="en-SG" sz="1511" b="1" dirty="0">
                  <a:latin typeface="Georgia" panose="02040502050405020303" pitchFamily="18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950179" y="1501604"/>
                <a:ext cx="3768347" cy="1340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100" dirty="0"/>
                  <a:t>Supervision de la gestion de stock d'un entrepôt de 10 000 m² avec un inventaire de plus de 100 000 articles.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100" dirty="0"/>
                  <a:t>Mise en place de processus d'inventaire semi-annuel, réduisant les écarts de stock de 20%.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100" dirty="0"/>
                  <a:t>Formation et encadrement d'une équipe de 15 personnes pour assurer la précision et l'efficacité des opérations.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100" dirty="0"/>
                  <a:t>Collaboration étroite avec le service des achats pour prévoir les besoins en stock et éviter les ruptures.</a:t>
                </a:r>
              </a:p>
            </p:txBody>
          </p:sp>
        </p:grpSp>
      </p:grpSp>
      <p:grpSp>
        <p:nvGrpSpPr>
          <p:cNvPr id="39" name="Group 38"/>
          <p:cNvGrpSpPr/>
          <p:nvPr/>
        </p:nvGrpSpPr>
        <p:grpSpPr>
          <a:xfrm>
            <a:off x="2911628" y="2906955"/>
            <a:ext cx="4403570" cy="2270268"/>
            <a:chOff x="2950179" y="895262"/>
            <a:chExt cx="3768346" cy="2103411"/>
          </a:xfrm>
        </p:grpSpPr>
        <p:sp>
          <p:nvSpPr>
            <p:cNvPr id="40" name="TextBox 39"/>
            <p:cNvSpPr txBox="1"/>
            <p:nvPr/>
          </p:nvSpPr>
          <p:spPr>
            <a:xfrm>
              <a:off x="2950179" y="1133030"/>
              <a:ext cx="2710392" cy="25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/>
                <a:t>LogisPro</a:t>
              </a:r>
              <a:r>
                <a:rPr lang="fr-FR" sz="1200" dirty="0"/>
                <a:t>, Paris — 2006-2013</a:t>
              </a:r>
              <a:endParaRPr lang="en-SG" sz="1187" dirty="0">
                <a:latin typeface="Georgia" panose="02040502050405020303" pitchFamily="18" charset="0"/>
              </a:endParaRPr>
            </a:p>
          </p:txBody>
        </p:sp>
        <p:grpSp>
          <p:nvGrpSpPr>
            <p:cNvPr id="41" name="Group 40"/>
            <p:cNvGrpSpPr/>
            <p:nvPr/>
          </p:nvGrpSpPr>
          <p:grpSpPr>
            <a:xfrm>
              <a:off x="2950179" y="895262"/>
              <a:ext cx="3768346" cy="2103411"/>
              <a:chOff x="2950179" y="895262"/>
              <a:chExt cx="3768346" cy="2103411"/>
            </a:xfrm>
          </p:grpSpPr>
          <p:sp>
            <p:nvSpPr>
              <p:cNvPr id="42" name="TextBox 41"/>
              <p:cNvSpPr txBox="1"/>
              <p:nvPr/>
            </p:nvSpPr>
            <p:spPr>
              <a:xfrm>
                <a:off x="2950179" y="895262"/>
                <a:ext cx="2829328" cy="3136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600" b="1" dirty="0"/>
                  <a:t>Assistant Gestionnaire de Stock</a:t>
                </a:r>
                <a:endParaRPr lang="en-SG" sz="1511" b="1" dirty="0">
                  <a:latin typeface="Georgia" panose="02040502050405020303" pitchFamily="18" charset="0"/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950179" y="1501604"/>
                <a:ext cx="3768346" cy="14970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100" dirty="0"/>
                  <a:t>Soutien dans la gestion quotidienne des mouvements de stock et des mises à jour d'inventaire.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100" dirty="0"/>
                  <a:t>Participation active à la mise en œuvre d'un nouveau système de gestion de stock informatisé, améliorant l'efficacité opérationnelle de 30%.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100" dirty="0"/>
                  <a:t>Coordination des expéditions et des réceptions, garantissant une rotation optimale des stocks.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100" dirty="0"/>
                  <a:t>Gestion des retours clients et mise en place d'actions correctives pour réduire les retours de 15%.</a:t>
                </a:r>
              </a:p>
            </p:txBody>
          </p:sp>
        </p:grpSp>
      </p:grpSp>
      <p:grpSp>
        <p:nvGrpSpPr>
          <p:cNvPr id="33" name="Group 32"/>
          <p:cNvGrpSpPr/>
          <p:nvPr/>
        </p:nvGrpSpPr>
        <p:grpSpPr>
          <a:xfrm>
            <a:off x="2911629" y="273798"/>
            <a:ext cx="4403569" cy="437909"/>
            <a:chOff x="2950179" y="428741"/>
            <a:chExt cx="3494164" cy="405724"/>
          </a:xfrm>
        </p:grpSpPr>
        <p:grpSp>
          <p:nvGrpSpPr>
            <p:cNvPr id="24" name="Group 23"/>
            <p:cNvGrpSpPr/>
            <p:nvPr/>
          </p:nvGrpSpPr>
          <p:grpSpPr>
            <a:xfrm>
              <a:off x="2950179" y="465133"/>
              <a:ext cx="3494164" cy="369332"/>
              <a:chOff x="2950179" y="465133"/>
              <a:chExt cx="3494164" cy="369332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2950179" y="465133"/>
                <a:ext cx="2985894" cy="3625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G" sz="1943" dirty="0">
                    <a:solidFill>
                      <a:schemeClr val="accent1">
                        <a:lumMod val="50000"/>
                      </a:schemeClr>
                    </a:solidFill>
                    <a:latin typeface="Roboto Condensed Bold" panose="02000000000000000000" pitchFamily="2" charset="0"/>
                    <a:ea typeface="Roboto Condensed Bold" panose="02000000000000000000" pitchFamily="2" charset="0"/>
                  </a:rPr>
                  <a:t>WORK EXPERIENCE</a:t>
                </a:r>
              </a:p>
            </p:txBody>
          </p:sp>
          <p:cxnSp>
            <p:nvCxnSpPr>
              <p:cNvPr id="26" name="Straight Connector 25"/>
              <p:cNvCxnSpPr/>
              <p:nvPr/>
            </p:nvCxnSpPr>
            <p:spPr>
              <a:xfrm>
                <a:off x="3044587" y="834465"/>
                <a:ext cx="3399756" cy="0"/>
              </a:xfrm>
              <a:prstGeom prst="line">
                <a:avLst/>
              </a:prstGeom>
              <a:ln>
                <a:solidFill>
                  <a:srgbClr val="1F4E7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8" name="Straight Connector 47"/>
            <p:cNvCxnSpPr/>
            <p:nvPr/>
          </p:nvCxnSpPr>
          <p:spPr>
            <a:xfrm>
              <a:off x="3044587" y="428741"/>
              <a:ext cx="3399756" cy="0"/>
            </a:xfrm>
            <a:prstGeom prst="line">
              <a:avLst/>
            </a:prstGeom>
            <a:ln>
              <a:solidFill>
                <a:srgbClr val="1F4E7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2997179" y="7416893"/>
            <a:ext cx="4316110" cy="437909"/>
            <a:chOff x="2950179" y="428741"/>
            <a:chExt cx="3494164" cy="405724"/>
          </a:xfrm>
        </p:grpSpPr>
        <p:grpSp>
          <p:nvGrpSpPr>
            <p:cNvPr id="51" name="Group 50"/>
            <p:cNvGrpSpPr/>
            <p:nvPr/>
          </p:nvGrpSpPr>
          <p:grpSpPr>
            <a:xfrm>
              <a:off x="2950179" y="465133"/>
              <a:ext cx="3494164" cy="369332"/>
              <a:chOff x="2950179" y="465133"/>
              <a:chExt cx="3494164" cy="369332"/>
            </a:xfrm>
          </p:grpSpPr>
          <p:sp>
            <p:nvSpPr>
              <p:cNvPr id="53" name="TextBox 52"/>
              <p:cNvSpPr txBox="1"/>
              <p:nvPr/>
            </p:nvSpPr>
            <p:spPr>
              <a:xfrm>
                <a:off x="2950179" y="465133"/>
                <a:ext cx="2240924" cy="3625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G" sz="1943" dirty="0">
                    <a:solidFill>
                      <a:schemeClr val="accent1">
                        <a:lumMod val="50000"/>
                      </a:schemeClr>
                    </a:solidFill>
                    <a:latin typeface="Roboto Condensed Bold" panose="02000000000000000000" pitchFamily="2" charset="0"/>
                    <a:ea typeface="Roboto Condensed Bold" panose="02000000000000000000" pitchFamily="2" charset="0"/>
                  </a:rPr>
                  <a:t>QUALITES</a:t>
                </a:r>
              </a:p>
            </p:txBody>
          </p:sp>
          <p:cxnSp>
            <p:nvCxnSpPr>
              <p:cNvPr id="54" name="Straight Connector 53"/>
              <p:cNvCxnSpPr/>
              <p:nvPr/>
            </p:nvCxnSpPr>
            <p:spPr>
              <a:xfrm>
                <a:off x="3044587" y="834465"/>
                <a:ext cx="3399756" cy="0"/>
              </a:xfrm>
              <a:prstGeom prst="line">
                <a:avLst/>
              </a:prstGeom>
              <a:ln>
                <a:solidFill>
                  <a:srgbClr val="1F4E7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Connector 51"/>
            <p:cNvCxnSpPr/>
            <p:nvPr/>
          </p:nvCxnSpPr>
          <p:spPr>
            <a:xfrm>
              <a:off x="3044587" y="428741"/>
              <a:ext cx="3399756" cy="0"/>
            </a:xfrm>
            <a:prstGeom prst="line">
              <a:avLst/>
            </a:prstGeom>
            <a:ln>
              <a:solidFill>
                <a:srgbClr val="1F4E7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3004309" y="5999232"/>
            <a:ext cx="44035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Maîtrise des systèmes de gestion de stock informatisés.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Expertise en optimisation de l'espace d'entreposage.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Compréhension approfondie de la </a:t>
            </a:r>
            <a:r>
              <a:rPr lang="fr-FR" sz="1200" dirty="0" err="1"/>
              <a:t>supply</a:t>
            </a:r>
            <a:r>
              <a:rPr lang="fr-FR" sz="1200" dirty="0"/>
              <a:t> </a:t>
            </a:r>
            <a:r>
              <a:rPr lang="fr-FR" sz="1200" dirty="0" err="1"/>
              <a:t>chain</a:t>
            </a:r>
            <a:r>
              <a:rPr lang="fr-FR" sz="1200" dirty="0"/>
              <a:t> et des flux logistiques.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Capacité à analyser et interpréter des données de stock pour la prise de décision.</a:t>
            </a:r>
          </a:p>
        </p:txBody>
      </p:sp>
      <p:grpSp>
        <p:nvGrpSpPr>
          <p:cNvPr id="93" name="Group 92"/>
          <p:cNvGrpSpPr/>
          <p:nvPr/>
        </p:nvGrpSpPr>
        <p:grpSpPr>
          <a:xfrm>
            <a:off x="2997179" y="5448061"/>
            <a:ext cx="4403570" cy="437909"/>
            <a:chOff x="2950179" y="428741"/>
            <a:chExt cx="3494164" cy="405724"/>
          </a:xfrm>
        </p:grpSpPr>
        <p:grpSp>
          <p:nvGrpSpPr>
            <p:cNvPr id="94" name="Group 93"/>
            <p:cNvGrpSpPr/>
            <p:nvPr/>
          </p:nvGrpSpPr>
          <p:grpSpPr>
            <a:xfrm>
              <a:off x="2950179" y="465133"/>
              <a:ext cx="3494164" cy="369332"/>
              <a:chOff x="2950179" y="465133"/>
              <a:chExt cx="3494164" cy="369332"/>
            </a:xfrm>
          </p:grpSpPr>
          <p:sp>
            <p:nvSpPr>
              <p:cNvPr id="96" name="TextBox 95"/>
              <p:cNvSpPr txBox="1"/>
              <p:nvPr/>
            </p:nvSpPr>
            <p:spPr>
              <a:xfrm>
                <a:off x="2950179" y="465133"/>
                <a:ext cx="2240924" cy="3625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G" sz="1943" dirty="0">
                    <a:solidFill>
                      <a:schemeClr val="accent1">
                        <a:lumMod val="50000"/>
                      </a:schemeClr>
                    </a:solidFill>
                    <a:latin typeface="Roboto Condensed Bold" panose="02000000000000000000" pitchFamily="2" charset="0"/>
                    <a:ea typeface="Roboto Condensed Bold" panose="02000000000000000000" pitchFamily="2" charset="0"/>
                  </a:rPr>
                  <a:t>COMPETENCES</a:t>
                </a:r>
              </a:p>
            </p:txBody>
          </p:sp>
          <p:cxnSp>
            <p:nvCxnSpPr>
              <p:cNvPr id="97" name="Straight Connector 96"/>
              <p:cNvCxnSpPr/>
              <p:nvPr/>
            </p:nvCxnSpPr>
            <p:spPr>
              <a:xfrm>
                <a:off x="3044587" y="834465"/>
                <a:ext cx="3399756" cy="0"/>
              </a:xfrm>
              <a:prstGeom prst="line">
                <a:avLst/>
              </a:prstGeom>
              <a:ln>
                <a:solidFill>
                  <a:srgbClr val="1F4E7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5" name="Straight Connector 94"/>
            <p:cNvCxnSpPr/>
            <p:nvPr/>
          </p:nvCxnSpPr>
          <p:spPr>
            <a:xfrm>
              <a:off x="3044587" y="428741"/>
              <a:ext cx="3399756" cy="0"/>
            </a:xfrm>
            <a:prstGeom prst="line">
              <a:avLst/>
            </a:prstGeom>
            <a:ln>
              <a:solidFill>
                <a:srgbClr val="1F4E7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TextBox 97"/>
          <p:cNvSpPr txBox="1"/>
          <p:nvPr/>
        </p:nvSpPr>
        <p:spPr>
          <a:xfrm>
            <a:off x="3000991" y="7966754"/>
            <a:ext cx="42824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Maîtrise des systèmes de gestion de stock informatisés.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Expertise en optimisation de l'espace d'entreposage.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Compréhension approfondie de la </a:t>
            </a:r>
            <a:r>
              <a:rPr lang="fr-FR" sz="1100" dirty="0" err="1"/>
              <a:t>supply</a:t>
            </a:r>
            <a:r>
              <a:rPr lang="fr-FR" sz="1100" dirty="0"/>
              <a:t> </a:t>
            </a:r>
            <a:r>
              <a:rPr lang="fr-FR" sz="1100" dirty="0" err="1"/>
              <a:t>chain</a:t>
            </a:r>
            <a:r>
              <a:rPr lang="fr-FR" sz="1100" dirty="0"/>
              <a:t> et des flux logistiques.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Capacité à analyser et interpréter des données de stock pour la prise de décision.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650F865-E7D8-861C-26E5-8F74ACAAE519}"/>
              </a:ext>
            </a:extLst>
          </p:cNvPr>
          <p:cNvSpPr txBox="1"/>
          <p:nvPr/>
        </p:nvSpPr>
        <p:spPr>
          <a:xfrm>
            <a:off x="198210" y="3397296"/>
            <a:ext cx="259661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600" dirty="0"/>
              <a:t>Gestionnaire de Stock | Spécialiste en Optimisation Logistique | 15 ans d'expérience</a:t>
            </a:r>
          </a:p>
        </p:txBody>
      </p:sp>
      <p:sp>
        <p:nvSpPr>
          <p:cNvPr id="111" name="ZoneTexte 110">
            <a:extLst>
              <a:ext uri="{FF2B5EF4-FFF2-40B4-BE49-F238E27FC236}">
                <a16:creationId xmlns:a16="http://schemas.microsoft.com/office/drawing/2014/main" id="{3649280B-88C7-C53C-AE2F-81D2FCEE0427}"/>
              </a:ext>
            </a:extLst>
          </p:cNvPr>
          <p:cNvSpPr txBox="1"/>
          <p:nvPr/>
        </p:nvSpPr>
        <p:spPr>
          <a:xfrm>
            <a:off x="2997554" y="9704038"/>
            <a:ext cx="4236737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/>
              <a:t>Diplôme Universitaire en Logistique et Gestion de Stock</a:t>
            </a:r>
            <a:r>
              <a:rPr lang="fr-FR" sz="1100" dirty="0"/>
              <a:t>, Université Lyon II — 2003. Modules clés : Gestion d'inventaire, </a:t>
            </a:r>
            <a:r>
              <a:rPr lang="fr-FR" sz="1100" dirty="0" err="1"/>
              <a:t>Supply</a:t>
            </a:r>
            <a:r>
              <a:rPr lang="fr-FR" sz="1100" dirty="0"/>
              <a:t> Chain Management, Optimisation logistique.</a:t>
            </a:r>
          </a:p>
        </p:txBody>
      </p:sp>
      <p:grpSp>
        <p:nvGrpSpPr>
          <p:cNvPr id="112" name="Group 49">
            <a:extLst>
              <a:ext uri="{FF2B5EF4-FFF2-40B4-BE49-F238E27FC236}">
                <a16:creationId xmlns:a16="http://schemas.microsoft.com/office/drawing/2014/main" id="{B1F7F8E9-49D9-F235-5A1E-7B8BA0941177}"/>
              </a:ext>
            </a:extLst>
          </p:cNvPr>
          <p:cNvGrpSpPr/>
          <p:nvPr/>
        </p:nvGrpSpPr>
        <p:grpSpPr>
          <a:xfrm>
            <a:off x="2940532" y="9116241"/>
            <a:ext cx="4316110" cy="437909"/>
            <a:chOff x="2950179" y="428741"/>
            <a:chExt cx="3494164" cy="405724"/>
          </a:xfrm>
        </p:grpSpPr>
        <p:grpSp>
          <p:nvGrpSpPr>
            <p:cNvPr id="113" name="Group 50">
              <a:extLst>
                <a:ext uri="{FF2B5EF4-FFF2-40B4-BE49-F238E27FC236}">
                  <a16:creationId xmlns:a16="http://schemas.microsoft.com/office/drawing/2014/main" id="{8BCC8889-307B-C4A2-A67B-73EB142A8E5B}"/>
                </a:ext>
              </a:extLst>
            </p:cNvPr>
            <p:cNvGrpSpPr/>
            <p:nvPr/>
          </p:nvGrpSpPr>
          <p:grpSpPr>
            <a:xfrm>
              <a:off x="2950179" y="465133"/>
              <a:ext cx="3494164" cy="369332"/>
              <a:chOff x="2950179" y="465133"/>
              <a:chExt cx="3494164" cy="369332"/>
            </a:xfrm>
          </p:grpSpPr>
          <p:sp>
            <p:nvSpPr>
              <p:cNvPr id="115" name="TextBox 52">
                <a:extLst>
                  <a:ext uri="{FF2B5EF4-FFF2-40B4-BE49-F238E27FC236}">
                    <a16:creationId xmlns:a16="http://schemas.microsoft.com/office/drawing/2014/main" id="{4418906B-E343-4201-AE1E-E167C803119A}"/>
                  </a:ext>
                </a:extLst>
              </p:cNvPr>
              <p:cNvSpPr txBox="1"/>
              <p:nvPr/>
            </p:nvSpPr>
            <p:spPr>
              <a:xfrm>
                <a:off x="2950179" y="465133"/>
                <a:ext cx="2240924" cy="3625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G" sz="1943" dirty="0">
                    <a:solidFill>
                      <a:schemeClr val="accent1">
                        <a:lumMod val="50000"/>
                      </a:schemeClr>
                    </a:solidFill>
                    <a:latin typeface="Roboto Condensed Bold" panose="02000000000000000000" pitchFamily="2" charset="0"/>
                    <a:ea typeface="Roboto Condensed Bold" panose="02000000000000000000" pitchFamily="2" charset="0"/>
                  </a:rPr>
                  <a:t>FORMATION</a:t>
                </a:r>
              </a:p>
            </p:txBody>
          </p:sp>
          <p:cxnSp>
            <p:nvCxnSpPr>
              <p:cNvPr id="116" name="Straight Connector 53">
                <a:extLst>
                  <a:ext uri="{FF2B5EF4-FFF2-40B4-BE49-F238E27FC236}">
                    <a16:creationId xmlns:a16="http://schemas.microsoft.com/office/drawing/2014/main" id="{571201B4-0A49-1C91-A58D-3E42BBB4FC83}"/>
                  </a:ext>
                </a:extLst>
              </p:cNvPr>
              <p:cNvCxnSpPr/>
              <p:nvPr/>
            </p:nvCxnSpPr>
            <p:spPr>
              <a:xfrm>
                <a:off x="3044587" y="834465"/>
                <a:ext cx="3399756" cy="0"/>
              </a:xfrm>
              <a:prstGeom prst="line">
                <a:avLst/>
              </a:prstGeom>
              <a:ln>
                <a:solidFill>
                  <a:srgbClr val="1F4E7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4" name="Straight Connector 51">
              <a:extLst>
                <a:ext uri="{FF2B5EF4-FFF2-40B4-BE49-F238E27FC236}">
                  <a16:creationId xmlns:a16="http://schemas.microsoft.com/office/drawing/2014/main" id="{BB1C1E3C-C967-E1C8-9658-27D43C556FE0}"/>
                </a:ext>
              </a:extLst>
            </p:cNvPr>
            <p:cNvCxnSpPr/>
            <p:nvPr/>
          </p:nvCxnSpPr>
          <p:spPr>
            <a:xfrm>
              <a:off x="3044587" y="428741"/>
              <a:ext cx="3399756" cy="0"/>
            </a:xfrm>
            <a:prstGeom prst="line">
              <a:avLst/>
            </a:prstGeom>
            <a:ln>
              <a:solidFill>
                <a:srgbClr val="1F4E7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Group 14">
            <a:extLst>
              <a:ext uri="{FF2B5EF4-FFF2-40B4-BE49-F238E27FC236}">
                <a16:creationId xmlns:a16="http://schemas.microsoft.com/office/drawing/2014/main" id="{B6E24220-9E08-5ECB-A0C7-4479E2D0A945}"/>
              </a:ext>
            </a:extLst>
          </p:cNvPr>
          <p:cNvGrpSpPr/>
          <p:nvPr/>
        </p:nvGrpSpPr>
        <p:grpSpPr>
          <a:xfrm>
            <a:off x="77252" y="8815568"/>
            <a:ext cx="2683094" cy="901301"/>
            <a:chOff x="141662" y="4216869"/>
            <a:chExt cx="2240924" cy="835058"/>
          </a:xfrm>
        </p:grpSpPr>
        <p:sp>
          <p:nvSpPr>
            <p:cNvPr id="118" name="TextBox 6">
              <a:extLst>
                <a:ext uri="{FF2B5EF4-FFF2-40B4-BE49-F238E27FC236}">
                  <a16:creationId xmlns:a16="http://schemas.microsoft.com/office/drawing/2014/main" id="{0E41158C-CDB2-CCB8-D42B-C7CE197C9A83}"/>
                </a:ext>
              </a:extLst>
            </p:cNvPr>
            <p:cNvSpPr txBox="1"/>
            <p:nvPr/>
          </p:nvSpPr>
          <p:spPr>
            <a:xfrm>
              <a:off x="141662" y="4216869"/>
              <a:ext cx="2240924" cy="362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943" dirty="0">
                  <a:solidFill>
                    <a:schemeClr val="accent1">
                      <a:lumMod val="50000"/>
                    </a:schemeClr>
                  </a:solidFill>
                  <a:latin typeface="Roboto Condensed Bold" panose="02000000000000000000" pitchFamily="2" charset="0"/>
                  <a:ea typeface="Roboto Condensed Bold" panose="02000000000000000000" pitchFamily="2" charset="0"/>
                </a:rPr>
                <a:t>LANGUES</a:t>
              </a:r>
            </a:p>
          </p:txBody>
        </p:sp>
        <p:sp>
          <p:nvSpPr>
            <p:cNvPr id="119" name="TextBox 8">
              <a:extLst>
                <a:ext uri="{FF2B5EF4-FFF2-40B4-BE49-F238E27FC236}">
                  <a16:creationId xmlns:a16="http://schemas.microsoft.com/office/drawing/2014/main" id="{E2D0B895-E301-C8B7-B114-2488940C8EDE}"/>
                </a:ext>
              </a:extLst>
            </p:cNvPr>
            <p:cNvSpPr txBox="1"/>
            <p:nvPr/>
          </p:nvSpPr>
          <p:spPr>
            <a:xfrm>
              <a:off x="210885" y="4624193"/>
              <a:ext cx="2102476" cy="427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r-FR" sz="1200" dirty="0"/>
                <a:t>Français - Langue maternelle</a:t>
              </a:r>
            </a:p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r-FR" sz="1200" dirty="0"/>
                <a:t>Anglais - Niveau C1 </a:t>
              </a:r>
            </a:p>
          </p:txBody>
        </p:sp>
      </p:grpSp>
      <p:pic>
        <p:nvPicPr>
          <p:cNvPr id="4" name="Image 3" descr="Une image contenant personne, Visage humain, mur, habits&#10;&#10;Description générée automatiquement">
            <a:extLst>
              <a:ext uri="{FF2B5EF4-FFF2-40B4-BE49-F238E27FC236}">
                <a16:creationId xmlns:a16="http://schemas.microsoft.com/office/drawing/2014/main" id="{253017C1-C406-1E67-B12E-02E12BC3054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3502"/>
          <a:stretch/>
        </p:blipFill>
        <p:spPr>
          <a:xfrm>
            <a:off x="610914" y="153140"/>
            <a:ext cx="1739708" cy="1746173"/>
          </a:xfrm>
          <a:prstGeom prst="ellipse">
            <a:avLst/>
          </a:prstGeom>
          <a:ln w="3810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4199610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90" y="743980"/>
            <a:ext cx="6522895" cy="916506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39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39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39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39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39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396" dirty="0" err="1"/>
              <a:t>Créeruncv.com</a:t>
            </a:r>
            <a:r>
              <a:rPr lang="fr-FR" sz="239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28</TotalTime>
  <Words>664</Words>
  <Application>Microsoft Macintosh PowerPoint</Application>
  <PresentationFormat>Personnalisé</PresentationFormat>
  <Paragraphs>79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Georgia</vt:lpstr>
      <vt:lpstr>Lato</vt:lpstr>
      <vt:lpstr>Roboto Condensed Bold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14</cp:revision>
  <dcterms:created xsi:type="dcterms:W3CDTF">2023-09-25T22:41:58Z</dcterms:created>
  <dcterms:modified xsi:type="dcterms:W3CDTF">2023-10-02T16:02:03Z</dcterms:modified>
</cp:coreProperties>
</file>