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9" r:id="rId3"/>
  </p:sldIdLst>
  <p:sldSz cx="7559675" cy="106918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CF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52"/>
    <p:restoredTop sz="96327"/>
  </p:normalViewPr>
  <p:slideViewPr>
    <p:cSldViewPr snapToGrid="0">
      <p:cViewPr>
        <p:scale>
          <a:sx n="140" d="100"/>
          <a:sy n="140" d="100"/>
        </p:scale>
        <p:origin x="2720" y="1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F731B972-82EF-E743-A6CC-F51FDD195F7D}"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30271137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31B972-82EF-E743-A6CC-F51FDD195F7D}"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538402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31B972-82EF-E743-A6CC-F51FDD195F7D}"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38126408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731B972-82EF-E743-A6CC-F51FDD195F7D}"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3524018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731B972-82EF-E743-A6CC-F51FDD195F7D}" type="datetimeFigureOut">
              <a:rPr lang="fr-FR" smtClean="0"/>
              <a:t>05/10/2023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48546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731B972-82EF-E743-A6CC-F51FDD195F7D}"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727177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731B972-82EF-E743-A6CC-F51FDD195F7D}" type="datetimeFigureOut">
              <a:rPr lang="fr-FR" smtClean="0"/>
              <a:t>05/10/2023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2277608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F731B972-82EF-E743-A6CC-F51FDD195F7D}" type="datetimeFigureOut">
              <a:rPr lang="fr-FR" smtClean="0"/>
              <a:t>05/10/2023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653250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31B972-82EF-E743-A6CC-F51FDD195F7D}" type="datetimeFigureOut">
              <a:rPr lang="fr-FR" smtClean="0"/>
              <a:t>05/10/2023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3087370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31B972-82EF-E743-A6CC-F51FDD195F7D}"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35348096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731B972-82EF-E743-A6CC-F51FDD195F7D}" type="datetimeFigureOut">
              <a:rPr lang="fr-FR" smtClean="0"/>
              <a:t>05/10/2023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61DDF00-984B-384C-AFF1-DFD753913C03}" type="slidenum">
              <a:rPr lang="fr-FR" smtClean="0"/>
              <a:t>‹N°›</a:t>
            </a:fld>
            <a:endParaRPr lang="fr-FR"/>
          </a:p>
        </p:txBody>
      </p:sp>
    </p:spTree>
    <p:extLst>
      <p:ext uri="{BB962C8B-B14F-4D97-AF65-F5344CB8AC3E}">
        <p14:creationId xmlns:p14="http://schemas.microsoft.com/office/powerpoint/2010/main" val="2763995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F731B972-82EF-E743-A6CC-F51FDD195F7D}" type="datetimeFigureOut">
              <a:rPr lang="fr-FR" smtClean="0"/>
              <a:t>05/10/2023</a:t>
            </a:fld>
            <a:endParaRPr 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61DDF00-984B-384C-AFF1-DFD753913C03}" type="slidenum">
              <a:rPr lang="fr-FR" smtClean="0"/>
              <a:t>‹N°›</a:t>
            </a:fld>
            <a:endParaRPr lang="fr-FR"/>
          </a:p>
        </p:txBody>
      </p:sp>
    </p:spTree>
    <p:extLst>
      <p:ext uri="{BB962C8B-B14F-4D97-AF65-F5344CB8AC3E}">
        <p14:creationId xmlns:p14="http://schemas.microsoft.com/office/powerpoint/2010/main" val="20114567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E0462E04-B39B-ECB5-CD0D-E9ADBAA3C67F}"/>
              </a:ext>
            </a:extLst>
          </p:cNvPr>
          <p:cNvSpPr/>
          <p:nvPr/>
        </p:nvSpPr>
        <p:spPr>
          <a:xfrm>
            <a:off x="65624" y="2194175"/>
            <a:ext cx="2727039" cy="33193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rPr>
              <a:t>Garde d'enfant spécialisée en pédagogie Montessori | 18 ans d'expérience</a:t>
            </a:r>
          </a:p>
        </p:txBody>
      </p:sp>
      <p:sp>
        <p:nvSpPr>
          <p:cNvPr id="11" name="Rectangle 9">
            <a:extLst>
              <a:ext uri="{FF2B5EF4-FFF2-40B4-BE49-F238E27FC236}">
                <a16:creationId xmlns:a16="http://schemas.microsoft.com/office/drawing/2014/main" id="{BCDC53AA-7F72-9071-1EF5-380A6FB7CCEE}"/>
              </a:ext>
            </a:extLst>
          </p:cNvPr>
          <p:cNvSpPr/>
          <p:nvPr/>
        </p:nvSpPr>
        <p:spPr>
          <a:xfrm rot="10800000">
            <a:off x="-36251" y="10252438"/>
            <a:ext cx="7595926" cy="439372"/>
          </a:xfrm>
          <a:custGeom>
            <a:avLst/>
            <a:gdLst>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1752600 h 1752600"/>
              <a:gd name="connsiteX4" fmla="*/ 0 w 6858000"/>
              <a:gd name="connsiteY4" fmla="*/ 0 h 1752600"/>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590550 h 1752600"/>
              <a:gd name="connsiteX4" fmla="*/ 0 w 6858000"/>
              <a:gd name="connsiteY4" fmla="*/ 0 h 1752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752600">
                <a:moveTo>
                  <a:pt x="0" y="0"/>
                </a:moveTo>
                <a:lnTo>
                  <a:pt x="6858000" y="0"/>
                </a:lnTo>
                <a:lnTo>
                  <a:pt x="6858000" y="1752600"/>
                </a:lnTo>
                <a:lnTo>
                  <a:pt x="0" y="590550"/>
                </a:lnTo>
                <a:lnTo>
                  <a:pt x="0" y="0"/>
                </a:lnTo>
                <a:close/>
              </a:path>
            </a:pathLst>
          </a:custGeom>
          <a:solidFill>
            <a:srgbClr val="DECF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9DF3C18D-F27C-9E86-F5D8-1F1B9398A3F2}"/>
              </a:ext>
            </a:extLst>
          </p:cNvPr>
          <p:cNvSpPr/>
          <p:nvPr/>
        </p:nvSpPr>
        <p:spPr>
          <a:xfrm>
            <a:off x="231006" y="3258233"/>
            <a:ext cx="2169042" cy="203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QUALITES</a:t>
            </a:r>
          </a:p>
        </p:txBody>
      </p:sp>
      <p:sp>
        <p:nvSpPr>
          <p:cNvPr id="29" name="Rectangle 28">
            <a:extLst>
              <a:ext uri="{FF2B5EF4-FFF2-40B4-BE49-F238E27FC236}">
                <a16:creationId xmlns:a16="http://schemas.microsoft.com/office/drawing/2014/main" id="{D628C068-0E35-DBB8-DE80-08E20BB73D2D}"/>
              </a:ext>
            </a:extLst>
          </p:cNvPr>
          <p:cNvSpPr/>
          <p:nvPr/>
        </p:nvSpPr>
        <p:spPr>
          <a:xfrm>
            <a:off x="205037" y="5712575"/>
            <a:ext cx="2169042" cy="203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COMPETENCES</a:t>
            </a:r>
          </a:p>
        </p:txBody>
      </p:sp>
      <p:sp>
        <p:nvSpPr>
          <p:cNvPr id="36" name="Rectangle 35">
            <a:extLst>
              <a:ext uri="{FF2B5EF4-FFF2-40B4-BE49-F238E27FC236}">
                <a16:creationId xmlns:a16="http://schemas.microsoft.com/office/drawing/2014/main" id="{6AC99806-53B8-3E63-3B97-4543967053A5}"/>
              </a:ext>
            </a:extLst>
          </p:cNvPr>
          <p:cNvSpPr/>
          <p:nvPr/>
        </p:nvSpPr>
        <p:spPr>
          <a:xfrm>
            <a:off x="208744" y="9089853"/>
            <a:ext cx="2169042" cy="203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LANGUES</a:t>
            </a:r>
          </a:p>
        </p:txBody>
      </p:sp>
      <p:sp>
        <p:nvSpPr>
          <p:cNvPr id="37" name="Rectangle 36">
            <a:extLst>
              <a:ext uri="{FF2B5EF4-FFF2-40B4-BE49-F238E27FC236}">
                <a16:creationId xmlns:a16="http://schemas.microsoft.com/office/drawing/2014/main" id="{CE35B1FA-064B-E25D-CE7A-93C62AA3AB46}"/>
              </a:ext>
            </a:extLst>
          </p:cNvPr>
          <p:cNvSpPr/>
          <p:nvPr/>
        </p:nvSpPr>
        <p:spPr>
          <a:xfrm>
            <a:off x="197474" y="9428708"/>
            <a:ext cx="2169042" cy="203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a:solidFill>
                  <a:schemeClr val="tx1">
                    <a:lumMod val="75000"/>
                    <a:lumOff val="25000"/>
                  </a:schemeClr>
                </a:solidFill>
              </a:rPr>
              <a:t>Français</a:t>
            </a:r>
            <a:endParaRPr lang="en-US" sz="1200" dirty="0">
              <a:solidFill>
                <a:schemeClr val="tx1">
                  <a:lumMod val="75000"/>
                  <a:lumOff val="25000"/>
                </a:schemeClr>
              </a:solidFill>
            </a:endParaRPr>
          </a:p>
        </p:txBody>
      </p:sp>
      <p:sp>
        <p:nvSpPr>
          <p:cNvPr id="38" name="Rectangle 37">
            <a:extLst>
              <a:ext uri="{FF2B5EF4-FFF2-40B4-BE49-F238E27FC236}">
                <a16:creationId xmlns:a16="http://schemas.microsoft.com/office/drawing/2014/main" id="{15EC5C00-8A20-60A3-DBB8-5AA2FA7AD8DB}"/>
              </a:ext>
            </a:extLst>
          </p:cNvPr>
          <p:cNvSpPr/>
          <p:nvPr/>
        </p:nvSpPr>
        <p:spPr>
          <a:xfrm>
            <a:off x="289935" y="9640527"/>
            <a:ext cx="2166364" cy="4705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0720AE7B-EAE4-1205-F9C5-F608BE878869}"/>
              </a:ext>
            </a:extLst>
          </p:cNvPr>
          <p:cNvSpPr/>
          <p:nvPr/>
        </p:nvSpPr>
        <p:spPr>
          <a:xfrm>
            <a:off x="197474" y="9815886"/>
            <a:ext cx="2169042" cy="2039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err="1">
                <a:solidFill>
                  <a:schemeClr val="tx1">
                    <a:lumMod val="75000"/>
                    <a:lumOff val="25000"/>
                  </a:schemeClr>
                </a:solidFill>
              </a:rPr>
              <a:t>Anglais</a:t>
            </a:r>
            <a:endParaRPr lang="en-US" sz="1200" dirty="0">
              <a:solidFill>
                <a:schemeClr val="tx1">
                  <a:lumMod val="75000"/>
                  <a:lumOff val="25000"/>
                </a:schemeClr>
              </a:solidFill>
            </a:endParaRPr>
          </a:p>
        </p:txBody>
      </p:sp>
      <p:sp>
        <p:nvSpPr>
          <p:cNvPr id="40" name="Rectangle 39">
            <a:extLst>
              <a:ext uri="{FF2B5EF4-FFF2-40B4-BE49-F238E27FC236}">
                <a16:creationId xmlns:a16="http://schemas.microsoft.com/office/drawing/2014/main" id="{8193A4FF-F1CA-B5F9-6154-B912357DD0A0}"/>
              </a:ext>
            </a:extLst>
          </p:cNvPr>
          <p:cNvSpPr/>
          <p:nvPr/>
        </p:nvSpPr>
        <p:spPr>
          <a:xfrm>
            <a:off x="289935" y="10027705"/>
            <a:ext cx="2166364" cy="47053"/>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C79A1094-2349-845F-C20F-41219CBAB6A6}"/>
              </a:ext>
            </a:extLst>
          </p:cNvPr>
          <p:cNvSpPr/>
          <p:nvPr/>
        </p:nvSpPr>
        <p:spPr>
          <a:xfrm>
            <a:off x="1997127" y="9430457"/>
            <a:ext cx="563199" cy="20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lumMod val="25000"/>
                  </a:schemeClr>
                </a:solidFill>
              </a:rPr>
              <a:t>B1</a:t>
            </a:r>
          </a:p>
        </p:txBody>
      </p:sp>
      <p:sp>
        <p:nvSpPr>
          <p:cNvPr id="50" name="Rectangle 49">
            <a:extLst>
              <a:ext uri="{FF2B5EF4-FFF2-40B4-BE49-F238E27FC236}">
                <a16:creationId xmlns:a16="http://schemas.microsoft.com/office/drawing/2014/main" id="{18380FB8-7328-4E6F-E89B-05A3A3D90DBD}"/>
              </a:ext>
            </a:extLst>
          </p:cNvPr>
          <p:cNvSpPr/>
          <p:nvPr/>
        </p:nvSpPr>
        <p:spPr>
          <a:xfrm>
            <a:off x="1990345" y="9813076"/>
            <a:ext cx="563199" cy="2002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lumMod val="25000"/>
                  </a:schemeClr>
                </a:solidFill>
              </a:rPr>
              <a:t>C2</a:t>
            </a:r>
          </a:p>
        </p:txBody>
      </p:sp>
      <p:cxnSp>
        <p:nvCxnSpPr>
          <p:cNvPr id="52" name="Straight Connector 100">
            <a:extLst>
              <a:ext uri="{FF2B5EF4-FFF2-40B4-BE49-F238E27FC236}">
                <a16:creationId xmlns:a16="http://schemas.microsoft.com/office/drawing/2014/main" id="{FE2B9234-DC1E-42E1-F28F-6271BCC90708}"/>
              </a:ext>
            </a:extLst>
          </p:cNvPr>
          <p:cNvCxnSpPr/>
          <p:nvPr/>
        </p:nvCxnSpPr>
        <p:spPr>
          <a:xfrm>
            <a:off x="2806729" y="1681020"/>
            <a:ext cx="0" cy="7512631"/>
          </a:xfrm>
          <a:prstGeom prst="line">
            <a:avLst/>
          </a:prstGeom>
          <a:ln>
            <a:solidFill>
              <a:schemeClr val="tx1">
                <a:lumMod val="50000"/>
                <a:lumOff val="50000"/>
              </a:schemeClr>
            </a:solidFill>
            <a:prstDash val="solid"/>
          </a:ln>
        </p:spPr>
        <p:style>
          <a:lnRef idx="1">
            <a:schemeClr val="accent1"/>
          </a:lnRef>
          <a:fillRef idx="0">
            <a:schemeClr val="accent1"/>
          </a:fillRef>
          <a:effectRef idx="0">
            <a:schemeClr val="accent1"/>
          </a:effectRef>
          <a:fontRef idx="minor">
            <a:schemeClr val="tx1"/>
          </a:fontRef>
        </p:style>
      </p:cxnSp>
      <p:sp>
        <p:nvSpPr>
          <p:cNvPr id="57" name="Rectangle 56">
            <a:extLst>
              <a:ext uri="{FF2B5EF4-FFF2-40B4-BE49-F238E27FC236}">
                <a16:creationId xmlns:a16="http://schemas.microsoft.com/office/drawing/2014/main" id="{7378C4DF-0C0B-565E-28E0-817380445563}"/>
              </a:ext>
            </a:extLst>
          </p:cNvPr>
          <p:cNvSpPr/>
          <p:nvPr/>
        </p:nvSpPr>
        <p:spPr>
          <a:xfrm>
            <a:off x="2967981" y="1973849"/>
            <a:ext cx="2150177" cy="204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PROFIL</a:t>
            </a:r>
          </a:p>
        </p:txBody>
      </p:sp>
      <p:sp>
        <p:nvSpPr>
          <p:cNvPr id="66" name="ZoneTexte 65">
            <a:extLst>
              <a:ext uri="{FF2B5EF4-FFF2-40B4-BE49-F238E27FC236}">
                <a16:creationId xmlns:a16="http://schemas.microsoft.com/office/drawing/2014/main" id="{36292AB9-41E8-B01F-2D40-3582A14C7D99}"/>
              </a:ext>
            </a:extLst>
          </p:cNvPr>
          <p:cNvSpPr txBox="1"/>
          <p:nvPr/>
        </p:nvSpPr>
        <p:spPr>
          <a:xfrm>
            <a:off x="2967980" y="2213646"/>
            <a:ext cx="4395647" cy="1200329"/>
          </a:xfrm>
          <a:prstGeom prst="rect">
            <a:avLst/>
          </a:prstGeom>
          <a:noFill/>
        </p:spPr>
        <p:txBody>
          <a:bodyPr wrap="square">
            <a:spAutoFit/>
          </a:bodyPr>
          <a:lstStyle/>
          <a:p>
            <a:r>
              <a:rPr lang="fr-FR" sz="1200" dirty="0"/>
              <a:t>Garde d'enfant expérimentée avec 18 ans de dévouement à la création d'un environnement d'apprentissage stimulant et sécurisé pour les enfants. Spécialisée en pédagogie Montessori, je suis passionnée par le soutien du développement naturel de chaque enfant, tout en rassurant les parents sur le bien-être de leurs enfants pendant leur absence.</a:t>
            </a:r>
          </a:p>
        </p:txBody>
      </p:sp>
      <p:sp>
        <p:nvSpPr>
          <p:cNvPr id="67" name="Rectangle 66">
            <a:extLst>
              <a:ext uri="{FF2B5EF4-FFF2-40B4-BE49-F238E27FC236}">
                <a16:creationId xmlns:a16="http://schemas.microsoft.com/office/drawing/2014/main" id="{C9E87E8C-87A4-BE06-FCB0-81C3F3D8E850}"/>
              </a:ext>
            </a:extLst>
          </p:cNvPr>
          <p:cNvSpPr/>
          <p:nvPr/>
        </p:nvSpPr>
        <p:spPr>
          <a:xfrm>
            <a:off x="2969537" y="3678111"/>
            <a:ext cx="2150177" cy="204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FORMATION</a:t>
            </a:r>
          </a:p>
        </p:txBody>
      </p:sp>
      <p:sp>
        <p:nvSpPr>
          <p:cNvPr id="69" name="ZoneTexte 68">
            <a:extLst>
              <a:ext uri="{FF2B5EF4-FFF2-40B4-BE49-F238E27FC236}">
                <a16:creationId xmlns:a16="http://schemas.microsoft.com/office/drawing/2014/main" id="{BD050E8D-48F0-5A0F-B397-294D13F70248}"/>
              </a:ext>
            </a:extLst>
          </p:cNvPr>
          <p:cNvSpPr txBox="1"/>
          <p:nvPr/>
        </p:nvSpPr>
        <p:spPr>
          <a:xfrm>
            <a:off x="2971731" y="3973528"/>
            <a:ext cx="4382523" cy="830997"/>
          </a:xfrm>
          <a:prstGeom prst="rect">
            <a:avLst/>
          </a:prstGeom>
          <a:noFill/>
        </p:spPr>
        <p:txBody>
          <a:bodyPr wrap="square">
            <a:spAutoFit/>
          </a:bodyPr>
          <a:lstStyle/>
          <a:p>
            <a:pPr marL="171450" indent="-171450">
              <a:buFont typeface="Arial" panose="020B0604020202020204" pitchFamily="34" charset="0"/>
              <a:buChar char="•"/>
            </a:pPr>
            <a:r>
              <a:rPr lang="fr-FR" sz="1200" b="1" dirty="0"/>
              <a:t>Diplôme de garde d'enfants certifiée</a:t>
            </a:r>
            <a:r>
              <a:rPr lang="fr-FR" sz="1200" dirty="0"/>
              <a:t>, École Supérieure de la Petite Enfance, Paris — 2003</a:t>
            </a:r>
          </a:p>
          <a:p>
            <a:pPr marL="171450" indent="-171450">
              <a:buFont typeface="Arial" panose="020B0604020202020204" pitchFamily="34" charset="0"/>
              <a:buChar char="•"/>
            </a:pPr>
            <a:r>
              <a:rPr lang="fr-FR" sz="1200" b="1" dirty="0"/>
              <a:t>Certification en pédagogie Montessori</a:t>
            </a:r>
            <a:r>
              <a:rPr lang="fr-FR" sz="1200" dirty="0"/>
              <a:t>, Institut Montessori de Paris — 2006</a:t>
            </a:r>
          </a:p>
        </p:txBody>
      </p:sp>
      <p:sp>
        <p:nvSpPr>
          <p:cNvPr id="70" name="Rectangle 69">
            <a:extLst>
              <a:ext uri="{FF2B5EF4-FFF2-40B4-BE49-F238E27FC236}">
                <a16:creationId xmlns:a16="http://schemas.microsoft.com/office/drawing/2014/main" id="{76ADF6EB-BB13-7ED1-3620-4C3CB468550E}"/>
              </a:ext>
            </a:extLst>
          </p:cNvPr>
          <p:cNvSpPr/>
          <p:nvPr/>
        </p:nvSpPr>
        <p:spPr>
          <a:xfrm>
            <a:off x="2944486" y="5102894"/>
            <a:ext cx="2972395" cy="2044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a:solidFill>
                  <a:schemeClr val="bg2">
                    <a:lumMod val="25000"/>
                  </a:schemeClr>
                </a:solidFill>
              </a:rPr>
              <a:t>EXPERIENCES</a:t>
            </a:r>
          </a:p>
        </p:txBody>
      </p:sp>
      <p:sp>
        <p:nvSpPr>
          <p:cNvPr id="71" name="ZoneTexte 70">
            <a:extLst>
              <a:ext uri="{FF2B5EF4-FFF2-40B4-BE49-F238E27FC236}">
                <a16:creationId xmlns:a16="http://schemas.microsoft.com/office/drawing/2014/main" id="{CCBACD9D-3F50-9565-0C8E-0BC093A60CC3}"/>
              </a:ext>
            </a:extLst>
          </p:cNvPr>
          <p:cNvSpPr txBox="1"/>
          <p:nvPr/>
        </p:nvSpPr>
        <p:spPr>
          <a:xfrm>
            <a:off x="2960208" y="5430190"/>
            <a:ext cx="4382523" cy="4708981"/>
          </a:xfrm>
          <a:prstGeom prst="rect">
            <a:avLst/>
          </a:prstGeom>
          <a:noFill/>
        </p:spPr>
        <p:txBody>
          <a:bodyPr wrap="square">
            <a:spAutoFit/>
          </a:bodyPr>
          <a:lstStyle/>
          <a:p>
            <a:r>
              <a:rPr lang="fr-FR" sz="1200" b="1" dirty="0"/>
              <a:t>Garde d'enfant à domicile</a:t>
            </a:r>
            <a:r>
              <a:rPr lang="fr-FR" sz="1200" dirty="0"/>
              <a:t>, Famille Dupuis, Paris — 2007-2023</a:t>
            </a:r>
          </a:p>
          <a:p>
            <a:endParaRPr lang="fr-FR" sz="1200" dirty="0"/>
          </a:p>
          <a:p>
            <a:pPr marL="171450" indent="-171450">
              <a:buFont typeface="Arial" panose="020B0604020202020204" pitchFamily="34" charset="0"/>
              <a:buChar char="•"/>
            </a:pPr>
            <a:r>
              <a:rPr lang="fr-FR" sz="1200" dirty="0"/>
              <a:t>Prise en charge de deux enfants depuis leur naissance jusqu'à leur adolescence.</a:t>
            </a:r>
          </a:p>
          <a:p>
            <a:pPr marL="171450" indent="-171450">
              <a:buFont typeface="Arial" panose="020B0604020202020204" pitchFamily="34" charset="0"/>
              <a:buChar char="•"/>
            </a:pPr>
            <a:r>
              <a:rPr lang="fr-FR" sz="1200" dirty="0"/>
              <a:t>Mise en place d'activités éducatives basées sur la méthode Montessori, adaptées à chaque âge et stade de développement.</a:t>
            </a:r>
          </a:p>
          <a:p>
            <a:pPr marL="171450" indent="-171450">
              <a:buFont typeface="Arial" panose="020B0604020202020204" pitchFamily="34" charset="0"/>
              <a:buChar char="•"/>
            </a:pPr>
            <a:r>
              <a:rPr lang="fr-FR" sz="1200" dirty="0"/>
              <a:t>Gestion des routines quotidiennes, notamment les repas, la sieste, les devoirs et les activités parascolaires.</a:t>
            </a:r>
          </a:p>
          <a:p>
            <a:pPr marL="171450" indent="-171450">
              <a:buFont typeface="Arial" panose="020B0604020202020204" pitchFamily="34" charset="0"/>
              <a:buChar char="•"/>
            </a:pPr>
            <a:r>
              <a:rPr lang="fr-FR" sz="1200" dirty="0"/>
              <a:t>Accompagnement des enfants lors de sorties culturelles et éducatives, telles que les musées, les parcs et les ateliers d'art.</a:t>
            </a:r>
          </a:p>
          <a:p>
            <a:pPr marL="171450" indent="-171450">
              <a:buFont typeface="Arial" panose="020B0604020202020204" pitchFamily="34" charset="0"/>
              <a:buChar char="•"/>
            </a:pPr>
            <a:r>
              <a:rPr lang="fr-FR" sz="1200" dirty="0"/>
              <a:t>Communication étroite et régulière avec les parents sur les progrès, les préoccupations et les besoins des enfants.</a:t>
            </a:r>
          </a:p>
          <a:p>
            <a:pPr>
              <a:buFont typeface="Arial" panose="020B0604020202020204" pitchFamily="34" charset="0"/>
              <a:buChar char="•"/>
            </a:pPr>
            <a:endParaRPr lang="fr-FR" sz="1200" dirty="0"/>
          </a:p>
          <a:p>
            <a:r>
              <a:rPr lang="fr-FR" sz="1200" b="1" dirty="0"/>
              <a:t>Garde d'enfant à domicile</a:t>
            </a:r>
            <a:r>
              <a:rPr lang="fr-FR" sz="1200" dirty="0"/>
              <a:t>, Famille Martin, Paris — 2003-2007</a:t>
            </a:r>
          </a:p>
          <a:p>
            <a:endParaRPr lang="fr-FR" sz="1200" dirty="0"/>
          </a:p>
          <a:p>
            <a:pPr marL="171450" indent="-171450">
              <a:buFont typeface="Arial" panose="020B0604020202020204" pitchFamily="34" charset="0"/>
              <a:buChar char="•"/>
            </a:pPr>
            <a:r>
              <a:rPr lang="fr-FR" sz="1200" dirty="0"/>
              <a:t>Responsable du bien-être quotidien de trois enfants, âgés de 6 mois à 7 ans.</a:t>
            </a:r>
          </a:p>
          <a:p>
            <a:pPr marL="171450" indent="-171450">
              <a:buFont typeface="Arial" panose="020B0604020202020204" pitchFamily="34" charset="0"/>
              <a:buChar char="•"/>
            </a:pPr>
            <a:r>
              <a:rPr lang="fr-FR" sz="1200" dirty="0"/>
              <a:t>Conception et mise en œuvre d'un programme d'activités ludiques et éducatives adaptées à chaque enfant.</a:t>
            </a:r>
          </a:p>
          <a:p>
            <a:pPr marL="171450" indent="-171450">
              <a:buFont typeface="Arial" panose="020B0604020202020204" pitchFamily="34" charset="0"/>
              <a:buChar char="•"/>
            </a:pPr>
            <a:r>
              <a:rPr lang="fr-FR" sz="1200" dirty="0"/>
              <a:t>Assistance dans les tâches ménagères légères liées aux enfants, telles que la préparation des repas et le rangement des jouets.</a:t>
            </a:r>
          </a:p>
          <a:p>
            <a:pPr marL="171450" indent="-171450">
              <a:buFont typeface="Arial" panose="020B0604020202020204" pitchFamily="34" charset="0"/>
              <a:buChar char="•"/>
            </a:pPr>
            <a:r>
              <a:rPr lang="fr-FR" sz="1200" dirty="0"/>
              <a:t>Collaboration avec les parents pour assurer la continuité dans les routines et les méthodes disciplinaires.</a:t>
            </a:r>
          </a:p>
          <a:p>
            <a:pPr marL="171450" indent="-171450">
              <a:buFont typeface="Arial" panose="020B0604020202020204" pitchFamily="34" charset="0"/>
              <a:buChar char="•"/>
            </a:pPr>
            <a:r>
              <a:rPr lang="fr-FR" sz="1200" dirty="0"/>
              <a:t>Gestion des situations d'urgence avec calme et efficacité, comme les petits accidents ou les maladies soudaines.</a:t>
            </a:r>
          </a:p>
        </p:txBody>
      </p:sp>
      <p:sp>
        <p:nvSpPr>
          <p:cNvPr id="73" name="ZoneTexte 72">
            <a:extLst>
              <a:ext uri="{FF2B5EF4-FFF2-40B4-BE49-F238E27FC236}">
                <a16:creationId xmlns:a16="http://schemas.microsoft.com/office/drawing/2014/main" id="{2B52187E-C927-AD14-0812-2CAFAF2B09CB}"/>
              </a:ext>
            </a:extLst>
          </p:cNvPr>
          <p:cNvSpPr txBox="1"/>
          <p:nvPr/>
        </p:nvSpPr>
        <p:spPr>
          <a:xfrm>
            <a:off x="185948" y="6044855"/>
            <a:ext cx="2455777" cy="2677656"/>
          </a:xfrm>
          <a:prstGeom prst="rect">
            <a:avLst/>
          </a:prstGeom>
          <a:noFill/>
        </p:spPr>
        <p:txBody>
          <a:bodyPr wrap="square">
            <a:spAutoFit/>
          </a:bodyPr>
          <a:lstStyle/>
          <a:p>
            <a:pPr marL="171450" indent="-171450">
              <a:buFont typeface="Arial" panose="020B0604020202020204" pitchFamily="34" charset="0"/>
              <a:buChar char="•"/>
            </a:pPr>
            <a:r>
              <a:rPr lang="fr-FR" sz="1200" dirty="0"/>
              <a:t>Expertise en pédagogie Montessori et autres méthodes d'apprentissage ludique.</a:t>
            </a:r>
          </a:p>
          <a:p>
            <a:pPr marL="171450" indent="-171450">
              <a:buFont typeface="Arial" panose="020B0604020202020204" pitchFamily="34" charset="0"/>
              <a:buChar char="•"/>
            </a:pPr>
            <a:r>
              <a:rPr lang="fr-FR" sz="1200" dirty="0"/>
              <a:t>Gestion efficace des routines quotidiennes et besoins spécifiques des enfants.</a:t>
            </a:r>
          </a:p>
          <a:p>
            <a:pPr marL="171450" indent="-171450">
              <a:buFont typeface="Arial" panose="020B0604020202020204" pitchFamily="34" charset="0"/>
              <a:buChar char="•"/>
            </a:pPr>
            <a:r>
              <a:rPr lang="fr-FR" sz="1200" dirty="0"/>
              <a:t>Capacité à établir des liens forts et de confiance avec les enfants et leurs parents.</a:t>
            </a:r>
          </a:p>
          <a:p>
            <a:pPr marL="171450" indent="-171450">
              <a:buFont typeface="Arial" panose="020B0604020202020204" pitchFamily="34" charset="0"/>
              <a:buChar char="•"/>
            </a:pPr>
            <a:r>
              <a:rPr lang="fr-FR" sz="1200" dirty="0"/>
              <a:t>Connaissance approfondie des premiers secours et de la sécurité infantile.</a:t>
            </a:r>
          </a:p>
          <a:p>
            <a:pPr marL="171450" indent="-171450">
              <a:buFont typeface="Arial" panose="020B0604020202020204" pitchFamily="34" charset="0"/>
              <a:buChar char="•"/>
            </a:pPr>
            <a:r>
              <a:rPr lang="fr-FR" sz="1200" dirty="0"/>
              <a:t>Aisance dans la communication avec les enfants de tous âges.</a:t>
            </a:r>
          </a:p>
        </p:txBody>
      </p:sp>
      <p:sp>
        <p:nvSpPr>
          <p:cNvPr id="16" name="Rectangle 9">
            <a:extLst>
              <a:ext uri="{FF2B5EF4-FFF2-40B4-BE49-F238E27FC236}">
                <a16:creationId xmlns:a16="http://schemas.microsoft.com/office/drawing/2014/main" id="{8101F77A-737A-DE9F-BEB9-6522F526B38E}"/>
              </a:ext>
            </a:extLst>
          </p:cNvPr>
          <p:cNvSpPr/>
          <p:nvPr/>
        </p:nvSpPr>
        <p:spPr>
          <a:xfrm flipH="1">
            <a:off x="-2" y="-3830"/>
            <a:ext cx="1751310" cy="1987222"/>
          </a:xfrm>
          <a:custGeom>
            <a:avLst/>
            <a:gdLst>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1752600 h 1752600"/>
              <a:gd name="connsiteX4" fmla="*/ 0 w 6858000"/>
              <a:gd name="connsiteY4" fmla="*/ 0 h 1752600"/>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590550 h 1752600"/>
              <a:gd name="connsiteX4" fmla="*/ 0 w 6858000"/>
              <a:gd name="connsiteY4" fmla="*/ 0 h 1752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752600">
                <a:moveTo>
                  <a:pt x="0" y="0"/>
                </a:moveTo>
                <a:lnTo>
                  <a:pt x="6858000" y="0"/>
                </a:lnTo>
                <a:lnTo>
                  <a:pt x="6858000" y="1752600"/>
                </a:lnTo>
                <a:lnTo>
                  <a:pt x="0" y="590550"/>
                </a:lnTo>
                <a:lnTo>
                  <a:pt x="0" y="0"/>
                </a:lnTo>
                <a:close/>
              </a:path>
            </a:pathLst>
          </a:cu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9">
            <a:extLst>
              <a:ext uri="{FF2B5EF4-FFF2-40B4-BE49-F238E27FC236}">
                <a16:creationId xmlns:a16="http://schemas.microsoft.com/office/drawing/2014/main" id="{D3235C5A-E7F5-A350-02F6-C212A477940E}"/>
              </a:ext>
            </a:extLst>
          </p:cNvPr>
          <p:cNvSpPr/>
          <p:nvPr/>
        </p:nvSpPr>
        <p:spPr>
          <a:xfrm>
            <a:off x="-1" y="0"/>
            <a:ext cx="7559675" cy="1722985"/>
          </a:xfrm>
          <a:custGeom>
            <a:avLst/>
            <a:gdLst>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1752600 h 1752600"/>
              <a:gd name="connsiteX4" fmla="*/ 0 w 6858000"/>
              <a:gd name="connsiteY4" fmla="*/ 0 h 1752600"/>
              <a:gd name="connsiteX0" fmla="*/ 0 w 6858000"/>
              <a:gd name="connsiteY0" fmla="*/ 0 h 1752600"/>
              <a:gd name="connsiteX1" fmla="*/ 6858000 w 6858000"/>
              <a:gd name="connsiteY1" fmla="*/ 0 h 1752600"/>
              <a:gd name="connsiteX2" fmla="*/ 6858000 w 6858000"/>
              <a:gd name="connsiteY2" fmla="*/ 1752600 h 1752600"/>
              <a:gd name="connsiteX3" fmla="*/ 0 w 6858000"/>
              <a:gd name="connsiteY3" fmla="*/ 590550 h 1752600"/>
              <a:gd name="connsiteX4" fmla="*/ 0 w 6858000"/>
              <a:gd name="connsiteY4" fmla="*/ 0 h 1752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858000" h="1752600">
                <a:moveTo>
                  <a:pt x="0" y="0"/>
                </a:moveTo>
                <a:lnTo>
                  <a:pt x="6858000" y="0"/>
                </a:lnTo>
                <a:lnTo>
                  <a:pt x="6858000" y="1752600"/>
                </a:lnTo>
                <a:lnTo>
                  <a:pt x="0" y="590550"/>
                </a:lnTo>
                <a:lnTo>
                  <a:pt x="0" y="0"/>
                </a:lnTo>
                <a:close/>
              </a:path>
            </a:pathLst>
          </a:custGeom>
          <a:solidFill>
            <a:srgbClr val="DECF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1" name="Picture 20">
            <a:extLst>
              <a:ext uri="{FF2B5EF4-FFF2-40B4-BE49-F238E27FC236}">
                <a16:creationId xmlns:a16="http://schemas.microsoft.com/office/drawing/2014/main" id="{B1A7A7F5-086B-642E-E55A-7B734B60B2DD}"/>
              </a:ext>
            </a:extLst>
          </p:cNvPr>
          <p:cNvPicPr>
            <a:picLocks noChangeAspect="1"/>
          </p:cNvPicPr>
          <p:nvPr/>
        </p:nvPicPr>
        <p:blipFill>
          <a:blip r:embed="rId2" cstate="print">
            <a:biLevel thresh="75000"/>
            <a:extLst>
              <a:ext uri="{28A0092B-C50C-407E-A947-70E740481C1C}">
                <a14:useLocalDpi xmlns:a14="http://schemas.microsoft.com/office/drawing/2010/main" val="0"/>
              </a:ext>
            </a:extLst>
          </a:blip>
          <a:stretch>
            <a:fillRect/>
          </a:stretch>
        </p:blipFill>
        <p:spPr>
          <a:xfrm>
            <a:off x="7138353" y="214553"/>
            <a:ext cx="204378" cy="204378"/>
          </a:xfrm>
          <a:prstGeom prst="rect">
            <a:avLst/>
          </a:prstGeom>
        </p:spPr>
      </p:pic>
      <p:pic>
        <p:nvPicPr>
          <p:cNvPr id="30" name="Picture 21">
            <a:extLst>
              <a:ext uri="{FF2B5EF4-FFF2-40B4-BE49-F238E27FC236}">
                <a16:creationId xmlns:a16="http://schemas.microsoft.com/office/drawing/2014/main" id="{C80C717E-B49F-F26C-CF11-B291111CAC4A}"/>
              </a:ext>
            </a:extLst>
          </p:cNvPr>
          <p:cNvPicPr>
            <a:picLocks noChangeAspect="1"/>
          </p:cNvPicPr>
          <p:nvPr/>
        </p:nvPicPr>
        <p:blipFill>
          <a:blip r:embed="rId3" cstate="print">
            <a:biLevel thresh="75000"/>
            <a:extLst>
              <a:ext uri="{28A0092B-C50C-407E-A947-70E740481C1C}">
                <a14:useLocalDpi xmlns:a14="http://schemas.microsoft.com/office/drawing/2010/main" val="0"/>
              </a:ext>
            </a:extLst>
          </a:blip>
          <a:stretch>
            <a:fillRect/>
          </a:stretch>
        </p:blipFill>
        <p:spPr>
          <a:xfrm>
            <a:off x="7169379" y="588124"/>
            <a:ext cx="161321" cy="161321"/>
          </a:xfrm>
          <a:prstGeom prst="rect">
            <a:avLst/>
          </a:prstGeom>
        </p:spPr>
      </p:pic>
      <p:pic>
        <p:nvPicPr>
          <p:cNvPr id="31" name="Picture 22">
            <a:extLst>
              <a:ext uri="{FF2B5EF4-FFF2-40B4-BE49-F238E27FC236}">
                <a16:creationId xmlns:a16="http://schemas.microsoft.com/office/drawing/2014/main" id="{75F9D828-D130-F839-2ECF-CC98708E0AA1}"/>
              </a:ext>
            </a:extLst>
          </p:cNvPr>
          <p:cNvPicPr>
            <a:picLocks noChangeAspect="1"/>
          </p:cNvPicPr>
          <p:nvPr/>
        </p:nvPicPr>
        <p:blipFill>
          <a:blip r:embed="rId4" cstate="print">
            <a:biLevel thresh="75000"/>
            <a:extLst>
              <a:ext uri="{28A0092B-C50C-407E-A947-70E740481C1C}">
                <a14:useLocalDpi xmlns:a14="http://schemas.microsoft.com/office/drawing/2010/main" val="0"/>
              </a:ext>
            </a:extLst>
          </a:blip>
          <a:stretch>
            <a:fillRect/>
          </a:stretch>
        </p:blipFill>
        <p:spPr>
          <a:xfrm>
            <a:off x="7169577" y="916896"/>
            <a:ext cx="172450" cy="172450"/>
          </a:xfrm>
          <a:prstGeom prst="rect">
            <a:avLst/>
          </a:prstGeom>
        </p:spPr>
      </p:pic>
      <p:pic>
        <p:nvPicPr>
          <p:cNvPr id="32" name="Picture 23">
            <a:extLst>
              <a:ext uri="{FF2B5EF4-FFF2-40B4-BE49-F238E27FC236}">
                <a16:creationId xmlns:a16="http://schemas.microsoft.com/office/drawing/2014/main" id="{4FAFF5A5-1162-C048-AC2D-83E69C97E1BF}"/>
              </a:ext>
            </a:extLst>
          </p:cNvPr>
          <p:cNvPicPr>
            <a:picLocks noChangeAspect="1"/>
          </p:cNvPicPr>
          <p:nvPr/>
        </p:nvPicPr>
        <p:blipFill>
          <a:blip r:embed="rId5" cstate="print">
            <a:biLevel thresh="75000"/>
            <a:extLst>
              <a:ext uri="{28A0092B-C50C-407E-A947-70E740481C1C}">
                <a14:useLocalDpi xmlns:a14="http://schemas.microsoft.com/office/drawing/2010/main" val="0"/>
              </a:ext>
            </a:extLst>
          </a:blip>
          <a:stretch>
            <a:fillRect/>
          </a:stretch>
        </p:blipFill>
        <p:spPr>
          <a:xfrm flipH="1">
            <a:off x="7167397" y="1224546"/>
            <a:ext cx="165283" cy="165283"/>
          </a:xfrm>
          <a:prstGeom prst="rect">
            <a:avLst/>
          </a:prstGeom>
        </p:spPr>
      </p:pic>
      <p:sp>
        <p:nvSpPr>
          <p:cNvPr id="33" name="Rectangle 32">
            <a:extLst>
              <a:ext uri="{FF2B5EF4-FFF2-40B4-BE49-F238E27FC236}">
                <a16:creationId xmlns:a16="http://schemas.microsoft.com/office/drawing/2014/main" id="{2DD60941-7C09-C402-24C4-84F503DC911C}"/>
              </a:ext>
            </a:extLst>
          </p:cNvPr>
          <p:cNvSpPr/>
          <p:nvPr/>
        </p:nvSpPr>
        <p:spPr>
          <a:xfrm>
            <a:off x="5005000" y="195243"/>
            <a:ext cx="2095013" cy="12461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sz="1100" dirty="0">
                <a:solidFill>
                  <a:schemeClr val="bg2">
                    <a:lumMod val="25000"/>
                  </a:schemeClr>
                </a:solidFill>
              </a:rPr>
              <a:t>20 rue de la </a:t>
            </a:r>
            <a:r>
              <a:rPr lang="en-US" sz="1100" dirty="0" err="1">
                <a:solidFill>
                  <a:schemeClr val="bg2">
                    <a:lumMod val="25000"/>
                  </a:schemeClr>
                </a:solidFill>
              </a:rPr>
              <a:t>Réussite</a:t>
            </a:r>
            <a:r>
              <a:rPr lang="en-US" sz="1100" dirty="0">
                <a:solidFill>
                  <a:schemeClr val="bg2">
                    <a:lumMod val="25000"/>
                  </a:schemeClr>
                </a:solidFill>
              </a:rPr>
              <a:t> 75012 Paris</a:t>
            </a:r>
          </a:p>
          <a:p>
            <a:pPr algn="r"/>
            <a:endParaRPr lang="en-US" sz="1100" dirty="0">
              <a:solidFill>
                <a:schemeClr val="bg2">
                  <a:lumMod val="25000"/>
                </a:schemeClr>
              </a:solidFill>
            </a:endParaRPr>
          </a:p>
          <a:p>
            <a:pPr algn="r"/>
            <a:r>
              <a:rPr lang="en-US" sz="1100" dirty="0">
                <a:solidFill>
                  <a:schemeClr val="bg2">
                    <a:lumMod val="25000"/>
                  </a:schemeClr>
                </a:solidFill>
              </a:rPr>
              <a:t>+33 6 01 02 03 04 </a:t>
            </a:r>
          </a:p>
          <a:p>
            <a:pPr algn="r"/>
            <a:endParaRPr lang="en-US" sz="1100" dirty="0">
              <a:solidFill>
                <a:schemeClr val="bg2">
                  <a:lumMod val="25000"/>
                </a:schemeClr>
              </a:solidFill>
            </a:endParaRPr>
          </a:p>
          <a:p>
            <a:pPr algn="r"/>
            <a:r>
              <a:rPr lang="en-US" sz="1100" dirty="0" err="1">
                <a:solidFill>
                  <a:schemeClr val="bg2">
                    <a:lumMod val="25000"/>
                  </a:schemeClr>
                </a:solidFill>
              </a:rPr>
              <a:t>monemail@mail.com</a:t>
            </a:r>
            <a:br>
              <a:rPr lang="en-US" sz="1100" dirty="0">
                <a:solidFill>
                  <a:schemeClr val="bg2">
                    <a:lumMod val="25000"/>
                  </a:schemeClr>
                </a:solidFill>
              </a:rPr>
            </a:br>
            <a:br>
              <a:rPr lang="en-US" sz="1100" dirty="0">
                <a:solidFill>
                  <a:schemeClr val="bg2">
                    <a:lumMod val="25000"/>
                  </a:schemeClr>
                </a:solidFill>
              </a:rPr>
            </a:br>
            <a:r>
              <a:rPr lang="en-US" sz="1100" dirty="0" err="1">
                <a:solidFill>
                  <a:schemeClr val="bg2">
                    <a:lumMod val="25000"/>
                  </a:schemeClr>
                </a:solidFill>
              </a:rPr>
              <a:t>www.monsiteinternet.com</a:t>
            </a:r>
            <a:endParaRPr lang="en-US" sz="1100" dirty="0">
              <a:solidFill>
                <a:schemeClr val="bg2">
                  <a:lumMod val="25000"/>
                </a:schemeClr>
              </a:solidFill>
            </a:endParaRPr>
          </a:p>
        </p:txBody>
      </p:sp>
      <p:sp>
        <p:nvSpPr>
          <p:cNvPr id="42" name="ZoneTexte 41">
            <a:extLst>
              <a:ext uri="{FF2B5EF4-FFF2-40B4-BE49-F238E27FC236}">
                <a16:creationId xmlns:a16="http://schemas.microsoft.com/office/drawing/2014/main" id="{7C857F03-40C6-54F0-9099-DEAE4E4DFD18}"/>
              </a:ext>
            </a:extLst>
          </p:cNvPr>
          <p:cNvSpPr txBox="1"/>
          <p:nvPr/>
        </p:nvSpPr>
        <p:spPr>
          <a:xfrm>
            <a:off x="216563" y="3650691"/>
            <a:ext cx="2425162" cy="1754326"/>
          </a:xfrm>
          <a:prstGeom prst="rect">
            <a:avLst/>
          </a:prstGeom>
          <a:noFill/>
        </p:spPr>
        <p:txBody>
          <a:bodyPr wrap="square">
            <a:spAutoFit/>
          </a:bodyPr>
          <a:lstStyle/>
          <a:p>
            <a:pPr marL="171450" indent="-171450">
              <a:buFont typeface="Arial" panose="020B0604020202020204" pitchFamily="34" charset="0"/>
              <a:buChar char="•"/>
            </a:pPr>
            <a:r>
              <a:rPr lang="fr-FR" sz="1200" dirty="0"/>
              <a:t>Patience et sens de l'écoute.</a:t>
            </a:r>
          </a:p>
          <a:p>
            <a:pPr marL="171450" indent="-171450">
              <a:buFont typeface="Arial" panose="020B0604020202020204" pitchFamily="34" charset="0"/>
              <a:buChar char="•"/>
            </a:pPr>
            <a:r>
              <a:rPr lang="fr-FR" sz="1200" dirty="0"/>
              <a:t>Bienveillance et approche positive.</a:t>
            </a:r>
          </a:p>
          <a:p>
            <a:pPr marL="171450" indent="-171450">
              <a:buFont typeface="Arial" panose="020B0604020202020204" pitchFamily="34" charset="0"/>
              <a:buChar char="•"/>
            </a:pPr>
            <a:r>
              <a:rPr lang="fr-FR" sz="1200" dirty="0"/>
              <a:t>Réactivité et capacité d'adaptation.</a:t>
            </a:r>
          </a:p>
          <a:p>
            <a:pPr marL="171450" indent="-171450">
              <a:buFont typeface="Arial" panose="020B0604020202020204" pitchFamily="34" charset="0"/>
              <a:buChar char="•"/>
            </a:pPr>
            <a:r>
              <a:rPr lang="fr-FR" sz="1200" dirty="0"/>
              <a:t>Sens aigu des responsabilités et professionnalisme.</a:t>
            </a:r>
          </a:p>
          <a:p>
            <a:pPr marL="171450" indent="-171450">
              <a:buFont typeface="Arial" panose="020B0604020202020204" pitchFamily="34" charset="0"/>
              <a:buChar char="•"/>
            </a:pPr>
            <a:r>
              <a:rPr lang="fr-FR" sz="1200" dirty="0"/>
              <a:t>Créativité et imagination dans l'élaboration d'activités.</a:t>
            </a:r>
          </a:p>
        </p:txBody>
      </p:sp>
      <p:pic>
        <p:nvPicPr>
          <p:cNvPr id="47" name="Image 46" descr="Une image contenant Visage humain, personne, habits, lunettes&#10;&#10;Description générée automatiquement">
            <a:extLst>
              <a:ext uri="{FF2B5EF4-FFF2-40B4-BE49-F238E27FC236}">
                <a16:creationId xmlns:a16="http://schemas.microsoft.com/office/drawing/2014/main" id="{01227EAE-A132-8DFF-F99D-36527ADB5CE0}"/>
              </a:ext>
            </a:extLst>
          </p:cNvPr>
          <p:cNvPicPr>
            <a:picLocks noChangeAspect="1"/>
          </p:cNvPicPr>
          <p:nvPr/>
        </p:nvPicPr>
        <p:blipFill rotWithShape="1">
          <a:blip r:embed="rId6"/>
          <a:srcRect l="31842" r="1497"/>
          <a:stretch/>
        </p:blipFill>
        <p:spPr>
          <a:xfrm>
            <a:off x="696076" y="73439"/>
            <a:ext cx="1489650" cy="1491541"/>
          </a:xfrm>
          <a:prstGeom prst="ellipse">
            <a:avLst/>
          </a:prstGeom>
          <a:ln w="25400">
            <a:solidFill>
              <a:schemeClr val="bg1"/>
            </a:solidFill>
          </a:ln>
        </p:spPr>
      </p:pic>
      <p:sp>
        <p:nvSpPr>
          <p:cNvPr id="48" name="Rectangle 47">
            <a:extLst>
              <a:ext uri="{FF2B5EF4-FFF2-40B4-BE49-F238E27FC236}">
                <a16:creationId xmlns:a16="http://schemas.microsoft.com/office/drawing/2014/main" id="{1EABF8C3-989D-2690-47E8-7632A33B1A0B}"/>
              </a:ext>
            </a:extLst>
          </p:cNvPr>
          <p:cNvSpPr/>
          <p:nvPr/>
        </p:nvSpPr>
        <p:spPr>
          <a:xfrm>
            <a:off x="2268069" y="431115"/>
            <a:ext cx="2722423" cy="35432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tx1">
                    <a:lumMod val="75000"/>
                    <a:lumOff val="25000"/>
                  </a:schemeClr>
                </a:solidFill>
                <a:latin typeface="Aharoni" panose="02010803020104030203" pitchFamily="2" charset="-79"/>
                <a:cs typeface="Aharoni" panose="02010803020104030203" pitchFamily="2" charset="-79"/>
              </a:rPr>
              <a:t>Nathalie DUPOND</a:t>
            </a:r>
          </a:p>
        </p:txBody>
      </p:sp>
      <p:cxnSp>
        <p:nvCxnSpPr>
          <p:cNvPr id="51" name="Straight Connector 8">
            <a:extLst>
              <a:ext uri="{FF2B5EF4-FFF2-40B4-BE49-F238E27FC236}">
                <a16:creationId xmlns:a16="http://schemas.microsoft.com/office/drawing/2014/main" id="{E61A2221-23A4-6437-D4BD-A688F8393EBE}"/>
              </a:ext>
            </a:extLst>
          </p:cNvPr>
          <p:cNvCxnSpPr/>
          <p:nvPr/>
        </p:nvCxnSpPr>
        <p:spPr>
          <a:xfrm>
            <a:off x="2400048" y="802257"/>
            <a:ext cx="1919096"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21495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518390" y="743980"/>
            <a:ext cx="6522895" cy="9165066"/>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396"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396" dirty="0">
                <a:solidFill>
                  <a:schemeClr val="tx1">
                    <a:lumMod val="50000"/>
                    <a:lumOff val="50000"/>
                  </a:schemeClr>
                </a:solidFill>
              </a:rPr>
            </a:br>
            <a:r>
              <a:rPr lang="fr-FR" sz="2396" dirty="0" err="1">
                <a:solidFill>
                  <a:schemeClr val="tx1">
                    <a:lumMod val="50000"/>
                    <a:lumOff val="50000"/>
                  </a:schemeClr>
                </a:solidFill>
              </a:rPr>
              <a:t>Disclaimer</a:t>
            </a:r>
            <a:r>
              <a:rPr lang="fr-FR" sz="2396" dirty="0">
                <a:solidFill>
                  <a:schemeClr val="tx1">
                    <a:lumMod val="50000"/>
                    <a:lumOff val="50000"/>
                  </a:schemeClr>
                </a:solidFill>
              </a:rPr>
              <a:t> : Les modèles disponibles sur notre site fournis "en l'état" et sans garantie.</a:t>
            </a:r>
          </a:p>
          <a:p>
            <a:pPr marL="0" indent="0">
              <a:buNone/>
            </a:pPr>
            <a:endParaRPr lang="fr-FR" sz="2396" dirty="0">
              <a:solidFill>
                <a:schemeClr val="tx1">
                  <a:lumMod val="50000"/>
                  <a:lumOff val="50000"/>
                </a:schemeClr>
              </a:solidFill>
            </a:endParaRPr>
          </a:p>
          <a:p>
            <a:pPr marL="0" indent="0" algn="ctr">
              <a:buNone/>
            </a:pPr>
            <a:r>
              <a:rPr lang="fr-FR" sz="2396" dirty="0" err="1"/>
              <a:t>Créeruncv.com</a:t>
            </a:r>
            <a:r>
              <a:rPr lang="fr-FR" sz="2396" dirty="0"/>
              <a:t> est un site gratuit. </a:t>
            </a:r>
          </a:p>
        </p:txBody>
      </p:sp>
    </p:spTree>
    <p:extLst>
      <p:ext uri="{BB962C8B-B14F-4D97-AF65-F5344CB8AC3E}">
        <p14:creationId xmlns:p14="http://schemas.microsoft.com/office/powerpoint/2010/main" val="2648180545"/>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41</TotalTime>
  <Words>703</Words>
  <Application>Microsoft Macintosh PowerPoint</Application>
  <PresentationFormat>Personnalisé</PresentationFormat>
  <Paragraphs>83</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Aharoni</vt:lpstr>
      <vt:lpstr>Arial</vt:lpstr>
      <vt:lpstr>Calibri</vt:lpstr>
      <vt:lpstr>Calibri Light</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29</cp:revision>
  <dcterms:created xsi:type="dcterms:W3CDTF">2023-09-25T15:21:37Z</dcterms:created>
  <dcterms:modified xsi:type="dcterms:W3CDTF">2023-10-05T21:39:03Z</dcterms:modified>
</cp:coreProperties>
</file>