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4"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8180"/>
    <a:srgbClr val="DFB792"/>
    <a:srgbClr val="FFD966"/>
    <a:srgbClr val="FEB73A"/>
    <a:srgbClr val="FF6E40"/>
    <a:srgbClr val="1D3C58"/>
    <a:srgbClr val="E6E6E6"/>
    <a:srgbClr val="FED4A4"/>
    <a:srgbClr val="32ABDA"/>
    <a:srgbClr val="FD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5" autoAdjust="0"/>
    <p:restoredTop sz="95597" autoAdjust="0"/>
  </p:normalViewPr>
  <p:slideViewPr>
    <p:cSldViewPr snapToGrid="0" snapToObjects="1">
      <p:cViewPr>
        <p:scale>
          <a:sx n="80" d="100"/>
          <a:sy n="80" d="100"/>
        </p:scale>
        <p:origin x="3840" y="464"/>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12/05/2023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12/05/2023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12/05/2023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12/05/2023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4378" y="0"/>
            <a:ext cx="2231092" cy="9906000"/>
          </a:xfrm>
          <a:prstGeom prst="rect">
            <a:avLst/>
          </a:prstGeom>
          <a:solidFill>
            <a:srgbClr val="1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Группа 1"/>
          <p:cNvGrpSpPr/>
          <p:nvPr/>
        </p:nvGrpSpPr>
        <p:grpSpPr>
          <a:xfrm>
            <a:off x="107357" y="2440670"/>
            <a:ext cx="1987622" cy="1089728"/>
            <a:chOff x="107357" y="2440670"/>
            <a:chExt cx="1987622" cy="1089728"/>
          </a:xfrm>
        </p:grpSpPr>
        <p:sp>
          <p:nvSpPr>
            <p:cNvPr id="7" name="TextBox 30">
              <a:extLst>
                <a:ext uri="{FF2B5EF4-FFF2-40B4-BE49-F238E27FC236}">
                  <a16:creationId xmlns:a16="http://schemas.microsoft.com/office/drawing/2014/main" id="{9843F1DE-6301-2549-A35C-31316D3D8E7B}"/>
                </a:ext>
              </a:extLst>
            </p:cNvPr>
            <p:cNvSpPr txBox="1"/>
            <p:nvPr/>
          </p:nvSpPr>
          <p:spPr>
            <a:xfrm>
              <a:off x="204257" y="2440670"/>
              <a:ext cx="1793822" cy="253916"/>
            </a:xfrm>
            <a:prstGeom prst="rect">
              <a:avLst/>
            </a:prstGeom>
            <a:noFill/>
          </p:spPr>
          <p:txBody>
            <a:bodyPr wrap="square" rtlCol="0">
              <a:spAutoFit/>
            </a:bodyPr>
            <a:lstStyle/>
            <a:p>
              <a:pPr algn="ctr"/>
              <a:r>
                <a:rPr lang="en-US" sz="1050" b="1" dirty="0">
                  <a:solidFill>
                    <a:srgbClr val="DFB792"/>
                  </a:solidFill>
                  <a:ea typeface="Open Sans" panose="020B0606030504020204" pitchFamily="34" charset="0"/>
                  <a:cs typeface="Open Sans" panose="020B0606030504020204" pitchFamily="34" charset="0"/>
                </a:rPr>
                <a:t>CONTACT</a:t>
              </a:r>
            </a:p>
          </p:txBody>
        </p:sp>
        <p:sp>
          <p:nvSpPr>
            <p:cNvPr id="8" name="TextBox 32">
              <a:extLst>
                <a:ext uri="{FF2B5EF4-FFF2-40B4-BE49-F238E27FC236}">
                  <a16:creationId xmlns:a16="http://schemas.microsoft.com/office/drawing/2014/main" id="{0CE2CA73-EFA9-DC4B-8DB0-45D6559402D1}"/>
                </a:ext>
              </a:extLst>
            </p:cNvPr>
            <p:cNvSpPr txBox="1"/>
            <p:nvPr/>
          </p:nvSpPr>
          <p:spPr>
            <a:xfrm>
              <a:off x="145113" y="3284177"/>
              <a:ext cx="1912111" cy="246221"/>
            </a:xfrm>
            <a:prstGeom prst="rect">
              <a:avLst/>
            </a:prstGeom>
            <a:noFill/>
          </p:spPr>
          <p:txBody>
            <a:bodyPr wrap="square" rtlCol="0">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sp>
          <p:nvSpPr>
            <p:cNvPr id="9" name="TextBox 31">
              <a:extLst>
                <a:ext uri="{FF2B5EF4-FFF2-40B4-BE49-F238E27FC236}">
                  <a16:creationId xmlns:a16="http://schemas.microsoft.com/office/drawing/2014/main" id="{568762EE-EC20-274D-BE57-79F72BA202A0}"/>
                </a:ext>
              </a:extLst>
            </p:cNvPr>
            <p:cNvSpPr txBox="1"/>
            <p:nvPr/>
          </p:nvSpPr>
          <p:spPr>
            <a:xfrm>
              <a:off x="107357" y="3026449"/>
              <a:ext cx="1987622" cy="246221"/>
            </a:xfrm>
            <a:prstGeom prst="rect">
              <a:avLst/>
            </a:prstGeom>
            <a:noFill/>
          </p:spPr>
          <p:txBody>
            <a:bodyPr wrap="square" rtlCol="0">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sp>
          <p:nvSpPr>
            <p:cNvPr id="12" name="TextBox 11"/>
            <p:cNvSpPr txBox="1"/>
            <p:nvPr/>
          </p:nvSpPr>
          <p:spPr>
            <a:xfrm>
              <a:off x="183722" y="2643963"/>
              <a:ext cx="1834893" cy="861774"/>
            </a:xfrm>
            <a:prstGeom prst="rect">
              <a:avLst/>
            </a:prstGeom>
            <a:noFill/>
          </p:spPr>
          <p:txBody>
            <a:bodyPr wrap="square" rtlCol="0">
              <a:spAutoFit/>
            </a:bodyPr>
            <a:lstStyle/>
            <a:p>
              <a:pPr algn="ctr"/>
              <a:r>
                <a:rPr lang="en-US" sz="1000" dirty="0">
                  <a:solidFill>
                    <a:schemeClr val="bg1"/>
                  </a:solidFill>
                  <a:ea typeface="Open Sans" panose="020B0606030504020204" pitchFamily="34" charset="0"/>
                  <a:cs typeface="Open Sans" panose="020B0606030504020204" pitchFamily="34" charset="0"/>
                </a:rPr>
                <a:t>mob : 01 02 03 04 05</a:t>
              </a:r>
            </a:p>
            <a:p>
              <a:pPr algn="ctr"/>
              <a:r>
                <a:rPr lang="en-US" sz="1000" dirty="0">
                  <a:solidFill>
                    <a:schemeClr val="bg1"/>
                  </a:solidFill>
                  <a:ea typeface="Open Sans" panose="020B0606030504020204" pitchFamily="34" charset="0"/>
                  <a:cs typeface="Open Sans" panose="020B0606030504020204" pitchFamily="34" charset="0"/>
                </a:rPr>
                <a:t>example@email.com</a:t>
              </a:r>
            </a:p>
            <a:p>
              <a:pPr algn="ctr"/>
              <a:r>
                <a:rPr lang="en-US" sz="1000" dirty="0" err="1">
                  <a:solidFill>
                    <a:schemeClr val="bg1"/>
                  </a:solidFill>
                  <a:ea typeface="Open Sans" panose="020B0606030504020204" pitchFamily="34" charset="0"/>
                  <a:cs typeface="Open Sans" panose="020B0606030504020204" pitchFamily="34" charset="0"/>
                </a:rPr>
                <a:t>facebook.com</a:t>
              </a:r>
              <a:r>
                <a:rPr lang="en-US" sz="1000" dirty="0">
                  <a:solidFill>
                    <a:schemeClr val="bg1"/>
                  </a:solidFill>
                  <a:ea typeface="Open Sans" panose="020B0606030504020204" pitchFamily="34" charset="0"/>
                  <a:cs typeface="Open Sans" panose="020B0606030504020204" pitchFamily="34" charset="0"/>
                </a:rPr>
                <a:t>/</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twitter.com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linkedin.com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p:txBody>
        </p:sp>
        <p:sp>
          <p:nvSpPr>
            <p:cNvPr id="13" name="Прямоугольник 12"/>
            <p:cNvSpPr/>
            <p:nvPr/>
          </p:nvSpPr>
          <p:spPr>
            <a:xfrm>
              <a:off x="122778" y="2734865"/>
              <a:ext cx="1956780" cy="246221"/>
            </a:xfrm>
            <a:prstGeom prst="rect">
              <a:avLst/>
            </a:prstGeom>
          </p:spPr>
          <p:txBody>
            <a:bodyPr wrap="square">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grpSp>
      <p:sp>
        <p:nvSpPr>
          <p:cNvPr id="39" name="TextBox 30">
            <a:extLst>
              <a:ext uri="{FF2B5EF4-FFF2-40B4-BE49-F238E27FC236}">
                <a16:creationId xmlns:a16="http://schemas.microsoft.com/office/drawing/2014/main" id="{9843F1DE-6301-2549-A35C-31316D3D8E7B}"/>
              </a:ext>
            </a:extLst>
          </p:cNvPr>
          <p:cNvSpPr txBox="1"/>
          <p:nvPr/>
        </p:nvSpPr>
        <p:spPr>
          <a:xfrm>
            <a:off x="155689" y="6383850"/>
            <a:ext cx="1715597" cy="253916"/>
          </a:xfrm>
          <a:prstGeom prst="rect">
            <a:avLst/>
          </a:prstGeom>
          <a:noFill/>
        </p:spPr>
        <p:txBody>
          <a:bodyPr wrap="square" rtlCol="0">
            <a:spAutoFit/>
          </a:bodyPr>
          <a:lstStyle/>
          <a:p>
            <a:pPr algn="ctr"/>
            <a:r>
              <a:rPr lang="en-US" sz="1000" b="1" dirty="0">
                <a:solidFill>
                  <a:srgbClr val="DFB792"/>
                </a:solidFill>
                <a:ea typeface="Open Sans" panose="020B0606030504020204" pitchFamily="34" charset="0"/>
                <a:cs typeface="Open Sans" panose="020B0606030504020204" pitchFamily="34" charset="0"/>
              </a:rPr>
              <a:t>PERSONNALITE</a:t>
            </a:r>
          </a:p>
        </p:txBody>
      </p:sp>
      <p:sp>
        <p:nvSpPr>
          <p:cNvPr id="34" name="TextBox 33"/>
          <p:cNvSpPr txBox="1"/>
          <p:nvPr/>
        </p:nvSpPr>
        <p:spPr>
          <a:xfrm>
            <a:off x="2405726" y="1058676"/>
            <a:ext cx="4327215" cy="1015663"/>
          </a:xfrm>
          <a:prstGeom prst="rect">
            <a:avLst/>
          </a:prstGeom>
          <a:noFill/>
        </p:spPr>
        <p:txBody>
          <a:bodyPr wrap="square" rtlCol="0">
            <a:spAutoFit/>
          </a:bodyPr>
          <a:lstStyle/>
          <a:p>
            <a:r>
              <a:rPr lang="fr-FR" sz="1000" dirty="0"/>
              <a:t>Femme de chambre méticuleuse et expérimentée avec plus de 10 ans d'expérience dans le nettoyage et l'entretien des chambres d'hôtel. Excellente connaissance des procédures de nettoyage et de l'utilisation sécuritaire des produits de nettoyage. Compétences remarquables en gestion du temps et en organisation, avec une attention particulière aux détails et un engagement à fournir un service à la clientèle exceptionnel.</a:t>
            </a:r>
          </a:p>
        </p:txBody>
      </p:sp>
      <p:sp>
        <p:nvSpPr>
          <p:cNvPr id="35" name="TextBox 30">
            <a:extLst>
              <a:ext uri="{FF2B5EF4-FFF2-40B4-BE49-F238E27FC236}">
                <a16:creationId xmlns:a16="http://schemas.microsoft.com/office/drawing/2014/main" id="{9843F1DE-6301-2549-A35C-31316D3D8E7B}"/>
              </a:ext>
            </a:extLst>
          </p:cNvPr>
          <p:cNvSpPr txBox="1"/>
          <p:nvPr/>
        </p:nvSpPr>
        <p:spPr>
          <a:xfrm>
            <a:off x="3690394" y="2467645"/>
            <a:ext cx="2384579" cy="261610"/>
          </a:xfrm>
          <a:prstGeom prst="rect">
            <a:avLst/>
          </a:prstGeom>
          <a:noFill/>
        </p:spPr>
        <p:txBody>
          <a:bodyPr wrap="square" rtlCol="0">
            <a:spAutoFit/>
          </a:bodyPr>
          <a:lstStyle/>
          <a:p>
            <a:r>
              <a:rPr lang="en-US" sz="1100" b="1" dirty="0">
                <a:solidFill>
                  <a:srgbClr val="1C8180"/>
                </a:solidFill>
                <a:ea typeface="Open Sans" panose="020B0606030504020204" pitchFamily="34" charset="0"/>
                <a:cs typeface="Open Sans" panose="020B0606030504020204" pitchFamily="34" charset="0"/>
              </a:rPr>
              <a:t>EXPERIENCES PROFESSIONNELLES</a:t>
            </a:r>
          </a:p>
        </p:txBody>
      </p:sp>
      <p:sp>
        <p:nvSpPr>
          <p:cNvPr id="41" name="TextBox 30">
            <a:extLst>
              <a:ext uri="{FF2B5EF4-FFF2-40B4-BE49-F238E27FC236}">
                <a16:creationId xmlns:a16="http://schemas.microsoft.com/office/drawing/2014/main" id="{9843F1DE-6301-2549-A35C-31316D3D8E7B}"/>
              </a:ext>
            </a:extLst>
          </p:cNvPr>
          <p:cNvSpPr txBox="1"/>
          <p:nvPr/>
        </p:nvSpPr>
        <p:spPr>
          <a:xfrm>
            <a:off x="3557352" y="8966969"/>
            <a:ext cx="1478632" cy="261610"/>
          </a:xfrm>
          <a:prstGeom prst="rect">
            <a:avLst/>
          </a:prstGeom>
          <a:noFill/>
        </p:spPr>
        <p:txBody>
          <a:bodyPr wrap="square" rtlCol="0">
            <a:spAutoFit/>
          </a:bodyPr>
          <a:lstStyle/>
          <a:p>
            <a:r>
              <a:rPr lang="en-US" sz="1100" b="1" dirty="0">
                <a:solidFill>
                  <a:srgbClr val="1C8180"/>
                </a:solidFill>
                <a:ea typeface="Open Sans" panose="020B0606030504020204" pitchFamily="34" charset="0"/>
                <a:cs typeface="Open Sans" panose="020B0606030504020204" pitchFamily="34" charset="0"/>
              </a:rPr>
              <a:t>FORMATION</a:t>
            </a:r>
          </a:p>
        </p:txBody>
      </p:sp>
      <p:sp>
        <p:nvSpPr>
          <p:cNvPr id="42" name="TextBox 41"/>
          <p:cNvSpPr txBox="1"/>
          <p:nvPr/>
        </p:nvSpPr>
        <p:spPr>
          <a:xfrm>
            <a:off x="2270615" y="9216814"/>
            <a:ext cx="1028779" cy="400110"/>
          </a:xfrm>
          <a:prstGeom prst="rect">
            <a:avLst/>
          </a:prstGeom>
          <a:noFill/>
        </p:spPr>
        <p:txBody>
          <a:bodyPr wrap="square" rtlCol="0">
            <a:spAutoFit/>
          </a:bodyPr>
          <a:lstStyle/>
          <a:p>
            <a:pPr algn="r"/>
            <a:r>
              <a:rPr lang="en-US" sz="1000" b="1" dirty="0">
                <a:solidFill>
                  <a:srgbClr val="DFB792"/>
                </a:solidFill>
                <a:ea typeface="Open Sans" panose="020B0606030504020204" pitchFamily="34" charset="0"/>
                <a:cs typeface="Open Sans" panose="020B0606030504020204" pitchFamily="34" charset="0"/>
              </a:rPr>
              <a:t>CCP </a:t>
            </a:r>
            <a:r>
              <a:rPr lang="en-US" sz="1000" b="1" dirty="0" err="1">
                <a:solidFill>
                  <a:srgbClr val="DFB792"/>
                </a:solidFill>
                <a:ea typeface="Open Sans" panose="020B0606030504020204" pitchFamily="34" charset="0"/>
                <a:cs typeface="Open Sans" panose="020B0606030504020204" pitchFamily="34" charset="0"/>
              </a:rPr>
              <a:t>Employé</a:t>
            </a:r>
            <a:r>
              <a:rPr lang="en-US" sz="1000" b="1" dirty="0">
                <a:solidFill>
                  <a:srgbClr val="DFB792"/>
                </a:solidFill>
                <a:ea typeface="Open Sans" panose="020B0606030504020204" pitchFamily="34" charset="0"/>
                <a:cs typeface="Open Sans" panose="020B0606030504020204" pitchFamily="34" charset="0"/>
              </a:rPr>
              <a:t> </a:t>
            </a:r>
            <a:r>
              <a:rPr lang="en-US" sz="1000" b="1" dirty="0" err="1">
                <a:solidFill>
                  <a:srgbClr val="DFB792"/>
                </a:solidFill>
                <a:ea typeface="Open Sans" panose="020B0606030504020204" pitchFamily="34" charset="0"/>
                <a:cs typeface="Open Sans" panose="020B0606030504020204" pitchFamily="34" charset="0"/>
              </a:rPr>
              <a:t>d’étage</a:t>
            </a:r>
            <a:endParaRPr lang="en-US" sz="1000" b="1" dirty="0">
              <a:solidFill>
                <a:srgbClr val="DFB792"/>
              </a:solidFill>
              <a:ea typeface="Open Sans" panose="020B0606030504020204" pitchFamily="34" charset="0"/>
              <a:cs typeface="Open Sans" panose="020B0606030504020204" pitchFamily="34" charset="0"/>
            </a:endParaRPr>
          </a:p>
        </p:txBody>
      </p:sp>
      <p:sp>
        <p:nvSpPr>
          <p:cNvPr id="84" name="TextBox 83"/>
          <p:cNvSpPr txBox="1"/>
          <p:nvPr/>
        </p:nvSpPr>
        <p:spPr>
          <a:xfrm>
            <a:off x="3510064" y="9216814"/>
            <a:ext cx="3045194" cy="400110"/>
          </a:xfrm>
          <a:prstGeom prst="rect">
            <a:avLst/>
          </a:prstGeom>
          <a:noFill/>
        </p:spPr>
        <p:txBody>
          <a:bodyPr wrap="square" rtlCol="0">
            <a:spAutoFit/>
          </a:bodyPr>
          <a:lstStyle/>
          <a:p>
            <a:r>
              <a:rPr lang="fr-FR" sz="1000" b="1" dirty="0"/>
              <a:t>Certificat de compétences professionnelles (CCP) de la formation "Employé d'étage"</a:t>
            </a:r>
            <a:r>
              <a:rPr lang="fr-FR" sz="1000" dirty="0"/>
              <a:t> AFPA, Paris | 2010</a:t>
            </a:r>
          </a:p>
        </p:txBody>
      </p:sp>
      <p:sp>
        <p:nvSpPr>
          <p:cNvPr id="17" name="TextBox 16"/>
          <p:cNvSpPr txBox="1"/>
          <p:nvPr/>
        </p:nvSpPr>
        <p:spPr>
          <a:xfrm>
            <a:off x="2405726" y="165625"/>
            <a:ext cx="3618556" cy="523220"/>
          </a:xfrm>
          <a:prstGeom prst="rect">
            <a:avLst/>
          </a:prstGeom>
          <a:noFill/>
        </p:spPr>
        <p:txBody>
          <a:bodyPr wrap="square" rtlCol="0">
            <a:spAutoFit/>
          </a:bodyPr>
          <a:lstStyle/>
          <a:p>
            <a:r>
              <a:rPr lang="en-US" sz="2800" b="1" dirty="0">
                <a:solidFill>
                  <a:srgbClr val="DFB792"/>
                </a:solidFill>
                <a:ea typeface="Open Sans" panose="020B0606030504020204" pitchFamily="34" charset="0"/>
                <a:cs typeface="Open Sans" panose="020B0606030504020204" pitchFamily="34" charset="0"/>
              </a:rPr>
              <a:t>Margaret LACHAMBRE</a:t>
            </a:r>
          </a:p>
        </p:txBody>
      </p:sp>
      <p:sp>
        <p:nvSpPr>
          <p:cNvPr id="18" name="TextBox 17"/>
          <p:cNvSpPr txBox="1"/>
          <p:nvPr/>
        </p:nvSpPr>
        <p:spPr>
          <a:xfrm>
            <a:off x="2405727" y="677691"/>
            <a:ext cx="4307148" cy="338554"/>
          </a:xfrm>
          <a:prstGeom prst="rect">
            <a:avLst/>
          </a:prstGeom>
          <a:noFill/>
        </p:spPr>
        <p:txBody>
          <a:bodyPr wrap="square" rtlCol="0">
            <a:spAutoFit/>
          </a:bodyPr>
          <a:lstStyle/>
          <a:p>
            <a:r>
              <a:rPr lang="en-US" sz="1600" dirty="0">
                <a:solidFill>
                  <a:srgbClr val="DFB792"/>
                </a:solidFill>
                <a:ea typeface="Open Sans" panose="020B0606030504020204" pitchFamily="34" charset="0"/>
                <a:cs typeface="Open Sans" panose="020B0606030504020204" pitchFamily="34" charset="0"/>
              </a:rPr>
              <a:t>Femme de chambre – 10 </a:t>
            </a:r>
            <a:r>
              <a:rPr lang="en-US" sz="1600" dirty="0" err="1">
                <a:solidFill>
                  <a:srgbClr val="DFB792"/>
                </a:solidFill>
                <a:ea typeface="Open Sans" panose="020B0606030504020204" pitchFamily="34" charset="0"/>
                <a:cs typeface="Open Sans" panose="020B0606030504020204" pitchFamily="34" charset="0"/>
              </a:rPr>
              <a:t>ans</a:t>
            </a:r>
            <a:r>
              <a:rPr lang="en-US" sz="1600" dirty="0">
                <a:solidFill>
                  <a:srgbClr val="DFB792"/>
                </a:solidFill>
                <a:ea typeface="Open Sans" panose="020B0606030504020204" pitchFamily="34" charset="0"/>
                <a:cs typeface="Open Sans" panose="020B0606030504020204" pitchFamily="34" charset="0"/>
              </a:rPr>
              <a:t> </a:t>
            </a:r>
            <a:r>
              <a:rPr lang="en-US" sz="1600" dirty="0" err="1">
                <a:solidFill>
                  <a:srgbClr val="DFB792"/>
                </a:solidFill>
                <a:ea typeface="Open Sans" panose="020B0606030504020204" pitchFamily="34" charset="0"/>
                <a:cs typeface="Open Sans" panose="020B0606030504020204" pitchFamily="34" charset="0"/>
              </a:rPr>
              <a:t>d’expérience</a:t>
            </a:r>
            <a:endParaRPr lang="en-US" sz="1600" dirty="0">
              <a:solidFill>
                <a:srgbClr val="DFB792"/>
              </a:solidFill>
              <a:ea typeface="Open Sans" panose="020B0606030504020204" pitchFamily="34" charset="0"/>
              <a:cs typeface="Open Sans" panose="020B0606030504020204" pitchFamily="34" charset="0"/>
            </a:endParaRPr>
          </a:p>
        </p:txBody>
      </p:sp>
      <p:sp>
        <p:nvSpPr>
          <p:cNvPr id="53" name="TextBox 52"/>
          <p:cNvSpPr txBox="1"/>
          <p:nvPr/>
        </p:nvSpPr>
        <p:spPr>
          <a:xfrm>
            <a:off x="2322602" y="2730179"/>
            <a:ext cx="1106398" cy="861774"/>
          </a:xfrm>
          <a:prstGeom prst="rect">
            <a:avLst/>
          </a:prstGeom>
          <a:noFill/>
        </p:spPr>
        <p:txBody>
          <a:bodyPr wrap="square" rtlCol="0">
            <a:spAutoFit/>
          </a:bodyPr>
          <a:lstStyle/>
          <a:p>
            <a:pPr algn="r"/>
            <a:r>
              <a:rPr lang="en-US" sz="1000" b="1" dirty="0">
                <a:solidFill>
                  <a:srgbClr val="DFB792"/>
                </a:solidFill>
                <a:ea typeface="Open Sans" panose="020B0606030504020204" pitchFamily="34" charset="0"/>
                <a:cs typeface="Open Sans" panose="020B0606030504020204" pitchFamily="34" charset="0"/>
              </a:rPr>
              <a:t>FEMME DE CHAMBRE, Hôtel Le Ritz</a:t>
            </a:r>
          </a:p>
          <a:p>
            <a:pPr algn="r"/>
            <a:r>
              <a:rPr lang="en-US" sz="1000" b="1" dirty="0">
                <a:solidFill>
                  <a:srgbClr val="DFB792"/>
                </a:solidFill>
                <a:ea typeface="Open Sans" panose="020B0606030504020204" pitchFamily="34" charset="0"/>
                <a:cs typeface="Open Sans" panose="020B0606030504020204" pitchFamily="34" charset="0"/>
              </a:rPr>
              <a:t>Paris</a:t>
            </a:r>
          </a:p>
          <a:p>
            <a:pPr algn="r"/>
            <a:r>
              <a:rPr lang="en-US" sz="1000" b="1" dirty="0">
                <a:solidFill>
                  <a:srgbClr val="DFB792"/>
                </a:solidFill>
                <a:ea typeface="Open Sans" panose="020B0606030504020204" pitchFamily="34" charset="0"/>
                <a:cs typeface="Open Sans" panose="020B0606030504020204" pitchFamily="34" charset="0"/>
              </a:rPr>
              <a:t>2020-2024</a:t>
            </a:r>
          </a:p>
        </p:txBody>
      </p:sp>
      <p:cxnSp>
        <p:nvCxnSpPr>
          <p:cNvPr id="5" name="Прямая соединительная линия 4"/>
          <p:cNvCxnSpPr>
            <a:cxnSpLocks/>
          </p:cNvCxnSpPr>
          <p:nvPr/>
        </p:nvCxnSpPr>
        <p:spPr>
          <a:xfrm>
            <a:off x="3420301" y="9275131"/>
            <a:ext cx="0" cy="341793"/>
          </a:xfrm>
          <a:prstGeom prst="line">
            <a:avLst/>
          </a:prstGeom>
          <a:ln w="19050">
            <a:solidFill>
              <a:srgbClr val="1C818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62068" y="2730179"/>
            <a:ext cx="3112205" cy="1477328"/>
          </a:xfrm>
          <a:prstGeom prst="rect">
            <a:avLst/>
          </a:prstGeom>
          <a:noFill/>
        </p:spPr>
        <p:txBody>
          <a:bodyPr wrap="square" rtlCol="0">
            <a:spAutoFit/>
          </a:bodyPr>
          <a:lstStyle/>
          <a:p>
            <a:pPr marL="171450" indent="-171450">
              <a:buFont typeface="Arial" panose="020B0604020202020204" pitchFamily="34" charset="0"/>
              <a:buChar char="•"/>
            </a:pPr>
            <a:r>
              <a:rPr lang="fr-FR" sz="1000" dirty="0"/>
              <a:t>Responsable de la préparation quotidienne de 15 chambres de luxe, y compris le nettoyage des installations et l'entretien des articles d'accueil.</a:t>
            </a:r>
          </a:p>
          <a:p>
            <a:pPr marL="171450" indent="-171450">
              <a:buFont typeface="Arial" panose="020B0604020202020204" pitchFamily="34" charset="0"/>
              <a:buChar char="•"/>
            </a:pPr>
            <a:r>
              <a:rPr lang="fr-FR" sz="1000" dirty="0"/>
              <a:t>Assuré la communication efficace avec la réception pour signaler tout problème ou dégât dans les chambres.</a:t>
            </a:r>
          </a:p>
          <a:p>
            <a:pPr marL="171450" indent="-171450">
              <a:buFont typeface="Arial" panose="020B0604020202020204" pitchFamily="34" charset="0"/>
              <a:buChar char="•"/>
            </a:pPr>
            <a:r>
              <a:rPr lang="fr-FR" sz="1000" dirty="0"/>
              <a:t>Maintenu une approche respectueuse de l'environnement dans toutes les procédures de nettoyage.</a:t>
            </a:r>
          </a:p>
        </p:txBody>
      </p:sp>
      <p:cxnSp>
        <p:nvCxnSpPr>
          <p:cNvPr id="70" name="Прямая соединительная линия 69"/>
          <p:cNvCxnSpPr/>
          <p:nvPr/>
        </p:nvCxnSpPr>
        <p:spPr>
          <a:xfrm>
            <a:off x="3472305" y="2710271"/>
            <a:ext cx="0" cy="814870"/>
          </a:xfrm>
          <a:prstGeom prst="line">
            <a:avLst/>
          </a:prstGeom>
          <a:ln w="19050">
            <a:solidFill>
              <a:srgbClr val="1C8180"/>
            </a:solidFill>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145113" y="258415"/>
            <a:ext cx="1720548" cy="172054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57">
            <a:extLst>
              <a:ext uri="{FF2B5EF4-FFF2-40B4-BE49-F238E27FC236}">
                <a16:creationId xmlns:a16="http://schemas.microsoft.com/office/drawing/2014/main" id="{CA287D5D-831C-04F2-1D05-580ABBF21158}"/>
              </a:ext>
            </a:extLst>
          </p:cNvPr>
          <p:cNvSpPr txBox="1"/>
          <p:nvPr/>
        </p:nvSpPr>
        <p:spPr>
          <a:xfrm>
            <a:off x="3510064" y="4354722"/>
            <a:ext cx="3112205" cy="1169551"/>
          </a:xfrm>
          <a:prstGeom prst="rect">
            <a:avLst/>
          </a:prstGeom>
          <a:noFill/>
        </p:spPr>
        <p:txBody>
          <a:bodyPr wrap="square" rtlCol="0">
            <a:spAutoFit/>
          </a:bodyPr>
          <a:lstStyle/>
          <a:p>
            <a:pPr marL="171450" indent="-171450">
              <a:buFont typeface="Arial" panose="020B0604020202020204" pitchFamily="34" charset="0"/>
              <a:buChar char="•"/>
            </a:pPr>
            <a:r>
              <a:rPr lang="fr-FR" sz="1000" dirty="0"/>
              <a:t>Géré le nettoyage et l'entretien quotidien de 20 chambres, en respectant les normes élevées de l'hôtel pour la propreté et l'hygiène.</a:t>
            </a:r>
          </a:p>
          <a:p>
            <a:pPr marL="171450" indent="-171450">
              <a:buFont typeface="Arial" panose="020B0604020202020204" pitchFamily="34" charset="0"/>
              <a:buChar char="•"/>
            </a:pPr>
            <a:r>
              <a:rPr lang="fr-FR" sz="1000" dirty="0"/>
              <a:t>Contribué à l'amélioration du taux de satisfaction des clients de 85% à 95% en un an.</a:t>
            </a:r>
          </a:p>
          <a:p>
            <a:pPr marL="171450" indent="-171450">
              <a:buFont typeface="Arial" panose="020B0604020202020204" pitchFamily="34" charset="0"/>
              <a:buChar char="•"/>
            </a:pPr>
            <a:r>
              <a:rPr lang="fr-FR" sz="1000" dirty="0"/>
              <a:t>Formé de nouveaux membres de l'équipe sur les procédures de nettoyage et les politiques de l'hôtel.</a:t>
            </a:r>
          </a:p>
        </p:txBody>
      </p:sp>
      <p:cxnSp>
        <p:nvCxnSpPr>
          <p:cNvPr id="16" name="Прямая соединительная линия 69">
            <a:extLst>
              <a:ext uri="{FF2B5EF4-FFF2-40B4-BE49-F238E27FC236}">
                <a16:creationId xmlns:a16="http://schemas.microsoft.com/office/drawing/2014/main" id="{B1719159-152E-8EF5-E868-B1EC34339929}"/>
              </a:ext>
            </a:extLst>
          </p:cNvPr>
          <p:cNvCxnSpPr/>
          <p:nvPr/>
        </p:nvCxnSpPr>
        <p:spPr>
          <a:xfrm>
            <a:off x="3420301" y="4334814"/>
            <a:ext cx="0" cy="814870"/>
          </a:xfrm>
          <a:prstGeom prst="line">
            <a:avLst/>
          </a:prstGeom>
          <a:ln w="19050">
            <a:solidFill>
              <a:srgbClr val="1C8180"/>
            </a:solidFill>
          </a:ln>
        </p:spPr>
        <p:style>
          <a:lnRef idx="1">
            <a:schemeClr val="accent1"/>
          </a:lnRef>
          <a:fillRef idx="0">
            <a:schemeClr val="accent1"/>
          </a:fillRef>
          <a:effectRef idx="0">
            <a:schemeClr val="accent1"/>
          </a:effectRef>
          <a:fontRef idx="minor">
            <a:schemeClr val="tx1"/>
          </a:fontRef>
        </p:style>
      </p:cxnSp>
      <p:sp>
        <p:nvSpPr>
          <p:cNvPr id="22" name="TextBox 52">
            <a:extLst>
              <a:ext uri="{FF2B5EF4-FFF2-40B4-BE49-F238E27FC236}">
                <a16:creationId xmlns:a16="http://schemas.microsoft.com/office/drawing/2014/main" id="{10E6CC52-B619-A6E7-5AF1-A3EDCB5CFD0D}"/>
              </a:ext>
            </a:extLst>
          </p:cNvPr>
          <p:cNvSpPr txBox="1"/>
          <p:nvPr/>
        </p:nvSpPr>
        <p:spPr>
          <a:xfrm>
            <a:off x="2254472" y="4273315"/>
            <a:ext cx="1106398" cy="861774"/>
          </a:xfrm>
          <a:prstGeom prst="rect">
            <a:avLst/>
          </a:prstGeom>
          <a:noFill/>
        </p:spPr>
        <p:txBody>
          <a:bodyPr wrap="square" rtlCol="0">
            <a:spAutoFit/>
          </a:bodyPr>
          <a:lstStyle/>
          <a:p>
            <a:pPr algn="r"/>
            <a:r>
              <a:rPr lang="en-US" sz="1000" b="1" dirty="0">
                <a:solidFill>
                  <a:srgbClr val="DFB792"/>
                </a:solidFill>
                <a:ea typeface="Open Sans" panose="020B0606030504020204" pitchFamily="34" charset="0"/>
                <a:cs typeface="Open Sans" panose="020B0606030504020204" pitchFamily="34" charset="0"/>
              </a:rPr>
              <a:t>FEMME DE CHAMBRE, Hôtel Marriott</a:t>
            </a:r>
          </a:p>
          <a:p>
            <a:pPr algn="r"/>
            <a:r>
              <a:rPr lang="en-US" sz="1000" b="1" dirty="0">
                <a:solidFill>
                  <a:srgbClr val="DFB792"/>
                </a:solidFill>
                <a:ea typeface="Open Sans" panose="020B0606030504020204" pitchFamily="34" charset="0"/>
                <a:cs typeface="Open Sans" panose="020B0606030504020204" pitchFamily="34" charset="0"/>
              </a:rPr>
              <a:t>Paris</a:t>
            </a:r>
          </a:p>
          <a:p>
            <a:pPr algn="r"/>
            <a:r>
              <a:rPr lang="en-US" sz="1000" b="1" dirty="0">
                <a:solidFill>
                  <a:srgbClr val="DFB792"/>
                </a:solidFill>
                <a:ea typeface="Open Sans" panose="020B0606030504020204" pitchFamily="34" charset="0"/>
                <a:cs typeface="Open Sans" panose="020B0606030504020204" pitchFamily="34" charset="0"/>
              </a:rPr>
              <a:t>2016-2020</a:t>
            </a:r>
          </a:p>
        </p:txBody>
      </p:sp>
      <p:sp>
        <p:nvSpPr>
          <p:cNvPr id="28" name="TextBox 30">
            <a:extLst>
              <a:ext uri="{FF2B5EF4-FFF2-40B4-BE49-F238E27FC236}">
                <a16:creationId xmlns:a16="http://schemas.microsoft.com/office/drawing/2014/main" id="{AF49343E-833E-CB7B-0F9E-D6BA2C103277}"/>
              </a:ext>
            </a:extLst>
          </p:cNvPr>
          <p:cNvSpPr txBox="1"/>
          <p:nvPr/>
        </p:nvSpPr>
        <p:spPr>
          <a:xfrm>
            <a:off x="107357" y="3916821"/>
            <a:ext cx="1931336" cy="253916"/>
          </a:xfrm>
          <a:prstGeom prst="rect">
            <a:avLst/>
          </a:prstGeom>
          <a:noFill/>
        </p:spPr>
        <p:txBody>
          <a:bodyPr wrap="square" rtlCol="0">
            <a:spAutoFit/>
          </a:bodyPr>
          <a:lstStyle/>
          <a:p>
            <a:pPr algn="ctr"/>
            <a:r>
              <a:rPr lang="en-US" sz="1050" b="1" dirty="0">
                <a:solidFill>
                  <a:srgbClr val="DFB792"/>
                </a:solidFill>
                <a:ea typeface="Open Sans" panose="020B0606030504020204" pitchFamily="34" charset="0"/>
                <a:cs typeface="Open Sans" panose="020B0606030504020204" pitchFamily="34" charset="0"/>
              </a:rPr>
              <a:t>COMPETENCES</a:t>
            </a:r>
          </a:p>
        </p:txBody>
      </p:sp>
      <p:sp>
        <p:nvSpPr>
          <p:cNvPr id="30" name="TextBox 57">
            <a:extLst>
              <a:ext uri="{FF2B5EF4-FFF2-40B4-BE49-F238E27FC236}">
                <a16:creationId xmlns:a16="http://schemas.microsoft.com/office/drawing/2014/main" id="{41490842-6F57-AA79-70C7-53932FCB5854}"/>
              </a:ext>
            </a:extLst>
          </p:cNvPr>
          <p:cNvSpPr txBox="1"/>
          <p:nvPr/>
        </p:nvSpPr>
        <p:spPr>
          <a:xfrm>
            <a:off x="145114" y="4333831"/>
            <a:ext cx="1949866" cy="1631216"/>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Excellentes compétences en nettoyage et en organisation</a:t>
            </a:r>
          </a:p>
          <a:p>
            <a:pPr marL="171450" indent="-171450">
              <a:buFont typeface="Arial" panose="020B0604020202020204" pitchFamily="34" charset="0"/>
              <a:buChar char="•"/>
            </a:pPr>
            <a:r>
              <a:rPr lang="fr-FR" sz="1000" dirty="0">
                <a:solidFill>
                  <a:schemeClr val="bg1"/>
                </a:solidFill>
              </a:rPr>
              <a:t>Forte attention aux détails</a:t>
            </a:r>
          </a:p>
          <a:p>
            <a:pPr marL="171450" indent="-171450">
              <a:buFont typeface="Arial" panose="020B0604020202020204" pitchFamily="34" charset="0"/>
              <a:buChar char="•"/>
            </a:pPr>
            <a:r>
              <a:rPr lang="fr-FR" sz="1000" dirty="0">
                <a:solidFill>
                  <a:schemeClr val="bg1"/>
                </a:solidFill>
              </a:rPr>
              <a:t>Capacité à travailler de manière autonome et en équipe</a:t>
            </a:r>
          </a:p>
          <a:p>
            <a:pPr marL="171450" indent="-171450">
              <a:buFont typeface="Arial" panose="020B0604020202020204" pitchFamily="34" charset="0"/>
              <a:buChar char="•"/>
            </a:pPr>
            <a:r>
              <a:rPr lang="fr-FR" sz="1000" dirty="0">
                <a:solidFill>
                  <a:schemeClr val="bg1"/>
                </a:solidFill>
              </a:rPr>
              <a:t>Connaissance des normes de sécurité et d'hygiène</a:t>
            </a:r>
          </a:p>
          <a:p>
            <a:pPr marL="171450" indent="-171450">
              <a:buFont typeface="Arial" panose="020B0604020202020204" pitchFamily="34" charset="0"/>
              <a:buChar char="•"/>
            </a:pPr>
            <a:r>
              <a:rPr lang="fr-FR" sz="1000" dirty="0">
                <a:solidFill>
                  <a:schemeClr val="bg1"/>
                </a:solidFill>
              </a:rPr>
              <a:t>Bonnes compétences en communication</a:t>
            </a:r>
          </a:p>
        </p:txBody>
      </p:sp>
      <p:pic>
        <p:nvPicPr>
          <p:cNvPr id="4" name="Image 3" descr="Une image contenant Visage humain, personne, sourire, lèvre&#10;&#10;Description générée automatiquement">
            <a:extLst>
              <a:ext uri="{FF2B5EF4-FFF2-40B4-BE49-F238E27FC236}">
                <a16:creationId xmlns:a16="http://schemas.microsoft.com/office/drawing/2014/main" id="{2923D28C-45E2-E241-E46D-7BE652D36824}"/>
              </a:ext>
            </a:extLst>
          </p:cNvPr>
          <p:cNvPicPr>
            <a:picLocks noChangeAspect="1"/>
          </p:cNvPicPr>
          <p:nvPr/>
        </p:nvPicPr>
        <p:blipFill rotWithShape="1">
          <a:blip r:embed="rId2"/>
          <a:srcRect l="17272" r="15887"/>
          <a:stretch/>
        </p:blipFill>
        <p:spPr>
          <a:xfrm>
            <a:off x="282482" y="403053"/>
            <a:ext cx="1462012" cy="1459927"/>
          </a:xfrm>
          <a:prstGeom prst="ellipse">
            <a:avLst/>
          </a:prstGeom>
        </p:spPr>
      </p:pic>
      <p:sp>
        <p:nvSpPr>
          <p:cNvPr id="14" name="TextBox 57">
            <a:extLst>
              <a:ext uri="{FF2B5EF4-FFF2-40B4-BE49-F238E27FC236}">
                <a16:creationId xmlns:a16="http://schemas.microsoft.com/office/drawing/2014/main" id="{8F443585-0806-AAD2-D22C-0CDFAF637D78}"/>
              </a:ext>
            </a:extLst>
          </p:cNvPr>
          <p:cNvSpPr txBox="1"/>
          <p:nvPr/>
        </p:nvSpPr>
        <p:spPr>
          <a:xfrm>
            <a:off x="3472306" y="5732341"/>
            <a:ext cx="3112205" cy="1477328"/>
          </a:xfrm>
          <a:prstGeom prst="rect">
            <a:avLst/>
          </a:prstGeom>
          <a:noFill/>
        </p:spPr>
        <p:txBody>
          <a:bodyPr wrap="square" rtlCol="0">
            <a:spAutoFit/>
          </a:bodyPr>
          <a:lstStyle/>
          <a:p>
            <a:pPr marL="171450" indent="-171450">
              <a:buFont typeface="Arial" panose="020B0604020202020204" pitchFamily="34" charset="0"/>
              <a:buChar char="•"/>
            </a:pPr>
            <a:r>
              <a:rPr lang="fr-FR" sz="1000" dirty="0"/>
              <a:t>Maintenu la propreté et l'organisation de 15 chambres chaque jour, tout en respectant les réglementations de l'hôtel.</a:t>
            </a:r>
          </a:p>
          <a:p>
            <a:pPr marL="171450" indent="-171450">
              <a:buFont typeface="Arial" panose="020B0604020202020204" pitchFamily="34" charset="0"/>
              <a:buChar char="•"/>
            </a:pPr>
            <a:r>
              <a:rPr lang="fr-FR" sz="1000" dirty="0"/>
              <a:t>Aidé à améliorer l'efficacité du nettoyage en proposant une nouvelle méthode de rotation des chambres.</a:t>
            </a:r>
          </a:p>
          <a:p>
            <a:pPr marL="171450" indent="-171450">
              <a:buFont typeface="Arial" panose="020B0604020202020204" pitchFamily="34" charset="0"/>
              <a:buChar char="•"/>
            </a:pPr>
            <a:r>
              <a:rPr lang="fr-FR" sz="1000" dirty="0"/>
              <a:t>Fourni un excellent service à la clientèle, résolu les problèmes des clients de manière efficace et professionnelle.</a:t>
            </a:r>
          </a:p>
        </p:txBody>
      </p:sp>
      <p:cxnSp>
        <p:nvCxnSpPr>
          <p:cNvPr id="19" name="Прямая соединительная линия 69">
            <a:extLst>
              <a:ext uri="{FF2B5EF4-FFF2-40B4-BE49-F238E27FC236}">
                <a16:creationId xmlns:a16="http://schemas.microsoft.com/office/drawing/2014/main" id="{E52557E6-3718-45A3-DD36-AE8AB207DC28}"/>
              </a:ext>
            </a:extLst>
          </p:cNvPr>
          <p:cNvCxnSpPr/>
          <p:nvPr/>
        </p:nvCxnSpPr>
        <p:spPr>
          <a:xfrm>
            <a:off x="3382543" y="5712433"/>
            <a:ext cx="0" cy="814870"/>
          </a:xfrm>
          <a:prstGeom prst="line">
            <a:avLst/>
          </a:prstGeom>
          <a:ln w="19050">
            <a:solidFill>
              <a:srgbClr val="1C8180"/>
            </a:solidFill>
          </a:ln>
        </p:spPr>
        <p:style>
          <a:lnRef idx="1">
            <a:schemeClr val="accent1"/>
          </a:lnRef>
          <a:fillRef idx="0">
            <a:schemeClr val="accent1"/>
          </a:fillRef>
          <a:effectRef idx="0">
            <a:schemeClr val="accent1"/>
          </a:effectRef>
          <a:fontRef idx="minor">
            <a:schemeClr val="tx1"/>
          </a:fontRef>
        </p:style>
      </p:cxnSp>
      <p:sp>
        <p:nvSpPr>
          <p:cNvPr id="20" name="TextBox 52">
            <a:extLst>
              <a:ext uri="{FF2B5EF4-FFF2-40B4-BE49-F238E27FC236}">
                <a16:creationId xmlns:a16="http://schemas.microsoft.com/office/drawing/2014/main" id="{4F6ECBAB-6D51-891A-FF16-8D370BE5195B}"/>
              </a:ext>
            </a:extLst>
          </p:cNvPr>
          <p:cNvSpPr txBox="1"/>
          <p:nvPr/>
        </p:nvSpPr>
        <p:spPr>
          <a:xfrm>
            <a:off x="2216714" y="5650934"/>
            <a:ext cx="1106398" cy="861774"/>
          </a:xfrm>
          <a:prstGeom prst="rect">
            <a:avLst/>
          </a:prstGeom>
          <a:noFill/>
        </p:spPr>
        <p:txBody>
          <a:bodyPr wrap="square" rtlCol="0">
            <a:spAutoFit/>
          </a:bodyPr>
          <a:lstStyle/>
          <a:p>
            <a:pPr algn="r"/>
            <a:r>
              <a:rPr lang="en-US" sz="1000" b="1" dirty="0">
                <a:solidFill>
                  <a:srgbClr val="DFB792"/>
                </a:solidFill>
                <a:ea typeface="Open Sans" panose="020B0606030504020204" pitchFamily="34" charset="0"/>
                <a:cs typeface="Open Sans" panose="020B0606030504020204" pitchFamily="34" charset="0"/>
              </a:rPr>
              <a:t>FEMME DE CHAMBRE, Hôtel IBIS</a:t>
            </a:r>
          </a:p>
          <a:p>
            <a:pPr algn="r"/>
            <a:r>
              <a:rPr lang="en-US" sz="1000" b="1" dirty="0">
                <a:solidFill>
                  <a:srgbClr val="DFB792"/>
                </a:solidFill>
                <a:ea typeface="Open Sans" panose="020B0606030504020204" pitchFamily="34" charset="0"/>
                <a:cs typeface="Open Sans" panose="020B0606030504020204" pitchFamily="34" charset="0"/>
              </a:rPr>
              <a:t>Paris</a:t>
            </a:r>
          </a:p>
          <a:p>
            <a:pPr algn="r"/>
            <a:r>
              <a:rPr lang="en-US" sz="1000" b="1" dirty="0">
                <a:solidFill>
                  <a:srgbClr val="DFB792"/>
                </a:solidFill>
                <a:ea typeface="Open Sans" panose="020B0606030504020204" pitchFamily="34" charset="0"/>
                <a:cs typeface="Open Sans" panose="020B0606030504020204" pitchFamily="34" charset="0"/>
              </a:rPr>
              <a:t>2016-2020</a:t>
            </a:r>
          </a:p>
        </p:txBody>
      </p:sp>
      <p:sp>
        <p:nvSpPr>
          <p:cNvPr id="21" name="TextBox 57">
            <a:extLst>
              <a:ext uri="{FF2B5EF4-FFF2-40B4-BE49-F238E27FC236}">
                <a16:creationId xmlns:a16="http://schemas.microsoft.com/office/drawing/2014/main" id="{A3D36E3A-33D7-08AA-845E-68731998AEF9}"/>
              </a:ext>
            </a:extLst>
          </p:cNvPr>
          <p:cNvSpPr txBox="1"/>
          <p:nvPr/>
        </p:nvSpPr>
        <p:spPr>
          <a:xfrm>
            <a:off x="3443059" y="7428920"/>
            <a:ext cx="3112205" cy="1169551"/>
          </a:xfrm>
          <a:prstGeom prst="rect">
            <a:avLst/>
          </a:prstGeom>
          <a:noFill/>
        </p:spPr>
        <p:txBody>
          <a:bodyPr wrap="square" rtlCol="0">
            <a:spAutoFit/>
          </a:bodyPr>
          <a:lstStyle/>
          <a:p>
            <a:pPr marL="171450" indent="-171450">
              <a:buFont typeface="Arial" panose="020B0604020202020204" pitchFamily="34" charset="0"/>
              <a:buChar char="•"/>
            </a:pPr>
            <a:r>
              <a:rPr lang="fr-FR" sz="1000" dirty="0"/>
              <a:t>Assuré le nettoyage quotidien et l'entretien de 10 chambres, en respectant les normes de propreté de l'hôtel.</a:t>
            </a:r>
          </a:p>
          <a:p>
            <a:pPr marL="171450" indent="-171450">
              <a:buFont typeface="Arial" panose="020B0604020202020204" pitchFamily="34" charset="0"/>
              <a:buChar char="•"/>
            </a:pPr>
            <a:r>
              <a:rPr lang="fr-FR" sz="1000" dirty="0"/>
              <a:t>Réapprovisionné les fournitures de chambre et signalé toute réparation nécessaire à la direction.</a:t>
            </a:r>
          </a:p>
          <a:p>
            <a:pPr marL="171450" indent="-171450">
              <a:buFont typeface="Arial" panose="020B0604020202020204" pitchFamily="34" charset="0"/>
              <a:buChar char="•"/>
            </a:pPr>
            <a:r>
              <a:rPr lang="fr-FR" sz="1000" dirty="0"/>
              <a:t>Maintenu une attitude positive et professionnelle envers les clients et les collègues.</a:t>
            </a:r>
          </a:p>
        </p:txBody>
      </p:sp>
      <p:cxnSp>
        <p:nvCxnSpPr>
          <p:cNvPr id="23" name="Прямая соединительная линия 69">
            <a:extLst>
              <a:ext uri="{FF2B5EF4-FFF2-40B4-BE49-F238E27FC236}">
                <a16:creationId xmlns:a16="http://schemas.microsoft.com/office/drawing/2014/main" id="{96E712A7-D6A5-C044-0A49-AE5AFC0EA6BF}"/>
              </a:ext>
            </a:extLst>
          </p:cNvPr>
          <p:cNvCxnSpPr/>
          <p:nvPr/>
        </p:nvCxnSpPr>
        <p:spPr>
          <a:xfrm>
            <a:off x="3353296" y="7409012"/>
            <a:ext cx="0" cy="814870"/>
          </a:xfrm>
          <a:prstGeom prst="line">
            <a:avLst/>
          </a:prstGeom>
          <a:ln w="19050">
            <a:solidFill>
              <a:srgbClr val="1C8180"/>
            </a:solidFill>
          </a:ln>
        </p:spPr>
        <p:style>
          <a:lnRef idx="1">
            <a:schemeClr val="accent1"/>
          </a:lnRef>
          <a:fillRef idx="0">
            <a:schemeClr val="accent1"/>
          </a:fillRef>
          <a:effectRef idx="0">
            <a:schemeClr val="accent1"/>
          </a:effectRef>
          <a:fontRef idx="minor">
            <a:schemeClr val="tx1"/>
          </a:fontRef>
        </p:style>
      </p:cxnSp>
      <p:sp>
        <p:nvSpPr>
          <p:cNvPr id="24" name="TextBox 52">
            <a:extLst>
              <a:ext uri="{FF2B5EF4-FFF2-40B4-BE49-F238E27FC236}">
                <a16:creationId xmlns:a16="http://schemas.microsoft.com/office/drawing/2014/main" id="{01D16226-12AA-13DC-C179-3A298514B69B}"/>
              </a:ext>
            </a:extLst>
          </p:cNvPr>
          <p:cNvSpPr txBox="1"/>
          <p:nvPr/>
        </p:nvSpPr>
        <p:spPr>
          <a:xfrm>
            <a:off x="2187467" y="7347513"/>
            <a:ext cx="1106398" cy="861774"/>
          </a:xfrm>
          <a:prstGeom prst="rect">
            <a:avLst/>
          </a:prstGeom>
          <a:noFill/>
        </p:spPr>
        <p:txBody>
          <a:bodyPr wrap="square" rtlCol="0">
            <a:spAutoFit/>
          </a:bodyPr>
          <a:lstStyle/>
          <a:p>
            <a:pPr algn="r"/>
            <a:r>
              <a:rPr lang="en-US" sz="1000" b="1" dirty="0">
                <a:solidFill>
                  <a:srgbClr val="DFB792"/>
                </a:solidFill>
                <a:ea typeface="Open Sans" panose="020B0606030504020204" pitchFamily="34" charset="0"/>
                <a:cs typeface="Open Sans" panose="020B0606030504020204" pitchFamily="34" charset="0"/>
              </a:rPr>
              <a:t>FEMME DE CHAMBRE, Hôtel Novotel</a:t>
            </a:r>
          </a:p>
          <a:p>
            <a:pPr algn="r"/>
            <a:r>
              <a:rPr lang="en-US" sz="1000" b="1" dirty="0">
                <a:solidFill>
                  <a:srgbClr val="DFB792"/>
                </a:solidFill>
                <a:ea typeface="Open Sans" panose="020B0606030504020204" pitchFamily="34" charset="0"/>
                <a:cs typeface="Open Sans" panose="020B0606030504020204" pitchFamily="34" charset="0"/>
              </a:rPr>
              <a:t>Paris</a:t>
            </a:r>
          </a:p>
          <a:p>
            <a:pPr algn="r"/>
            <a:r>
              <a:rPr lang="en-US" sz="1000" b="1" dirty="0">
                <a:solidFill>
                  <a:srgbClr val="DFB792"/>
                </a:solidFill>
                <a:ea typeface="Open Sans" panose="020B0606030504020204" pitchFamily="34" charset="0"/>
                <a:cs typeface="Open Sans" panose="020B0606030504020204" pitchFamily="34" charset="0"/>
              </a:rPr>
              <a:t>2016-2020</a:t>
            </a:r>
          </a:p>
        </p:txBody>
      </p:sp>
      <p:sp>
        <p:nvSpPr>
          <p:cNvPr id="25" name="TextBox 57">
            <a:extLst>
              <a:ext uri="{FF2B5EF4-FFF2-40B4-BE49-F238E27FC236}">
                <a16:creationId xmlns:a16="http://schemas.microsoft.com/office/drawing/2014/main" id="{30C69310-566C-58D5-AF81-B864754D5619}"/>
              </a:ext>
            </a:extLst>
          </p:cNvPr>
          <p:cNvSpPr txBox="1"/>
          <p:nvPr/>
        </p:nvSpPr>
        <p:spPr>
          <a:xfrm>
            <a:off x="135383" y="6649722"/>
            <a:ext cx="1949866" cy="861774"/>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Empathie</a:t>
            </a:r>
          </a:p>
          <a:p>
            <a:pPr marL="171450" indent="-171450">
              <a:buFont typeface="Arial" panose="020B0604020202020204" pitchFamily="34" charset="0"/>
              <a:buChar char="•"/>
            </a:pPr>
            <a:r>
              <a:rPr lang="fr-FR" sz="1000" dirty="0">
                <a:solidFill>
                  <a:schemeClr val="bg1"/>
                </a:solidFill>
              </a:rPr>
              <a:t>Sens des responsabilités</a:t>
            </a:r>
          </a:p>
          <a:p>
            <a:pPr marL="171450" indent="-171450">
              <a:buFont typeface="Arial" panose="020B0604020202020204" pitchFamily="34" charset="0"/>
              <a:buChar char="•"/>
            </a:pPr>
            <a:r>
              <a:rPr lang="fr-FR" sz="1000" dirty="0">
                <a:solidFill>
                  <a:schemeClr val="bg1"/>
                </a:solidFill>
              </a:rPr>
              <a:t>Sérieuse</a:t>
            </a:r>
          </a:p>
          <a:p>
            <a:pPr marL="171450" indent="-171450">
              <a:buFont typeface="Arial" panose="020B0604020202020204" pitchFamily="34" charset="0"/>
              <a:buChar char="•"/>
            </a:pPr>
            <a:r>
              <a:rPr lang="fr-FR" sz="1000" dirty="0">
                <a:solidFill>
                  <a:schemeClr val="bg1"/>
                </a:solidFill>
              </a:rPr>
              <a:t>Ponctuelle</a:t>
            </a:r>
          </a:p>
          <a:p>
            <a:pPr marL="171450" indent="-171450">
              <a:buFont typeface="Arial" panose="020B0604020202020204" pitchFamily="34" charset="0"/>
              <a:buChar char="•"/>
            </a:pPr>
            <a:r>
              <a:rPr lang="fr-FR" sz="1000" dirty="0">
                <a:solidFill>
                  <a:schemeClr val="bg1"/>
                </a:solidFill>
              </a:rPr>
              <a:t>Autonome</a:t>
            </a:r>
          </a:p>
        </p:txBody>
      </p:sp>
      <p:sp>
        <p:nvSpPr>
          <p:cNvPr id="26" name="TextBox 30">
            <a:extLst>
              <a:ext uri="{FF2B5EF4-FFF2-40B4-BE49-F238E27FC236}">
                <a16:creationId xmlns:a16="http://schemas.microsoft.com/office/drawing/2014/main" id="{C5DB704F-8418-A125-588E-40D8499501B7}"/>
              </a:ext>
            </a:extLst>
          </p:cNvPr>
          <p:cNvSpPr txBox="1"/>
          <p:nvPr/>
        </p:nvSpPr>
        <p:spPr>
          <a:xfrm>
            <a:off x="155689" y="7804396"/>
            <a:ext cx="1715597" cy="253916"/>
          </a:xfrm>
          <a:prstGeom prst="rect">
            <a:avLst/>
          </a:prstGeom>
          <a:noFill/>
        </p:spPr>
        <p:txBody>
          <a:bodyPr wrap="square" rtlCol="0">
            <a:spAutoFit/>
          </a:bodyPr>
          <a:lstStyle/>
          <a:p>
            <a:pPr algn="ctr"/>
            <a:r>
              <a:rPr lang="en-US" sz="1000" b="1" dirty="0">
                <a:solidFill>
                  <a:srgbClr val="DFB792"/>
                </a:solidFill>
                <a:ea typeface="Open Sans" panose="020B0606030504020204" pitchFamily="34" charset="0"/>
                <a:cs typeface="Open Sans" panose="020B0606030504020204" pitchFamily="34" charset="0"/>
              </a:rPr>
              <a:t>LANGUES</a:t>
            </a:r>
          </a:p>
        </p:txBody>
      </p:sp>
      <p:sp>
        <p:nvSpPr>
          <p:cNvPr id="27" name="TextBox 57">
            <a:extLst>
              <a:ext uri="{FF2B5EF4-FFF2-40B4-BE49-F238E27FC236}">
                <a16:creationId xmlns:a16="http://schemas.microsoft.com/office/drawing/2014/main" id="{02998BDF-95CA-C058-1A22-DD78BB7EED6E}"/>
              </a:ext>
            </a:extLst>
          </p:cNvPr>
          <p:cNvSpPr txBox="1"/>
          <p:nvPr/>
        </p:nvSpPr>
        <p:spPr>
          <a:xfrm>
            <a:off x="135383" y="8070268"/>
            <a:ext cx="1949866" cy="400110"/>
          </a:xfrm>
          <a:prstGeom prst="rect">
            <a:avLst/>
          </a:prstGeom>
          <a:noFill/>
        </p:spPr>
        <p:txBody>
          <a:bodyPr wrap="square" rtlCol="0">
            <a:spAutoFit/>
          </a:bodyPr>
          <a:lstStyle/>
          <a:p>
            <a:pPr marL="171450" indent="-171450">
              <a:buFont typeface="Arial" panose="020B0604020202020204" pitchFamily="34" charset="0"/>
              <a:buChar char="•"/>
            </a:pPr>
            <a:r>
              <a:rPr lang="fr-FR" sz="1000" dirty="0">
                <a:solidFill>
                  <a:schemeClr val="bg1"/>
                </a:solidFill>
              </a:rPr>
              <a:t>Français : Langue maternelle</a:t>
            </a:r>
          </a:p>
          <a:p>
            <a:pPr marL="171450" indent="-171450">
              <a:buFont typeface="Arial" panose="020B0604020202020204" pitchFamily="34" charset="0"/>
              <a:buChar char="•"/>
            </a:pPr>
            <a:r>
              <a:rPr lang="fr-FR" sz="1000" dirty="0">
                <a:solidFill>
                  <a:schemeClr val="bg1"/>
                </a:solidFill>
              </a:rPr>
              <a:t>Italie : Langue maternelle</a:t>
            </a:r>
          </a:p>
        </p:txBody>
      </p:sp>
    </p:spTree>
    <p:extLst>
      <p:ext uri="{BB962C8B-B14F-4D97-AF65-F5344CB8AC3E}">
        <p14:creationId xmlns:p14="http://schemas.microsoft.com/office/powerpoint/2010/main" val="15932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4020</TotalTime>
  <Words>702</Words>
  <Application>Microsoft Macintosh PowerPoint</Application>
  <PresentationFormat>Format A4 (210 x 297 mm)</PresentationFormat>
  <Paragraphs>90</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Calibri Light</vt:lpstr>
      <vt:lpstr>Arial</vt:lpstr>
      <vt:lpstr>Calibri</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449</cp:revision>
  <dcterms:created xsi:type="dcterms:W3CDTF">2019-07-01T12:35:06Z</dcterms:created>
  <dcterms:modified xsi:type="dcterms:W3CDTF">2023-05-12T21:52:32Z</dcterms:modified>
</cp:coreProperties>
</file>