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28"/>
    <p:restoredTop sz="96327"/>
  </p:normalViewPr>
  <p:slideViewPr>
    <p:cSldViewPr snapToGrid="0" snapToObjects="1" showGuides="1">
      <p:cViewPr>
        <p:scale>
          <a:sx n="125" d="100"/>
          <a:sy n="125" d="100"/>
        </p:scale>
        <p:origin x="1656" y="14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13/08/2022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13/08/2022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13/08/2022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13/08/2022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13/08/2022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13/08/2022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13/08/2022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13/08/2022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13/08/2022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13/08/2022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13/08/2022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13/08/2022</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a:off x="4294597" y="1248"/>
            <a:ext cx="2552700" cy="9905994"/>
          </a:xfrm>
          <a:prstGeom prst="rect">
            <a:avLst/>
          </a:prstGeom>
          <a:solidFill>
            <a:schemeClr val="accent2">
              <a:alpha val="9019"/>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4" name="Zone de texte 1">
            <a:extLst>
              <a:ext uri="{FF2B5EF4-FFF2-40B4-BE49-F238E27FC236}">
                <a16:creationId xmlns:a16="http://schemas.microsoft.com/office/drawing/2014/main" id="{3003F50E-4EA4-E33C-FC5D-1612470235F3}"/>
              </a:ext>
            </a:extLst>
          </p:cNvPr>
          <p:cNvSpPr txBox="1">
            <a:spLocks noChangeArrowheads="1"/>
          </p:cNvSpPr>
          <p:nvPr/>
        </p:nvSpPr>
        <p:spPr bwMode="auto">
          <a:xfrm>
            <a:off x="129201" y="92791"/>
            <a:ext cx="3741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defTabSz="914400" eaLnBrk="0" fontAlgn="base" hangingPunct="0">
              <a:spcBef>
                <a:spcPct val="0"/>
              </a:spcBef>
              <a:spcAft>
                <a:spcPct val="0"/>
              </a:spcAft>
            </a:pPr>
            <a:r>
              <a:rPr lang="fr-FR" sz="2800" dirty="0"/>
              <a:t>Justine </a:t>
            </a:r>
            <a:r>
              <a:rPr lang="fr-FR" sz="2800" b="1" dirty="0"/>
              <a:t>DISTRIB</a:t>
            </a:r>
            <a:endParaRPr kumimoji="0" lang="fr-FR" altLang="fr-FR" sz="1800" b="1"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91457" y="775758"/>
            <a:ext cx="4201184" cy="915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b="1" dirty="0"/>
              <a:t>Employé polyvalent en grande distribution expérimenté </a:t>
            </a:r>
            <a:endParaRPr lang="fr-FR" sz="1400" b="1" dirty="0"/>
          </a:p>
        </p:txBody>
      </p:sp>
      <p:sp>
        <p:nvSpPr>
          <p:cNvPr id="63" name="Google Shape;61;p14">
            <a:extLst>
              <a:ext uri="{FF2B5EF4-FFF2-40B4-BE49-F238E27FC236}">
                <a16:creationId xmlns:a16="http://schemas.microsoft.com/office/drawing/2014/main" id="{4291EC86-6739-24A3-D0C6-49F4137ADE81}"/>
              </a:ext>
            </a:extLst>
          </p:cNvPr>
          <p:cNvSpPr/>
          <p:nvPr/>
        </p:nvSpPr>
        <p:spPr>
          <a:xfrm>
            <a:off x="236649" y="586133"/>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103292" y="1834930"/>
            <a:ext cx="4010235" cy="90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dirty="0"/>
              <a:t>Mes nombreuses expériences dans différents postes au sein de la grande distribution ainsi que mon BTS Management des unités commerciales m’ont permis de devenir réactif, autonome, efficace, rapide et d’être certain d’aimer ce milieu. C’est pourquoi je souhaiterais évoluer vers un poste de responsable de rayon, car j’ai acquis toutes les compétences nécessaires et je ressens le besoin d'obtenir plus de responsabilités.</a:t>
            </a:r>
            <a:endParaRPr kumimoji="0" lang="fr-FR" altLang="fr-FR" sz="1100" b="0" u="none" strike="noStrike" cap="none" normalizeH="0" baseline="0" dirty="0">
              <a:ln>
                <a:noFill/>
              </a:ln>
              <a:solidFill>
                <a:schemeClr val="tx1"/>
              </a:solidFill>
              <a:effectLst/>
              <a:latin typeface="Arial" panose="020B0604020202020204" pitchFamily="34" charset="0"/>
            </a:endParaRP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129201" y="1457139"/>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96501" y="3138120"/>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108089" y="3557163"/>
            <a:ext cx="4056237" cy="4585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50" b="1" dirty="0"/>
              <a:t>2019, Leclerc La Rochelle : Employé libre-service rayon charcuterie traditionnelle : </a:t>
            </a:r>
          </a:p>
          <a:p>
            <a:pPr marL="171450" indent="-171450">
              <a:buFont typeface="Arial" panose="020B0604020202020204" pitchFamily="34" charset="0"/>
              <a:buChar char="•"/>
            </a:pPr>
            <a:r>
              <a:rPr lang="fr-FR" sz="1050" dirty="0"/>
              <a:t>application des normes d’hygiène et de sécurité ;</a:t>
            </a:r>
          </a:p>
          <a:p>
            <a:pPr marL="171450" indent="-171450">
              <a:buFont typeface="Arial" panose="020B0604020202020204" pitchFamily="34" charset="0"/>
              <a:buChar char="•"/>
            </a:pPr>
            <a:r>
              <a:rPr lang="fr-FR" sz="1050" dirty="0"/>
              <a:t>respect des rotations et des dates de péremption ;</a:t>
            </a:r>
          </a:p>
          <a:p>
            <a:pPr marL="171450" indent="-171450">
              <a:buFont typeface="Arial" panose="020B0604020202020204" pitchFamily="34" charset="0"/>
              <a:buChar char="•"/>
            </a:pPr>
            <a:r>
              <a:rPr lang="fr-FR" sz="1050" dirty="0"/>
              <a:t>gestion des stocks (passage des commandes centrales et auprès des fournisseurs directs) ;</a:t>
            </a:r>
          </a:p>
          <a:p>
            <a:pPr marL="171450" indent="-171450">
              <a:buFont typeface="Arial" panose="020B0604020202020204" pitchFamily="34" charset="0"/>
              <a:buChar char="•"/>
            </a:pPr>
            <a:r>
              <a:rPr lang="fr-FR" sz="1050" dirty="0"/>
              <a:t>mise en place d’un banc traditionnel attractif pour le client ;</a:t>
            </a:r>
          </a:p>
          <a:p>
            <a:pPr marL="171450" indent="-171450">
              <a:buFont typeface="Arial" panose="020B0604020202020204" pitchFamily="34" charset="0"/>
              <a:buChar char="•"/>
            </a:pPr>
            <a:r>
              <a:rPr lang="fr-FR" sz="1050" dirty="0"/>
              <a:t>préparation des commandes clients pour le service traiteur ;</a:t>
            </a:r>
          </a:p>
          <a:p>
            <a:pPr marL="171450" indent="-171450">
              <a:buFont typeface="Arial" panose="020B0604020202020204" pitchFamily="34" charset="0"/>
              <a:buChar char="•"/>
            </a:pPr>
            <a:r>
              <a:rPr lang="fr-FR" sz="1050" dirty="0"/>
              <a:t>inventaires mensuels ;</a:t>
            </a:r>
          </a:p>
          <a:p>
            <a:pPr marL="171450" indent="-171450">
              <a:buFont typeface="Arial" panose="020B0604020202020204" pitchFamily="34" charset="0"/>
              <a:buChar char="•"/>
            </a:pPr>
            <a:r>
              <a:rPr lang="fr-FR" sz="1050" dirty="0"/>
              <a:t>accueil et conseil client.</a:t>
            </a:r>
          </a:p>
          <a:p>
            <a:endParaRPr lang="fr-FR" sz="1050" b="1" dirty="0"/>
          </a:p>
          <a:p>
            <a:r>
              <a:rPr lang="fr-FR" sz="1050" b="1" dirty="0"/>
              <a:t>2015, Leclerc Poitiers : employé libre-service polyvalent épicerie</a:t>
            </a:r>
          </a:p>
          <a:p>
            <a:pPr marL="171450" indent="-171450">
              <a:buFont typeface="Arial" panose="020B0604020202020204" pitchFamily="34" charset="0"/>
              <a:buChar char="•"/>
            </a:pPr>
            <a:r>
              <a:rPr lang="fr-FR" sz="1050" dirty="0"/>
              <a:t>gestion des stocks : passage des commandes, réapprovisionnement adapté afin d’éviter les ruptures ou le surstock, respect des rotations, contrôle des périmés ;</a:t>
            </a:r>
          </a:p>
          <a:p>
            <a:pPr marL="171450" indent="-171450">
              <a:buFont typeface="Arial" panose="020B0604020202020204" pitchFamily="34" charset="0"/>
              <a:buChar char="•"/>
            </a:pPr>
            <a:r>
              <a:rPr lang="fr-FR" sz="1050" dirty="0"/>
              <a:t>visuel des rayons : rayons pleins, </a:t>
            </a:r>
            <a:r>
              <a:rPr lang="fr-FR" sz="1050" dirty="0" err="1"/>
              <a:t>facing</a:t>
            </a:r>
            <a:r>
              <a:rPr lang="fr-FR" sz="1050" dirty="0"/>
              <a:t> tenu, nettoyage régulier ;</a:t>
            </a:r>
          </a:p>
          <a:p>
            <a:pPr marL="171450" indent="-171450">
              <a:buFont typeface="Arial" panose="020B0604020202020204" pitchFamily="34" charset="0"/>
              <a:buChar char="•"/>
            </a:pPr>
            <a:r>
              <a:rPr lang="fr-FR" sz="1050" dirty="0"/>
              <a:t>balisage des rayons : prix corrects et au bon emplacement, promotions affichées aux dates correspondantes ;</a:t>
            </a:r>
          </a:p>
          <a:p>
            <a:pPr marL="171450" indent="-171450">
              <a:buFont typeface="Arial" panose="020B0604020202020204" pitchFamily="34" charset="0"/>
              <a:buChar char="•"/>
            </a:pPr>
            <a:r>
              <a:rPr lang="fr-FR" sz="1050" dirty="0"/>
              <a:t>rangement des réserves.</a:t>
            </a:r>
          </a:p>
          <a:p>
            <a:endParaRPr lang="fr-FR" sz="1050" b="1" dirty="0"/>
          </a:p>
          <a:p>
            <a:r>
              <a:rPr lang="fr-FR" sz="1050" b="1" dirty="0"/>
              <a:t>2013, Auchan Poitiers Sud : employé libre-service rayon liquide</a:t>
            </a:r>
          </a:p>
          <a:p>
            <a:pPr marL="171450" indent="-171450">
              <a:buFont typeface="Arial" panose="020B0604020202020204" pitchFamily="34" charset="0"/>
              <a:buChar char="•"/>
            </a:pPr>
            <a:r>
              <a:rPr lang="fr-FR" sz="1050" dirty="0"/>
              <a:t>mise en rayon : éviter les ruptures, respecter les emplacements des produits dans le rayon, nettoyage régulier des rayons ;</a:t>
            </a:r>
          </a:p>
          <a:p>
            <a:pPr marL="171450" indent="-171450">
              <a:buFont typeface="Arial" panose="020B0604020202020204" pitchFamily="34" charset="0"/>
              <a:buChar char="•"/>
            </a:pPr>
            <a:r>
              <a:rPr lang="fr-FR" sz="1050" dirty="0"/>
              <a:t>vérifications des prix et des promotions en cours ;</a:t>
            </a:r>
          </a:p>
          <a:p>
            <a:pPr marL="171450" indent="-171450">
              <a:buFont typeface="Arial" panose="020B0604020202020204" pitchFamily="34" charset="0"/>
              <a:buChar char="•"/>
            </a:pPr>
            <a:r>
              <a:rPr lang="fr-FR" sz="1050" dirty="0"/>
              <a:t>rangement et nettoyage des réserves ;</a:t>
            </a:r>
          </a:p>
          <a:p>
            <a:pPr marL="171450" indent="-171450">
              <a:buFont typeface="Arial" panose="020B0604020202020204" pitchFamily="34" charset="0"/>
              <a:buChar char="•"/>
            </a:pPr>
            <a:r>
              <a:rPr lang="fr-FR" sz="1050" dirty="0"/>
              <a:t>contrôle des livraisons ;</a:t>
            </a:r>
          </a:p>
          <a:p>
            <a:pPr marL="171450" indent="-171450">
              <a:buFont typeface="Arial" panose="020B0604020202020204" pitchFamily="34" charset="0"/>
              <a:buChar char="•"/>
            </a:pPr>
            <a:r>
              <a:rPr lang="fr-FR" sz="1050" dirty="0"/>
              <a:t>respect des normes de sécurité ;</a:t>
            </a:r>
          </a:p>
          <a:p>
            <a:pPr marL="171450" indent="-171450">
              <a:buFont typeface="Arial" panose="020B0604020202020204" pitchFamily="34" charset="0"/>
              <a:buChar char="•"/>
            </a:pPr>
            <a:r>
              <a:rPr lang="fr-FR" sz="1050" dirty="0"/>
              <a:t>accompagnement des clients et conseils.</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176485" y="1788524"/>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131041" y="3503706"/>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4847871" y="2732810"/>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4601867" y="3337453"/>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16038" y="2769776"/>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34357" y="3096822"/>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38291" y="3625281"/>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4484275" y="2307664"/>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4401317" y="4128072"/>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4430956" y="4594685"/>
            <a:ext cx="2341563" cy="21067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travail en équipe,</a:t>
            </a:r>
          </a:p>
          <a:p>
            <a:pPr marL="171450" indent="-171450">
              <a:buFont typeface="Arial" panose="020B0604020202020204" pitchFamily="34" charset="0"/>
              <a:buChar char="•"/>
            </a:pPr>
            <a:r>
              <a:rPr lang="fr-FR" sz="1100" dirty="0"/>
              <a:t>qualités d’écoute et de respect des consignes,</a:t>
            </a:r>
          </a:p>
          <a:p>
            <a:pPr marL="171450" indent="-171450">
              <a:buFont typeface="Arial" panose="020B0604020202020204" pitchFamily="34" charset="0"/>
              <a:buChar char="•"/>
            </a:pPr>
            <a:r>
              <a:rPr lang="fr-FR" sz="1100" dirty="0"/>
              <a:t>gestion d’un inventaire,</a:t>
            </a:r>
          </a:p>
          <a:p>
            <a:pPr marL="171450" indent="-171450">
              <a:buFont typeface="Arial" panose="020B0604020202020204" pitchFamily="34" charset="0"/>
              <a:buChar char="•"/>
            </a:pPr>
            <a:r>
              <a:rPr lang="fr-FR" sz="1100" dirty="0"/>
              <a:t>conserver son calme et trouver des solutions face aux situations compliquées (clients mécontents, erreur de livraison de commande),</a:t>
            </a:r>
          </a:p>
          <a:p>
            <a:pPr marL="171450" indent="-171450">
              <a:buFont typeface="Arial" panose="020B0604020202020204" pitchFamily="34" charset="0"/>
              <a:buChar char="•"/>
            </a:pPr>
            <a:r>
              <a:rPr lang="fr-FR" sz="1100" dirty="0"/>
              <a:t>réactivité dans la gestion du rayon.</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4382751" y="6366430"/>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4368186" y="6759650"/>
            <a:ext cx="2341562" cy="914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Patient</a:t>
            </a:r>
          </a:p>
          <a:p>
            <a:pPr marL="171450" indent="-171450">
              <a:buFont typeface="Arial" panose="020B0604020202020204" pitchFamily="34" charset="0"/>
              <a:buChar char="•"/>
            </a:pPr>
            <a:r>
              <a:rPr lang="fr-FR" sz="1100" dirty="0"/>
              <a:t>Organisé</a:t>
            </a:r>
          </a:p>
          <a:p>
            <a:pPr marL="171450" indent="-171450">
              <a:buFont typeface="Arial" panose="020B0604020202020204" pitchFamily="34" charset="0"/>
              <a:buChar char="•"/>
            </a:pPr>
            <a:r>
              <a:rPr lang="fr-FR" sz="1100" dirty="0"/>
              <a:t>Rigoureux</a:t>
            </a:r>
          </a:p>
          <a:p>
            <a:pPr marL="171450" indent="-171450">
              <a:buFont typeface="Arial" panose="020B0604020202020204" pitchFamily="34" charset="0"/>
              <a:buChar char="•"/>
            </a:pPr>
            <a:r>
              <a:rPr lang="fr-FR" sz="1100" dirty="0"/>
              <a:t>Souriant</a:t>
            </a:r>
          </a:p>
          <a:p>
            <a:pPr marL="171450" indent="-171450">
              <a:buFont typeface="Arial" panose="020B0604020202020204" pitchFamily="34" charset="0"/>
              <a:buChar char="•"/>
            </a:pPr>
            <a:r>
              <a:rPr lang="fr-FR" sz="1100" dirty="0"/>
              <a:t>Sérieux</a:t>
            </a:r>
          </a:p>
        </p:txBody>
      </p:sp>
      <p:sp>
        <p:nvSpPr>
          <p:cNvPr id="72" name="Zone de texte 26">
            <a:extLst>
              <a:ext uri="{FF2B5EF4-FFF2-40B4-BE49-F238E27FC236}">
                <a16:creationId xmlns:a16="http://schemas.microsoft.com/office/drawing/2014/main" id="{D788481A-6149-C36E-8B50-D6862977B99D}"/>
              </a:ext>
            </a:extLst>
          </p:cNvPr>
          <p:cNvSpPr txBox="1">
            <a:spLocks noChangeArrowheads="1"/>
          </p:cNvSpPr>
          <p:nvPr/>
        </p:nvSpPr>
        <p:spPr bwMode="auto">
          <a:xfrm>
            <a:off x="4361723" y="7910820"/>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Centres d’intérêt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3" name="Zone de texte 27">
            <a:extLst>
              <a:ext uri="{FF2B5EF4-FFF2-40B4-BE49-F238E27FC236}">
                <a16:creationId xmlns:a16="http://schemas.microsoft.com/office/drawing/2014/main" id="{9215CD3D-40CF-B0D8-6768-30E93CE40C9E}"/>
              </a:ext>
            </a:extLst>
          </p:cNvPr>
          <p:cNvSpPr txBox="1">
            <a:spLocks noChangeArrowheads="1"/>
          </p:cNvSpPr>
          <p:nvPr/>
        </p:nvSpPr>
        <p:spPr bwMode="auto">
          <a:xfrm>
            <a:off x="4368186" y="8333530"/>
            <a:ext cx="2341562" cy="622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285750" indent="-285750">
              <a:buFont typeface="Arial" panose="020B0604020202020204" pitchFamily="34" charset="0"/>
              <a:buChar char="•"/>
            </a:pPr>
            <a:r>
              <a:rPr lang="fr-FR" sz="1100" dirty="0">
                <a:latin typeface="Calibri" panose="020F0502020204030204" pitchFamily="34" charset="0"/>
                <a:cs typeface="Calibri" panose="020F0502020204030204" pitchFamily="34" charset="0"/>
              </a:rPr>
              <a:t>Randonneur pédestre infatigable </a:t>
            </a:r>
          </a:p>
          <a:p>
            <a:pPr marL="285750" indent="-285750">
              <a:buFont typeface="Arial" panose="020B0604020202020204" pitchFamily="34" charset="0"/>
              <a:buChar char="•"/>
            </a:pPr>
            <a:r>
              <a:rPr lang="fr-FR" sz="1100" dirty="0">
                <a:latin typeface="Calibri" panose="020F0502020204030204" pitchFamily="34" charset="0"/>
                <a:cs typeface="Calibri" panose="020F0502020204030204" pitchFamily="34" charset="0"/>
              </a:rPr>
              <a:t>Cinéphile passionné</a:t>
            </a:r>
          </a:p>
          <a:p>
            <a:pPr marL="285750" indent="-285750">
              <a:buFont typeface="Arial" panose="020B0604020202020204" pitchFamily="34" charset="0"/>
              <a:buChar char="•"/>
            </a:pPr>
            <a:r>
              <a:rPr lang="fr-FR" sz="1100" dirty="0">
                <a:latin typeface="Calibri" panose="020F0502020204030204" pitchFamily="34" charset="0"/>
                <a:cs typeface="Calibri" panose="020F0502020204030204" pitchFamily="34" charset="0"/>
              </a:rPr>
              <a:t>Bénévole aux restos du cœur</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96501" y="8252500"/>
            <a:ext cx="317500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129201" y="8593781"/>
            <a:ext cx="3978703" cy="0"/>
          </a:xfrm>
          <a:prstGeom prst="line">
            <a:avLst/>
          </a:prstGeom>
          <a:ln/>
        </p:spPr>
        <p:style>
          <a:lnRef idx="2">
            <a:schemeClr val="dk1"/>
          </a:lnRef>
          <a:fillRef idx="0">
            <a:schemeClr val="dk1"/>
          </a:fillRef>
          <a:effectRef idx="1">
            <a:schemeClr val="dk1"/>
          </a:effectRef>
          <a:fontRef idx="minor">
            <a:schemeClr val="tx1"/>
          </a:fontRef>
        </p:style>
      </p:cxn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cxnSp>
        <p:nvCxnSpPr>
          <p:cNvPr id="3" name="Conector recto 36">
            <a:extLst>
              <a:ext uri="{FF2B5EF4-FFF2-40B4-BE49-F238E27FC236}">
                <a16:creationId xmlns:a16="http://schemas.microsoft.com/office/drawing/2014/main" id="{D69FD046-5797-81EA-5302-D96DB89761DA}"/>
              </a:ext>
            </a:extLst>
          </p:cNvPr>
          <p:cNvCxnSpPr>
            <a:cxnSpLocks/>
          </p:cNvCxnSpPr>
          <p:nvPr/>
        </p:nvCxnSpPr>
        <p:spPr>
          <a:xfrm>
            <a:off x="4569863" y="2653260"/>
            <a:ext cx="2255975" cy="0"/>
          </a:xfrm>
          <a:prstGeom prst="line">
            <a:avLst/>
          </a:prstGeom>
          <a:ln/>
        </p:spPr>
        <p:style>
          <a:lnRef idx="2">
            <a:schemeClr val="dk1"/>
          </a:lnRef>
          <a:fillRef idx="0">
            <a:schemeClr val="dk1"/>
          </a:fillRef>
          <a:effectRef idx="1">
            <a:schemeClr val="dk1"/>
          </a:effectRef>
          <a:fontRef idx="minor">
            <a:schemeClr val="tx1"/>
          </a:fontRef>
        </p:style>
      </p:cxnSp>
      <p:cxnSp>
        <p:nvCxnSpPr>
          <p:cNvPr id="5" name="Conector recto 36">
            <a:extLst>
              <a:ext uri="{FF2B5EF4-FFF2-40B4-BE49-F238E27FC236}">
                <a16:creationId xmlns:a16="http://schemas.microsoft.com/office/drawing/2014/main" id="{255F5C53-8D54-DD6D-24CB-6125E2CAE08E}"/>
              </a:ext>
            </a:extLst>
          </p:cNvPr>
          <p:cNvCxnSpPr>
            <a:cxnSpLocks/>
          </p:cNvCxnSpPr>
          <p:nvPr/>
        </p:nvCxnSpPr>
        <p:spPr>
          <a:xfrm>
            <a:off x="4491353" y="4482009"/>
            <a:ext cx="2255975" cy="0"/>
          </a:xfrm>
          <a:prstGeom prst="line">
            <a:avLst/>
          </a:prstGeom>
          <a:ln/>
        </p:spPr>
        <p:style>
          <a:lnRef idx="2">
            <a:schemeClr val="dk1"/>
          </a:lnRef>
          <a:fillRef idx="0">
            <a:schemeClr val="dk1"/>
          </a:fillRef>
          <a:effectRef idx="1">
            <a:schemeClr val="dk1"/>
          </a:effectRef>
          <a:fontRef idx="minor">
            <a:schemeClr val="tx1"/>
          </a:fontRef>
        </p:style>
      </p:cxnSp>
      <p:cxnSp>
        <p:nvCxnSpPr>
          <p:cNvPr id="6" name="Conector recto 36">
            <a:extLst>
              <a:ext uri="{FF2B5EF4-FFF2-40B4-BE49-F238E27FC236}">
                <a16:creationId xmlns:a16="http://schemas.microsoft.com/office/drawing/2014/main" id="{295D4B8E-170D-C0AC-CFDF-DF59F8740F04}"/>
              </a:ext>
            </a:extLst>
          </p:cNvPr>
          <p:cNvCxnSpPr>
            <a:cxnSpLocks/>
          </p:cNvCxnSpPr>
          <p:nvPr/>
        </p:nvCxnSpPr>
        <p:spPr>
          <a:xfrm>
            <a:off x="4438700" y="6730405"/>
            <a:ext cx="2255975" cy="0"/>
          </a:xfrm>
          <a:prstGeom prst="line">
            <a:avLst/>
          </a:prstGeom>
          <a:ln/>
        </p:spPr>
        <p:style>
          <a:lnRef idx="2">
            <a:schemeClr val="dk1"/>
          </a:lnRef>
          <a:fillRef idx="0">
            <a:schemeClr val="dk1"/>
          </a:fillRef>
          <a:effectRef idx="1">
            <a:schemeClr val="dk1"/>
          </a:effectRef>
          <a:fontRef idx="minor">
            <a:schemeClr val="tx1"/>
          </a:fontRef>
        </p:style>
      </p:cxnSp>
      <p:cxnSp>
        <p:nvCxnSpPr>
          <p:cNvPr id="7" name="Conector recto 36">
            <a:extLst>
              <a:ext uri="{FF2B5EF4-FFF2-40B4-BE49-F238E27FC236}">
                <a16:creationId xmlns:a16="http://schemas.microsoft.com/office/drawing/2014/main" id="{C4F82F1A-9E69-D0C8-45B6-D4434DF65A62}"/>
              </a:ext>
            </a:extLst>
          </p:cNvPr>
          <p:cNvCxnSpPr>
            <a:cxnSpLocks/>
          </p:cNvCxnSpPr>
          <p:nvPr/>
        </p:nvCxnSpPr>
        <p:spPr>
          <a:xfrm>
            <a:off x="4447311" y="8282394"/>
            <a:ext cx="2255975" cy="0"/>
          </a:xfrm>
          <a:prstGeom prst="line">
            <a:avLst/>
          </a:prstGeom>
          <a:ln/>
        </p:spPr>
        <p:style>
          <a:lnRef idx="2">
            <a:schemeClr val="dk1"/>
          </a:lnRef>
          <a:fillRef idx="0">
            <a:schemeClr val="dk1"/>
          </a:fillRef>
          <a:effectRef idx="1">
            <a:schemeClr val="dk1"/>
          </a:effectRef>
          <a:fontRef idx="minor">
            <a:schemeClr val="tx1"/>
          </a:fontRef>
        </p:style>
      </p:cxnSp>
      <p:pic>
        <p:nvPicPr>
          <p:cNvPr id="9" name="Image 8" descr="Une image contenant personne, mur&#10;&#10;Description générée automatiquement">
            <a:extLst>
              <a:ext uri="{FF2B5EF4-FFF2-40B4-BE49-F238E27FC236}">
                <a16:creationId xmlns:a16="http://schemas.microsoft.com/office/drawing/2014/main" id="{3F7FE087-6E96-4A63-2233-1F3B406705D0}"/>
              </a:ext>
            </a:extLst>
          </p:cNvPr>
          <p:cNvPicPr>
            <a:picLocks noChangeAspect="1"/>
          </p:cNvPicPr>
          <p:nvPr/>
        </p:nvPicPr>
        <p:blipFill rotWithShape="1">
          <a:blip r:embed="rId7"/>
          <a:srcRect l="31478" r="1975"/>
          <a:stretch/>
        </p:blipFill>
        <p:spPr>
          <a:xfrm>
            <a:off x="4584344" y="102999"/>
            <a:ext cx="2025671" cy="2031699"/>
          </a:xfrm>
          <a:prstGeom prst="ellipse">
            <a:avLst/>
          </a:prstGeom>
        </p:spPr>
      </p:pic>
      <p:sp>
        <p:nvSpPr>
          <p:cNvPr id="4" name="ZoneTexte 3">
            <a:extLst>
              <a:ext uri="{FF2B5EF4-FFF2-40B4-BE49-F238E27FC236}">
                <a16:creationId xmlns:a16="http://schemas.microsoft.com/office/drawing/2014/main" id="{EC434EA1-BBEB-F341-E243-762F9020BF0A}"/>
              </a:ext>
            </a:extLst>
          </p:cNvPr>
          <p:cNvSpPr txBox="1"/>
          <p:nvPr/>
        </p:nvSpPr>
        <p:spPr>
          <a:xfrm>
            <a:off x="89103" y="8631061"/>
            <a:ext cx="4125876" cy="1223412"/>
          </a:xfrm>
          <a:prstGeom prst="rect">
            <a:avLst/>
          </a:prstGeom>
          <a:noFill/>
        </p:spPr>
        <p:txBody>
          <a:bodyPr wrap="square">
            <a:spAutoFit/>
          </a:bodyPr>
          <a:lstStyle/>
          <a:p>
            <a:pPr marL="171450" indent="-171450">
              <a:buFont typeface="Arial" panose="020B0604020202020204" pitchFamily="34" charset="0"/>
              <a:buChar char="•"/>
            </a:pPr>
            <a:r>
              <a:rPr lang="fr-FR" sz="1050" dirty="0"/>
              <a:t>2012 : stage dans le cadre du Brevet de Technicien Supérieur Management des Unités Commerciales au rayon épicerie</a:t>
            </a:r>
          </a:p>
          <a:p>
            <a:pPr marL="171450" indent="-171450">
              <a:buFont typeface="Arial" panose="020B0604020202020204" pitchFamily="34" charset="0"/>
              <a:buChar char="•"/>
            </a:pPr>
            <a:r>
              <a:rPr lang="fr-FR" sz="1050" dirty="0"/>
              <a:t>2012 : Brevet de Technicien Supérieur Management des Unités Commerciales </a:t>
            </a:r>
          </a:p>
          <a:p>
            <a:pPr marL="171450" indent="-171450">
              <a:buFont typeface="Arial" panose="020B0604020202020204" pitchFamily="34" charset="0"/>
              <a:buChar char="•"/>
            </a:pPr>
            <a:r>
              <a:rPr lang="fr-FR" sz="1050" dirty="0"/>
              <a:t>2010 : Baccalauréat économique et social : spécialisation sciences économiques, mention assez bien, Lycée Aliénor d’Aquitaine, Poitiers.</a:t>
            </a:r>
          </a:p>
        </p:txBody>
      </p:sp>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820</TotalTime>
  <Words>425</Words>
  <Application>Microsoft Macintosh PowerPoint</Application>
  <PresentationFormat>Format A4 (210 x 297 mm)</PresentationFormat>
  <Paragraphs>54</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36</cp:revision>
  <cp:lastPrinted>2022-05-25T13:38:42Z</cp:lastPrinted>
  <dcterms:created xsi:type="dcterms:W3CDTF">2022-05-25T13:38:28Z</dcterms:created>
  <dcterms:modified xsi:type="dcterms:W3CDTF">2022-08-13T17:59:37Z</dcterms:modified>
</cp:coreProperties>
</file>