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sldIdLst>
    <p:sldId id="274" r:id="rId2"/>
    <p:sldId id="259" r:id="rId3"/>
  </p:sldIdLst>
  <p:sldSz cx="6858000" cy="9906000" type="A4"/>
  <p:notesSz cx="6858000" cy="9144000"/>
  <p:embeddedFontLst>
    <p:embeddedFont>
      <p:font typeface="Arial Black" panose="020B0604020202020204" pitchFamily="34" charset="0"/>
      <p:bold r:id="rId4"/>
    </p:embeddedFont>
    <p:embeddedFont>
      <p:font typeface="Calibri" panose="020F0502020204030204" pitchFamily="34" charset="0"/>
      <p:regular r:id="rId5"/>
      <p:bold r:id="rId6"/>
      <p:italic r:id="rId7"/>
      <p:boldItalic r:id="rId8"/>
    </p:embeddedFont>
    <p:embeddedFont>
      <p:font typeface="Calibri Light" panose="020F0302020204030204" pitchFamily="34" charset="0"/>
      <p:regular r:id="rId9"/>
      <p:italic r:id="rId1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3143" userDrawn="1">
          <p15:clr>
            <a:srgbClr val="A4A3A4"/>
          </p15:clr>
        </p15:guide>
        <p15:guide id="3" pos="164" userDrawn="1">
          <p15:clr>
            <a:srgbClr val="A4A3A4"/>
          </p15:clr>
        </p15:guide>
        <p15:guide id="4" orient="horz" pos="6046" userDrawn="1">
          <p15:clr>
            <a:srgbClr val="A4A3A4"/>
          </p15:clr>
        </p15:guide>
        <p15:guide id="5" pos="4110" userDrawn="1">
          <p15:clr>
            <a:srgbClr val="A4A3A4"/>
          </p15:clr>
        </p15:guide>
        <p15:guide id="6" pos="2160" userDrawn="1">
          <p15:clr>
            <a:srgbClr val="A4A3A4"/>
          </p15:clr>
        </p15:guide>
        <p15:guide id="7" orient="horz" pos="1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69A3"/>
    <a:srgbClr val="BBCDE3"/>
    <a:srgbClr val="CE9BAA"/>
    <a:srgbClr val="3F84BE"/>
    <a:srgbClr val="1D275F"/>
    <a:srgbClr val="792045"/>
    <a:srgbClr val="792047"/>
    <a:srgbClr val="1C8180"/>
    <a:srgbClr val="DFB792"/>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89" autoAdjust="0"/>
    <p:restoredTop sz="95597" autoAdjust="0"/>
  </p:normalViewPr>
  <p:slideViewPr>
    <p:cSldViewPr snapToGrid="0" snapToObjects="1">
      <p:cViewPr varScale="1">
        <p:scale>
          <a:sx n="89" d="100"/>
          <a:sy n="89" d="100"/>
        </p:scale>
        <p:origin x="3912" y="168"/>
      </p:cViewPr>
      <p:guideLst>
        <p:guide orient="horz" pos="3143"/>
        <p:guide pos="164"/>
        <p:guide orient="horz" pos="6046"/>
        <p:guide pos="4110"/>
        <p:guide pos="2160"/>
        <p:guide orient="horz" pos="126"/>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22/05/2023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036613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22/05/2023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680344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22/05/2023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311705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22/05/2023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71501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49611CC-7445-5145-852D-B0038F480269}" type="datetimeFigureOut">
              <a:rPr lang="fr-FR" smtClean="0"/>
              <a:t>22/05/2023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104265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49611CC-7445-5145-852D-B0038F480269}" type="datetimeFigureOut">
              <a:rPr lang="fr-FR" smtClean="0"/>
              <a:t>22/05/2023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064772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49611CC-7445-5145-852D-B0038F480269}" type="datetimeFigureOut">
              <a:rPr lang="fr-FR" smtClean="0"/>
              <a:t>22/05/2023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60760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49611CC-7445-5145-852D-B0038F480269}" type="datetimeFigureOut">
              <a:rPr lang="fr-FR" smtClean="0"/>
              <a:t>22/05/2023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297585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611CC-7445-5145-852D-B0038F480269}" type="datetimeFigureOut">
              <a:rPr lang="fr-FR" smtClean="0"/>
              <a:t>22/05/2023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647353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49611CC-7445-5145-852D-B0038F480269}" type="datetimeFigureOut">
              <a:rPr lang="fr-FR" smtClean="0"/>
              <a:t>22/05/2023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863469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49611CC-7445-5145-852D-B0038F480269}" type="datetimeFigureOut">
              <a:rPr lang="fr-FR" smtClean="0"/>
              <a:t>22/05/2023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341234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49611CC-7445-5145-852D-B0038F480269}" type="datetimeFigureOut">
              <a:rPr lang="fr-FR" smtClean="0"/>
              <a:t>22/05/2023</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47619D5-86AC-E041-92CF-3E3920E39222}" type="slidenum">
              <a:rPr lang="fr-FR" smtClean="0"/>
              <a:t>‹N°›</a:t>
            </a:fld>
            <a:endParaRPr lang="fr-FR"/>
          </a:p>
        </p:txBody>
      </p:sp>
    </p:spTree>
    <p:extLst>
      <p:ext uri="{BB962C8B-B14F-4D97-AF65-F5344CB8AC3E}">
        <p14:creationId xmlns:p14="http://schemas.microsoft.com/office/powerpoint/2010/main" val="3584613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creeruncv.com/lettre-de-motivation/?utm_source=Document&amp;utm_medium=Link&amp;utm_campaign=Doc_CV_PTT" TargetMode="External"/><Relationship Id="rId3" Type="http://schemas.openxmlformats.org/officeDocument/2006/relationships/hyperlink" Target="https://www.creeruncv.com/conseils/lexperience-profesionnelle-sur-le-cv/?utm_source=Document&amp;utm_medium=Link&amp;utm_campaign=Doc_CV_PTT" TargetMode="External"/><Relationship Id="rId7" Type="http://schemas.openxmlformats.org/officeDocument/2006/relationships/hyperlink" Target="https://www.creeruncv.com/conseils/recrutement/?utm_source=Document&amp;utm_medium=Link&amp;utm_campaign=Doc_CV_PTT" TargetMode="External"/><Relationship Id="rId2" Type="http://schemas.openxmlformats.org/officeDocument/2006/relationships/hyperlink" Target="https://www.creeruncv.com/conseils/le-titre-du-cv/?utm_source=Document&amp;utm_medium=Link&amp;utm_campaign=Doc_CV_PTT" TargetMode="External"/><Relationship Id="rId1" Type="http://schemas.openxmlformats.org/officeDocument/2006/relationships/slideLayout" Target="../slideLayouts/slideLayout2.xml"/><Relationship Id="rId6" Type="http://schemas.openxmlformats.org/officeDocument/2006/relationships/hyperlink" Target="https://www.creeruncv.com/conseils/icones-pour-cv/?utm_source=Document&amp;utm_medium=Link&amp;utm_campaign=Doc_CV_PTT" TargetMode="External"/><Relationship Id="rId11" Type="http://schemas.openxmlformats.org/officeDocument/2006/relationships/hyperlink" Target="https://www.creeruncv.com/conseils/lettre-de-motivation/?utm_source=Document&amp;utm_medium=Link&amp;utm_campaign=Doc_CV_PTT" TargetMode="External"/><Relationship Id="rId5" Type="http://schemas.openxmlformats.org/officeDocument/2006/relationships/hyperlink" Target="https://www.creeruncv.com/conseils/faire-un-cv-conseils-pratiques/?utm_source=Document&amp;utm_medium=Link&amp;utm_campaign=Doc_CV_PTT" TargetMode="External"/><Relationship Id="rId10" Type="http://schemas.openxmlformats.org/officeDocument/2006/relationships/hyperlink" Target="https://www.creeruncv.com/modele-de-lettre/?utm_source=Document&amp;utm_medium=Link&amp;utm_campaign=Doc_CV_PTT" TargetMode="External"/><Relationship Id="rId4" Type="http://schemas.openxmlformats.org/officeDocument/2006/relationships/hyperlink" Target="https://www.creeruncv.com/conseils/laccroche-du-cv/?utm_source=Document&amp;utm_medium=Link&amp;utm_campaign=Doc_CV_PTT" TargetMode="External"/><Relationship Id="rId9" Type="http://schemas.openxmlformats.org/officeDocument/2006/relationships/hyperlink" Target="https://www.creeruncv.com/modele-de-lett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Прямоугольник 28"/>
          <p:cNvSpPr/>
          <p:nvPr/>
        </p:nvSpPr>
        <p:spPr>
          <a:xfrm>
            <a:off x="-14378" y="0"/>
            <a:ext cx="2231092" cy="9906000"/>
          </a:xfrm>
          <a:prstGeom prst="rect">
            <a:avLst/>
          </a:prstGeom>
          <a:solidFill>
            <a:srgbClr val="CE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2" name="Группа 1"/>
          <p:cNvGrpSpPr/>
          <p:nvPr/>
        </p:nvGrpSpPr>
        <p:grpSpPr>
          <a:xfrm>
            <a:off x="107357" y="2252836"/>
            <a:ext cx="1987622" cy="1089728"/>
            <a:chOff x="107357" y="2440670"/>
            <a:chExt cx="1987622" cy="1089728"/>
          </a:xfrm>
        </p:grpSpPr>
        <p:sp>
          <p:nvSpPr>
            <p:cNvPr id="7" name="TextBox 30">
              <a:extLst>
                <a:ext uri="{FF2B5EF4-FFF2-40B4-BE49-F238E27FC236}">
                  <a16:creationId xmlns:a16="http://schemas.microsoft.com/office/drawing/2014/main" id="{9843F1DE-6301-2549-A35C-31316D3D8E7B}"/>
                </a:ext>
              </a:extLst>
            </p:cNvPr>
            <p:cNvSpPr txBox="1"/>
            <p:nvPr/>
          </p:nvSpPr>
          <p:spPr>
            <a:xfrm>
              <a:off x="204257" y="2440670"/>
              <a:ext cx="1793822" cy="253916"/>
            </a:xfrm>
            <a:prstGeom prst="rect">
              <a:avLst/>
            </a:prstGeom>
            <a:noFill/>
          </p:spPr>
          <p:txBody>
            <a:bodyPr wrap="square" rtlCol="0">
              <a:spAutoFit/>
            </a:bodyPr>
            <a:lstStyle/>
            <a:p>
              <a:pPr algn="ctr"/>
              <a:r>
                <a:rPr lang="en-US" sz="1050" b="1" dirty="0">
                  <a:solidFill>
                    <a:srgbClr val="1669A3"/>
                  </a:solidFill>
                  <a:ea typeface="Open Sans" panose="020B0606030504020204" pitchFamily="34" charset="0"/>
                  <a:cs typeface="Open Sans" panose="020B0606030504020204" pitchFamily="34" charset="0"/>
                </a:rPr>
                <a:t>CONTACT</a:t>
              </a:r>
            </a:p>
          </p:txBody>
        </p:sp>
        <p:sp>
          <p:nvSpPr>
            <p:cNvPr id="8" name="TextBox 32">
              <a:extLst>
                <a:ext uri="{FF2B5EF4-FFF2-40B4-BE49-F238E27FC236}">
                  <a16:creationId xmlns:a16="http://schemas.microsoft.com/office/drawing/2014/main" id="{0CE2CA73-EFA9-DC4B-8DB0-45D6559402D1}"/>
                </a:ext>
              </a:extLst>
            </p:cNvPr>
            <p:cNvSpPr txBox="1"/>
            <p:nvPr/>
          </p:nvSpPr>
          <p:spPr>
            <a:xfrm>
              <a:off x="145113" y="3284177"/>
              <a:ext cx="1912111" cy="246221"/>
            </a:xfrm>
            <a:prstGeom prst="rect">
              <a:avLst/>
            </a:prstGeom>
            <a:noFill/>
          </p:spPr>
          <p:txBody>
            <a:bodyPr wrap="square" rtlCol="0">
              <a:spAutoFit/>
            </a:bodyPr>
            <a:lstStyle/>
            <a:p>
              <a:pPr algn="ctr"/>
              <a:endParaRPr lang="en-US" sz="1000" dirty="0">
                <a:ea typeface="Open Sans" panose="020B0606030504020204" pitchFamily="34" charset="0"/>
                <a:cs typeface="Open Sans" panose="020B0606030504020204" pitchFamily="34" charset="0"/>
              </a:endParaRPr>
            </a:p>
          </p:txBody>
        </p:sp>
        <p:sp>
          <p:nvSpPr>
            <p:cNvPr id="9" name="TextBox 31">
              <a:extLst>
                <a:ext uri="{FF2B5EF4-FFF2-40B4-BE49-F238E27FC236}">
                  <a16:creationId xmlns:a16="http://schemas.microsoft.com/office/drawing/2014/main" id="{568762EE-EC20-274D-BE57-79F72BA202A0}"/>
                </a:ext>
              </a:extLst>
            </p:cNvPr>
            <p:cNvSpPr txBox="1"/>
            <p:nvPr/>
          </p:nvSpPr>
          <p:spPr>
            <a:xfrm>
              <a:off x="107357" y="3026449"/>
              <a:ext cx="1987622" cy="246221"/>
            </a:xfrm>
            <a:prstGeom prst="rect">
              <a:avLst/>
            </a:prstGeom>
            <a:noFill/>
          </p:spPr>
          <p:txBody>
            <a:bodyPr wrap="square" rtlCol="0">
              <a:spAutoFit/>
            </a:bodyPr>
            <a:lstStyle/>
            <a:p>
              <a:pPr algn="ctr"/>
              <a:endParaRPr lang="en-US" sz="1000" dirty="0">
                <a:ea typeface="Open Sans" panose="020B0606030504020204" pitchFamily="34" charset="0"/>
                <a:cs typeface="Open Sans" panose="020B0606030504020204" pitchFamily="34" charset="0"/>
              </a:endParaRPr>
            </a:p>
          </p:txBody>
        </p:sp>
        <p:sp>
          <p:nvSpPr>
            <p:cNvPr id="12" name="TextBox 11"/>
            <p:cNvSpPr txBox="1"/>
            <p:nvPr/>
          </p:nvSpPr>
          <p:spPr>
            <a:xfrm>
              <a:off x="183722" y="2643963"/>
              <a:ext cx="1834893" cy="861774"/>
            </a:xfrm>
            <a:prstGeom prst="rect">
              <a:avLst/>
            </a:prstGeom>
            <a:noFill/>
          </p:spPr>
          <p:txBody>
            <a:bodyPr wrap="square" rtlCol="0">
              <a:spAutoFit/>
            </a:bodyPr>
            <a:lstStyle/>
            <a:p>
              <a:pPr algn="ctr"/>
              <a:r>
                <a:rPr lang="en-US" sz="1000" dirty="0">
                  <a:solidFill>
                    <a:schemeClr val="bg1"/>
                  </a:solidFill>
                  <a:ea typeface="Open Sans" panose="020B0606030504020204" pitchFamily="34" charset="0"/>
                  <a:cs typeface="Open Sans" panose="020B0606030504020204" pitchFamily="34" charset="0"/>
                </a:rPr>
                <a:t>mob : 01 02 03 04 05</a:t>
              </a:r>
            </a:p>
            <a:p>
              <a:pPr algn="ctr"/>
              <a:r>
                <a:rPr lang="en-US" sz="1000" dirty="0">
                  <a:solidFill>
                    <a:schemeClr val="bg1"/>
                  </a:solidFill>
                  <a:ea typeface="Open Sans" panose="020B0606030504020204" pitchFamily="34" charset="0"/>
                  <a:cs typeface="Open Sans" panose="020B0606030504020204" pitchFamily="34" charset="0"/>
                </a:rPr>
                <a:t>example@email.com</a:t>
              </a:r>
            </a:p>
            <a:p>
              <a:pPr algn="ctr"/>
              <a:r>
                <a:rPr lang="en-US" sz="1000" dirty="0" err="1">
                  <a:solidFill>
                    <a:schemeClr val="bg1"/>
                  </a:solidFill>
                  <a:ea typeface="Open Sans" panose="020B0606030504020204" pitchFamily="34" charset="0"/>
                  <a:cs typeface="Open Sans" panose="020B0606030504020204" pitchFamily="34" charset="0"/>
                </a:rPr>
                <a:t>facebook.com</a:t>
              </a:r>
              <a:r>
                <a:rPr lang="en-US" sz="1000" dirty="0">
                  <a:solidFill>
                    <a:schemeClr val="bg1"/>
                  </a:solidFill>
                  <a:ea typeface="Open Sans" panose="020B0606030504020204" pitchFamily="34" charset="0"/>
                  <a:cs typeface="Open Sans" panose="020B0606030504020204" pitchFamily="34" charset="0"/>
                </a:rPr>
                <a:t>/</a:t>
              </a:r>
              <a:r>
                <a:rPr lang="en-US" sz="1000" dirty="0" err="1">
                  <a:solidFill>
                    <a:schemeClr val="bg1"/>
                  </a:solidFill>
                  <a:ea typeface="Open Sans" panose="020B0606030504020204" pitchFamily="34" charset="0"/>
                  <a:cs typeface="Open Sans" panose="020B0606030504020204" pitchFamily="34" charset="0"/>
                </a:rPr>
                <a:t>natha</a:t>
              </a:r>
              <a:endParaRPr lang="en-US" sz="1000" dirty="0">
                <a:solidFill>
                  <a:schemeClr val="bg1"/>
                </a:solidFill>
                <a:ea typeface="Open Sans" panose="020B0606030504020204" pitchFamily="34" charset="0"/>
                <a:cs typeface="Open Sans" panose="020B0606030504020204" pitchFamily="34" charset="0"/>
              </a:endParaRPr>
            </a:p>
            <a:p>
              <a:pPr algn="ctr"/>
              <a:r>
                <a:rPr lang="en-US" sz="1000" dirty="0" err="1">
                  <a:solidFill>
                    <a:schemeClr val="bg1"/>
                  </a:solidFill>
                  <a:ea typeface="Open Sans" panose="020B0606030504020204" pitchFamily="34" charset="0"/>
                  <a:cs typeface="Open Sans" panose="020B0606030504020204" pitchFamily="34" charset="0"/>
                </a:rPr>
                <a:t>twitter.com</a:t>
              </a:r>
              <a:r>
                <a:rPr lang="en-US" sz="1000" dirty="0">
                  <a:solidFill>
                    <a:schemeClr val="bg1"/>
                  </a:solidFill>
                  <a:ea typeface="Open Sans" panose="020B0606030504020204" pitchFamily="34" charset="0"/>
                  <a:cs typeface="Open Sans" panose="020B0606030504020204" pitchFamily="34" charset="0"/>
                </a:rPr>
                <a:t>/ </a:t>
              </a:r>
              <a:r>
                <a:rPr lang="en-US" sz="1000" dirty="0" err="1">
                  <a:solidFill>
                    <a:schemeClr val="bg1"/>
                  </a:solidFill>
                  <a:ea typeface="Open Sans" panose="020B0606030504020204" pitchFamily="34" charset="0"/>
                  <a:cs typeface="Open Sans" panose="020B0606030504020204" pitchFamily="34" charset="0"/>
                </a:rPr>
                <a:t>natha</a:t>
              </a:r>
              <a:endParaRPr lang="en-US" sz="1000" dirty="0">
                <a:solidFill>
                  <a:schemeClr val="bg1"/>
                </a:solidFill>
                <a:ea typeface="Open Sans" panose="020B0606030504020204" pitchFamily="34" charset="0"/>
                <a:cs typeface="Open Sans" panose="020B0606030504020204" pitchFamily="34" charset="0"/>
              </a:endParaRPr>
            </a:p>
            <a:p>
              <a:pPr algn="ctr"/>
              <a:r>
                <a:rPr lang="en-US" sz="1000" dirty="0" err="1">
                  <a:solidFill>
                    <a:schemeClr val="bg1"/>
                  </a:solidFill>
                  <a:ea typeface="Open Sans" panose="020B0606030504020204" pitchFamily="34" charset="0"/>
                  <a:cs typeface="Open Sans" panose="020B0606030504020204" pitchFamily="34" charset="0"/>
                </a:rPr>
                <a:t>linkedin.com</a:t>
              </a:r>
              <a:r>
                <a:rPr lang="en-US" sz="1000" dirty="0">
                  <a:solidFill>
                    <a:schemeClr val="bg1"/>
                  </a:solidFill>
                  <a:ea typeface="Open Sans" panose="020B0606030504020204" pitchFamily="34" charset="0"/>
                  <a:cs typeface="Open Sans" panose="020B0606030504020204" pitchFamily="34" charset="0"/>
                </a:rPr>
                <a:t>/ </a:t>
              </a:r>
              <a:r>
                <a:rPr lang="en-US" sz="1000" dirty="0" err="1">
                  <a:solidFill>
                    <a:schemeClr val="bg1"/>
                  </a:solidFill>
                  <a:ea typeface="Open Sans" panose="020B0606030504020204" pitchFamily="34" charset="0"/>
                  <a:cs typeface="Open Sans" panose="020B0606030504020204" pitchFamily="34" charset="0"/>
                </a:rPr>
                <a:t>natha</a:t>
              </a:r>
              <a:endParaRPr lang="en-US" sz="1000" dirty="0">
                <a:solidFill>
                  <a:schemeClr val="bg1"/>
                </a:solidFill>
                <a:ea typeface="Open Sans" panose="020B0606030504020204" pitchFamily="34" charset="0"/>
                <a:cs typeface="Open Sans" panose="020B0606030504020204" pitchFamily="34" charset="0"/>
              </a:endParaRPr>
            </a:p>
          </p:txBody>
        </p:sp>
        <p:sp>
          <p:nvSpPr>
            <p:cNvPr id="13" name="Прямоугольник 12"/>
            <p:cNvSpPr/>
            <p:nvPr/>
          </p:nvSpPr>
          <p:spPr>
            <a:xfrm>
              <a:off x="122778" y="2734865"/>
              <a:ext cx="1956780" cy="246221"/>
            </a:xfrm>
            <a:prstGeom prst="rect">
              <a:avLst/>
            </a:prstGeom>
          </p:spPr>
          <p:txBody>
            <a:bodyPr wrap="square">
              <a:spAutoFit/>
            </a:bodyPr>
            <a:lstStyle/>
            <a:p>
              <a:pPr algn="ctr"/>
              <a:endParaRPr lang="en-US" sz="1000" dirty="0">
                <a:ea typeface="Open Sans" panose="020B0606030504020204" pitchFamily="34" charset="0"/>
                <a:cs typeface="Open Sans" panose="020B0606030504020204" pitchFamily="34" charset="0"/>
              </a:endParaRPr>
            </a:p>
          </p:txBody>
        </p:sp>
      </p:grpSp>
      <p:sp>
        <p:nvSpPr>
          <p:cNvPr id="39" name="TextBox 30">
            <a:extLst>
              <a:ext uri="{FF2B5EF4-FFF2-40B4-BE49-F238E27FC236}">
                <a16:creationId xmlns:a16="http://schemas.microsoft.com/office/drawing/2014/main" id="{9843F1DE-6301-2549-A35C-31316D3D8E7B}"/>
              </a:ext>
            </a:extLst>
          </p:cNvPr>
          <p:cNvSpPr txBox="1"/>
          <p:nvPr/>
        </p:nvSpPr>
        <p:spPr>
          <a:xfrm>
            <a:off x="136811" y="6322225"/>
            <a:ext cx="1715597" cy="253916"/>
          </a:xfrm>
          <a:prstGeom prst="rect">
            <a:avLst/>
          </a:prstGeom>
          <a:noFill/>
        </p:spPr>
        <p:txBody>
          <a:bodyPr wrap="square" rtlCol="0">
            <a:spAutoFit/>
          </a:bodyPr>
          <a:lstStyle/>
          <a:p>
            <a:pPr algn="ctr"/>
            <a:r>
              <a:rPr lang="en-US" sz="1000" b="1" dirty="0">
                <a:solidFill>
                  <a:srgbClr val="1669A3"/>
                </a:solidFill>
                <a:ea typeface="Open Sans" panose="020B0606030504020204" pitchFamily="34" charset="0"/>
                <a:cs typeface="Open Sans" panose="020B0606030504020204" pitchFamily="34" charset="0"/>
              </a:rPr>
              <a:t>PERSONNALITE</a:t>
            </a:r>
          </a:p>
        </p:txBody>
      </p:sp>
      <p:sp>
        <p:nvSpPr>
          <p:cNvPr id="34" name="TextBox 33"/>
          <p:cNvSpPr txBox="1"/>
          <p:nvPr/>
        </p:nvSpPr>
        <p:spPr>
          <a:xfrm>
            <a:off x="2498111" y="1261241"/>
            <a:ext cx="4118206" cy="861774"/>
          </a:xfrm>
          <a:prstGeom prst="rect">
            <a:avLst/>
          </a:prstGeom>
          <a:noFill/>
        </p:spPr>
        <p:txBody>
          <a:bodyPr wrap="square" rtlCol="0">
            <a:spAutoFit/>
          </a:bodyPr>
          <a:lstStyle/>
          <a:p>
            <a:pPr algn="just"/>
            <a:r>
              <a:rPr lang="fr-FR" sz="1000" dirty="0"/>
              <a:t>Employé de cantine scolaire expérimenté avec 10 ans d'expérience dans la préparation et le service des repas, le respect des normes d'hygiène et de sécurité alimentaire, et la maintenance des installations. Excellent sens du service, esprit d'équipe et capacité à travailler efficacement dans un environnement dynamique et exigeant.</a:t>
            </a:r>
          </a:p>
        </p:txBody>
      </p:sp>
      <p:sp>
        <p:nvSpPr>
          <p:cNvPr id="35" name="TextBox 30">
            <a:extLst>
              <a:ext uri="{FF2B5EF4-FFF2-40B4-BE49-F238E27FC236}">
                <a16:creationId xmlns:a16="http://schemas.microsoft.com/office/drawing/2014/main" id="{9843F1DE-6301-2549-A35C-31316D3D8E7B}"/>
              </a:ext>
            </a:extLst>
          </p:cNvPr>
          <p:cNvSpPr txBox="1"/>
          <p:nvPr/>
        </p:nvSpPr>
        <p:spPr>
          <a:xfrm>
            <a:off x="3731267" y="2408531"/>
            <a:ext cx="2384579" cy="261610"/>
          </a:xfrm>
          <a:prstGeom prst="rect">
            <a:avLst/>
          </a:prstGeom>
          <a:noFill/>
        </p:spPr>
        <p:txBody>
          <a:bodyPr wrap="square" rtlCol="0">
            <a:spAutoFit/>
          </a:bodyPr>
          <a:lstStyle/>
          <a:p>
            <a:r>
              <a:rPr lang="en-US" sz="1100" b="1" dirty="0">
                <a:solidFill>
                  <a:srgbClr val="BBCDE3"/>
                </a:solidFill>
                <a:ea typeface="Open Sans" panose="020B0606030504020204" pitchFamily="34" charset="0"/>
                <a:cs typeface="Open Sans" panose="020B0606030504020204" pitchFamily="34" charset="0"/>
              </a:rPr>
              <a:t>EXPERIENCES PROFESSIONNELLES</a:t>
            </a:r>
          </a:p>
        </p:txBody>
      </p:sp>
      <p:sp>
        <p:nvSpPr>
          <p:cNvPr id="41" name="TextBox 30">
            <a:extLst>
              <a:ext uri="{FF2B5EF4-FFF2-40B4-BE49-F238E27FC236}">
                <a16:creationId xmlns:a16="http://schemas.microsoft.com/office/drawing/2014/main" id="{9843F1DE-6301-2549-A35C-31316D3D8E7B}"/>
              </a:ext>
            </a:extLst>
          </p:cNvPr>
          <p:cNvSpPr txBox="1"/>
          <p:nvPr/>
        </p:nvSpPr>
        <p:spPr>
          <a:xfrm>
            <a:off x="3585686" y="6965694"/>
            <a:ext cx="1478632" cy="261610"/>
          </a:xfrm>
          <a:prstGeom prst="rect">
            <a:avLst/>
          </a:prstGeom>
          <a:noFill/>
        </p:spPr>
        <p:txBody>
          <a:bodyPr wrap="square" rtlCol="0">
            <a:spAutoFit/>
          </a:bodyPr>
          <a:lstStyle/>
          <a:p>
            <a:r>
              <a:rPr lang="en-US" sz="1100" b="1" dirty="0">
                <a:solidFill>
                  <a:srgbClr val="BBCDE3"/>
                </a:solidFill>
                <a:ea typeface="Open Sans" panose="020B0606030504020204" pitchFamily="34" charset="0"/>
                <a:cs typeface="Open Sans" panose="020B0606030504020204" pitchFamily="34" charset="0"/>
              </a:rPr>
              <a:t>FORMATION</a:t>
            </a:r>
          </a:p>
        </p:txBody>
      </p:sp>
      <p:sp>
        <p:nvSpPr>
          <p:cNvPr id="42" name="TextBox 41"/>
          <p:cNvSpPr txBox="1"/>
          <p:nvPr/>
        </p:nvSpPr>
        <p:spPr>
          <a:xfrm>
            <a:off x="2298920" y="7383196"/>
            <a:ext cx="1028779" cy="246221"/>
          </a:xfrm>
          <a:prstGeom prst="rect">
            <a:avLst/>
          </a:prstGeom>
          <a:noFill/>
        </p:spPr>
        <p:txBody>
          <a:bodyPr wrap="square" rtlCol="0">
            <a:spAutoFit/>
          </a:bodyPr>
          <a:lstStyle/>
          <a:p>
            <a:pPr algn="r"/>
            <a:r>
              <a:rPr lang="fr-FR" sz="1000" b="1" dirty="0"/>
              <a:t>CERTIFICAT</a:t>
            </a:r>
            <a:endParaRPr lang="en-US" sz="1000" b="1" dirty="0">
              <a:ea typeface="Open Sans" panose="020B0606030504020204" pitchFamily="34" charset="0"/>
              <a:cs typeface="Open Sans" panose="020B0606030504020204" pitchFamily="34" charset="0"/>
            </a:endParaRPr>
          </a:p>
        </p:txBody>
      </p:sp>
      <p:sp>
        <p:nvSpPr>
          <p:cNvPr id="84" name="TextBox 83"/>
          <p:cNvSpPr txBox="1"/>
          <p:nvPr/>
        </p:nvSpPr>
        <p:spPr>
          <a:xfrm>
            <a:off x="3524575" y="7338649"/>
            <a:ext cx="3045194" cy="1169551"/>
          </a:xfrm>
          <a:prstGeom prst="rect">
            <a:avLst/>
          </a:prstGeom>
          <a:noFill/>
        </p:spPr>
        <p:txBody>
          <a:bodyPr wrap="square" rtlCol="0">
            <a:spAutoFit/>
          </a:bodyPr>
          <a:lstStyle/>
          <a:p>
            <a:pPr marL="171450" indent="-171450">
              <a:buFont typeface="Arial" panose="020B0604020202020204" pitchFamily="34" charset="0"/>
              <a:buChar char="•"/>
            </a:pPr>
            <a:r>
              <a:rPr lang="fr-FR" sz="1000" dirty="0"/>
              <a:t>Certificat de formation aux normes d'hygiène et de sécurité alimentaire (HACCP) Nom de l'établissement, Ville, Date</a:t>
            </a:r>
          </a:p>
          <a:p>
            <a:endParaRPr lang="fr-FR" sz="1000" dirty="0"/>
          </a:p>
          <a:p>
            <a:pPr marL="171450" indent="-171450">
              <a:buFont typeface="Arial" panose="020B0604020202020204" pitchFamily="34" charset="0"/>
              <a:buChar char="•"/>
            </a:pPr>
            <a:r>
              <a:rPr lang="fr-FR" sz="1000" dirty="0"/>
              <a:t>Diplôme d'études secondaires (ou autre diplôme pertinent selon le candidat) Nom de l'établissement, Ville, Date</a:t>
            </a:r>
          </a:p>
        </p:txBody>
      </p:sp>
      <p:sp>
        <p:nvSpPr>
          <p:cNvPr id="17" name="TextBox 16"/>
          <p:cNvSpPr txBox="1"/>
          <p:nvPr/>
        </p:nvSpPr>
        <p:spPr>
          <a:xfrm>
            <a:off x="2514418" y="180982"/>
            <a:ext cx="4004083" cy="523220"/>
          </a:xfrm>
          <a:prstGeom prst="rect">
            <a:avLst/>
          </a:prstGeom>
          <a:noFill/>
        </p:spPr>
        <p:txBody>
          <a:bodyPr wrap="square" rtlCol="0">
            <a:spAutoFit/>
          </a:bodyPr>
          <a:lstStyle/>
          <a:p>
            <a:r>
              <a:rPr lang="en-US" sz="2800" b="1" dirty="0">
                <a:ea typeface="Open Sans" panose="020B0606030504020204" pitchFamily="34" charset="0"/>
                <a:cs typeface="Open Sans" panose="020B0606030504020204" pitchFamily="34" charset="0"/>
              </a:rPr>
              <a:t>Paul CANTINE</a:t>
            </a:r>
          </a:p>
        </p:txBody>
      </p:sp>
      <p:sp>
        <p:nvSpPr>
          <p:cNvPr id="18" name="TextBox 17"/>
          <p:cNvSpPr txBox="1"/>
          <p:nvPr/>
        </p:nvSpPr>
        <p:spPr>
          <a:xfrm>
            <a:off x="2490508" y="822520"/>
            <a:ext cx="4307148" cy="338554"/>
          </a:xfrm>
          <a:prstGeom prst="rect">
            <a:avLst/>
          </a:prstGeom>
          <a:noFill/>
        </p:spPr>
        <p:txBody>
          <a:bodyPr wrap="square" rtlCol="0">
            <a:spAutoFit/>
          </a:bodyPr>
          <a:lstStyle/>
          <a:p>
            <a:r>
              <a:rPr lang="fr-FR" sz="1600" b="1" dirty="0">
                <a:solidFill>
                  <a:srgbClr val="1669A3"/>
                </a:solidFill>
              </a:rPr>
              <a:t>Employé de cantine scolaire</a:t>
            </a:r>
          </a:p>
        </p:txBody>
      </p:sp>
      <p:sp>
        <p:nvSpPr>
          <p:cNvPr id="53" name="TextBox 52"/>
          <p:cNvSpPr txBox="1"/>
          <p:nvPr/>
        </p:nvSpPr>
        <p:spPr>
          <a:xfrm>
            <a:off x="2296196" y="3249849"/>
            <a:ext cx="1106398" cy="1015663"/>
          </a:xfrm>
          <a:prstGeom prst="rect">
            <a:avLst/>
          </a:prstGeom>
          <a:noFill/>
        </p:spPr>
        <p:txBody>
          <a:bodyPr wrap="square" rtlCol="0">
            <a:spAutoFit/>
          </a:bodyPr>
          <a:lstStyle/>
          <a:p>
            <a:pPr algn="r"/>
            <a:r>
              <a:rPr lang="fr-FR" sz="1000" b="1" dirty="0"/>
              <a:t>EMPLOYE DE CANTINE, Groupe Scolaire Ste Marie</a:t>
            </a:r>
            <a:endParaRPr lang="en-US" sz="1000" b="1" dirty="0">
              <a:ea typeface="Open Sans" panose="020B0606030504020204" pitchFamily="34" charset="0"/>
              <a:cs typeface="Open Sans" panose="020B0606030504020204" pitchFamily="34" charset="0"/>
            </a:endParaRPr>
          </a:p>
          <a:p>
            <a:pPr algn="r"/>
            <a:r>
              <a:rPr lang="en-US" sz="1000" b="1" dirty="0">
                <a:ea typeface="Open Sans" panose="020B0606030504020204" pitchFamily="34" charset="0"/>
                <a:cs typeface="Open Sans" panose="020B0606030504020204" pitchFamily="34" charset="0"/>
              </a:rPr>
              <a:t>Paris</a:t>
            </a:r>
          </a:p>
          <a:p>
            <a:pPr algn="r"/>
            <a:r>
              <a:rPr lang="en-US" sz="1000" b="1" dirty="0">
                <a:ea typeface="Open Sans" panose="020B0606030504020204" pitchFamily="34" charset="0"/>
                <a:cs typeface="Open Sans" panose="020B0606030504020204" pitchFamily="34" charset="0"/>
              </a:rPr>
              <a:t>2020-2024</a:t>
            </a:r>
          </a:p>
        </p:txBody>
      </p:sp>
      <p:cxnSp>
        <p:nvCxnSpPr>
          <p:cNvPr id="5" name="Прямая соединительная линия 4"/>
          <p:cNvCxnSpPr>
            <a:cxnSpLocks/>
          </p:cNvCxnSpPr>
          <p:nvPr/>
        </p:nvCxnSpPr>
        <p:spPr>
          <a:xfrm>
            <a:off x="3448635" y="7273856"/>
            <a:ext cx="0" cy="464903"/>
          </a:xfrm>
          <a:prstGeom prst="line">
            <a:avLst/>
          </a:prstGeom>
          <a:ln w="19050">
            <a:solidFill>
              <a:srgbClr val="1669A3"/>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550937" y="2798373"/>
            <a:ext cx="3112205" cy="1631216"/>
          </a:xfrm>
          <a:prstGeom prst="rect">
            <a:avLst/>
          </a:prstGeom>
          <a:noFill/>
        </p:spPr>
        <p:txBody>
          <a:bodyPr wrap="square" rtlCol="0">
            <a:spAutoFit/>
          </a:bodyPr>
          <a:lstStyle/>
          <a:p>
            <a:pPr marL="171450" indent="-171450">
              <a:buFont typeface="Arial" panose="020B0604020202020204" pitchFamily="34" charset="0"/>
              <a:buChar char="•"/>
            </a:pPr>
            <a:r>
              <a:rPr lang="fr-FR" sz="1000" dirty="0"/>
              <a:t>Préparation des repas et service aux élèves selon les menus établis</a:t>
            </a:r>
          </a:p>
          <a:p>
            <a:pPr marL="171450" indent="-171450">
              <a:buFont typeface="Arial" panose="020B0604020202020204" pitchFamily="34" charset="0"/>
              <a:buChar char="•"/>
            </a:pPr>
            <a:r>
              <a:rPr lang="fr-FR" sz="1000" dirty="0"/>
              <a:t>Respect des normes d'hygiène et de sécurité alimentaire en vigueur</a:t>
            </a:r>
          </a:p>
          <a:p>
            <a:pPr marL="171450" indent="-171450">
              <a:buFont typeface="Arial" panose="020B0604020202020204" pitchFamily="34" charset="0"/>
              <a:buChar char="•"/>
            </a:pPr>
            <a:r>
              <a:rPr lang="fr-FR" sz="1000" dirty="0"/>
              <a:t>Nettoyage et désinfection des surfaces de travail, des ustensiles et des équipements de cuisine</a:t>
            </a:r>
          </a:p>
          <a:p>
            <a:pPr marL="171450" indent="-171450">
              <a:buFont typeface="Arial" panose="020B0604020202020204" pitchFamily="34" charset="0"/>
              <a:buChar char="•"/>
            </a:pPr>
            <a:r>
              <a:rPr lang="fr-FR" sz="1000" dirty="0"/>
              <a:t>Participation à la gestion des stocks et au contrôle des denrées alimentaires</a:t>
            </a:r>
          </a:p>
          <a:p>
            <a:pPr marL="171450" indent="-171450">
              <a:buFont typeface="Arial" panose="020B0604020202020204" pitchFamily="34" charset="0"/>
              <a:buChar char="•"/>
            </a:pPr>
            <a:r>
              <a:rPr lang="fr-FR" sz="1000" dirty="0"/>
              <a:t>Aide à la mise en place et au rangement de la salle de restauration</a:t>
            </a:r>
          </a:p>
        </p:txBody>
      </p:sp>
      <p:cxnSp>
        <p:nvCxnSpPr>
          <p:cNvPr id="70" name="Прямая соединительная линия 69"/>
          <p:cNvCxnSpPr>
            <a:cxnSpLocks/>
          </p:cNvCxnSpPr>
          <p:nvPr/>
        </p:nvCxnSpPr>
        <p:spPr>
          <a:xfrm>
            <a:off x="3461174" y="2762780"/>
            <a:ext cx="0" cy="1891164"/>
          </a:xfrm>
          <a:prstGeom prst="line">
            <a:avLst/>
          </a:prstGeom>
          <a:ln w="19050">
            <a:solidFill>
              <a:srgbClr val="1669A3"/>
            </a:solidFill>
          </a:ln>
        </p:spPr>
        <p:style>
          <a:lnRef idx="1">
            <a:schemeClr val="accent1"/>
          </a:lnRef>
          <a:fillRef idx="0">
            <a:schemeClr val="accent1"/>
          </a:fillRef>
          <a:effectRef idx="0">
            <a:schemeClr val="accent1"/>
          </a:effectRef>
          <a:fontRef idx="minor">
            <a:schemeClr val="tx1"/>
          </a:fontRef>
        </p:style>
      </p:cxnSp>
      <p:sp>
        <p:nvSpPr>
          <p:cNvPr id="11" name="Овал 10"/>
          <p:cNvSpPr/>
          <p:nvPr/>
        </p:nvSpPr>
        <p:spPr>
          <a:xfrm>
            <a:off x="241684" y="252460"/>
            <a:ext cx="1720548" cy="172054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TextBox 57">
            <a:extLst>
              <a:ext uri="{FF2B5EF4-FFF2-40B4-BE49-F238E27FC236}">
                <a16:creationId xmlns:a16="http://schemas.microsoft.com/office/drawing/2014/main" id="{CA287D5D-831C-04F2-1D05-580ABBF21158}"/>
              </a:ext>
            </a:extLst>
          </p:cNvPr>
          <p:cNvSpPr txBox="1"/>
          <p:nvPr/>
        </p:nvSpPr>
        <p:spPr>
          <a:xfrm>
            <a:off x="3550937" y="5014426"/>
            <a:ext cx="3112205" cy="1631216"/>
          </a:xfrm>
          <a:prstGeom prst="rect">
            <a:avLst/>
          </a:prstGeom>
          <a:noFill/>
        </p:spPr>
        <p:txBody>
          <a:bodyPr wrap="square" rtlCol="0">
            <a:spAutoFit/>
          </a:bodyPr>
          <a:lstStyle/>
          <a:p>
            <a:pPr marL="171450" indent="-171450">
              <a:buFont typeface="Arial" panose="020B0604020202020204" pitchFamily="34" charset="0"/>
              <a:buChar char="•"/>
            </a:pPr>
            <a:r>
              <a:rPr lang="fr-FR" sz="1000" dirty="0"/>
              <a:t>Service des repas aux élèves et surveillance de la salle de restauration</a:t>
            </a:r>
          </a:p>
          <a:p>
            <a:pPr marL="171450" indent="-171450">
              <a:buFont typeface="Arial" panose="020B0604020202020204" pitchFamily="34" charset="0"/>
              <a:buChar char="•"/>
            </a:pPr>
            <a:r>
              <a:rPr lang="fr-FR" sz="1000" dirty="0"/>
              <a:t>Entretien et nettoyage des locaux de la cantine, y compris les sols et les sanitaires</a:t>
            </a:r>
          </a:p>
          <a:p>
            <a:pPr marL="171450" indent="-171450">
              <a:buFont typeface="Arial" panose="020B0604020202020204" pitchFamily="34" charset="0"/>
              <a:buChar char="•"/>
            </a:pPr>
            <a:r>
              <a:rPr lang="fr-FR" sz="1000" dirty="0"/>
              <a:t>Gestion des déchets et du tri sélectif</a:t>
            </a:r>
          </a:p>
          <a:p>
            <a:pPr marL="171450" indent="-171450">
              <a:buFont typeface="Arial" panose="020B0604020202020204" pitchFamily="34" charset="0"/>
              <a:buChar char="•"/>
            </a:pPr>
            <a:r>
              <a:rPr lang="fr-FR" sz="1000" dirty="0"/>
              <a:t>Collaboration avec l'équipe de la cantine pour assurer le bon déroulement des services</a:t>
            </a:r>
          </a:p>
          <a:p>
            <a:pPr marL="171450" indent="-171450">
              <a:buFont typeface="Arial" panose="020B0604020202020204" pitchFamily="34" charset="0"/>
              <a:buChar char="•"/>
            </a:pPr>
            <a:r>
              <a:rPr lang="fr-FR" sz="1000" dirty="0"/>
              <a:t>Accueil et prise en compte des besoins spécifiques des élèves (allergies alimentaires, régimes particuliers)</a:t>
            </a:r>
          </a:p>
        </p:txBody>
      </p:sp>
      <p:cxnSp>
        <p:nvCxnSpPr>
          <p:cNvPr id="16" name="Прямая соединительная линия 69">
            <a:extLst>
              <a:ext uri="{FF2B5EF4-FFF2-40B4-BE49-F238E27FC236}">
                <a16:creationId xmlns:a16="http://schemas.microsoft.com/office/drawing/2014/main" id="{B1719159-152E-8EF5-E868-B1EC34339929}"/>
              </a:ext>
            </a:extLst>
          </p:cNvPr>
          <p:cNvCxnSpPr>
            <a:cxnSpLocks/>
          </p:cNvCxnSpPr>
          <p:nvPr/>
        </p:nvCxnSpPr>
        <p:spPr>
          <a:xfrm>
            <a:off x="3470755" y="4951947"/>
            <a:ext cx="0" cy="1497236"/>
          </a:xfrm>
          <a:prstGeom prst="line">
            <a:avLst/>
          </a:prstGeom>
          <a:ln w="19050">
            <a:solidFill>
              <a:srgbClr val="1669A3"/>
            </a:solidFill>
          </a:ln>
        </p:spPr>
        <p:style>
          <a:lnRef idx="1">
            <a:schemeClr val="accent1"/>
          </a:lnRef>
          <a:fillRef idx="0">
            <a:schemeClr val="accent1"/>
          </a:fillRef>
          <a:effectRef idx="0">
            <a:schemeClr val="accent1"/>
          </a:effectRef>
          <a:fontRef idx="minor">
            <a:schemeClr val="tx1"/>
          </a:fontRef>
        </p:style>
      </p:cxnSp>
      <p:sp>
        <p:nvSpPr>
          <p:cNvPr id="22" name="TextBox 52">
            <a:extLst>
              <a:ext uri="{FF2B5EF4-FFF2-40B4-BE49-F238E27FC236}">
                <a16:creationId xmlns:a16="http://schemas.microsoft.com/office/drawing/2014/main" id="{10E6CC52-B619-A6E7-5AF1-A3EDCB5CFD0D}"/>
              </a:ext>
            </a:extLst>
          </p:cNvPr>
          <p:cNvSpPr txBox="1"/>
          <p:nvPr/>
        </p:nvSpPr>
        <p:spPr>
          <a:xfrm>
            <a:off x="2324267" y="5240699"/>
            <a:ext cx="1106398" cy="1015663"/>
          </a:xfrm>
          <a:prstGeom prst="rect">
            <a:avLst/>
          </a:prstGeom>
          <a:noFill/>
        </p:spPr>
        <p:txBody>
          <a:bodyPr wrap="square" rtlCol="0">
            <a:spAutoFit/>
          </a:bodyPr>
          <a:lstStyle/>
          <a:p>
            <a:pPr algn="r"/>
            <a:r>
              <a:rPr lang="fr-FR" sz="1000" b="1" dirty="0"/>
              <a:t>EMPLOYE DE CANTINE, Groupe Scolaire Ste Marie</a:t>
            </a:r>
            <a:endParaRPr lang="en-US" sz="1000" b="1" dirty="0">
              <a:ea typeface="Open Sans" panose="020B0606030504020204" pitchFamily="34" charset="0"/>
              <a:cs typeface="Open Sans" panose="020B0606030504020204" pitchFamily="34" charset="0"/>
            </a:endParaRPr>
          </a:p>
          <a:p>
            <a:pPr algn="r"/>
            <a:r>
              <a:rPr lang="en-US" sz="1000" b="1" dirty="0">
                <a:ea typeface="Open Sans" panose="020B0606030504020204" pitchFamily="34" charset="0"/>
                <a:cs typeface="Open Sans" panose="020B0606030504020204" pitchFamily="34" charset="0"/>
              </a:rPr>
              <a:t>Paris</a:t>
            </a:r>
          </a:p>
          <a:p>
            <a:pPr algn="r"/>
            <a:r>
              <a:rPr lang="en-US" sz="1000" b="1" dirty="0">
                <a:ea typeface="Open Sans" panose="020B0606030504020204" pitchFamily="34" charset="0"/>
                <a:cs typeface="Open Sans" panose="020B0606030504020204" pitchFamily="34" charset="0"/>
              </a:rPr>
              <a:t>2017-2020</a:t>
            </a:r>
          </a:p>
        </p:txBody>
      </p:sp>
      <p:sp>
        <p:nvSpPr>
          <p:cNvPr id="28" name="TextBox 30">
            <a:extLst>
              <a:ext uri="{FF2B5EF4-FFF2-40B4-BE49-F238E27FC236}">
                <a16:creationId xmlns:a16="http://schemas.microsoft.com/office/drawing/2014/main" id="{AF49343E-833E-CB7B-0F9E-D6BA2C103277}"/>
              </a:ext>
            </a:extLst>
          </p:cNvPr>
          <p:cNvSpPr txBox="1"/>
          <p:nvPr/>
        </p:nvSpPr>
        <p:spPr>
          <a:xfrm>
            <a:off x="116505" y="3726983"/>
            <a:ext cx="1931336" cy="253916"/>
          </a:xfrm>
          <a:prstGeom prst="rect">
            <a:avLst/>
          </a:prstGeom>
          <a:noFill/>
        </p:spPr>
        <p:txBody>
          <a:bodyPr wrap="square" rtlCol="0">
            <a:spAutoFit/>
          </a:bodyPr>
          <a:lstStyle/>
          <a:p>
            <a:pPr algn="ctr"/>
            <a:r>
              <a:rPr lang="en-US" sz="1050" b="1" dirty="0">
                <a:solidFill>
                  <a:srgbClr val="1669A3"/>
                </a:solidFill>
                <a:ea typeface="Open Sans" panose="020B0606030504020204" pitchFamily="34" charset="0"/>
                <a:cs typeface="Open Sans" panose="020B0606030504020204" pitchFamily="34" charset="0"/>
              </a:rPr>
              <a:t>COMPETENCES</a:t>
            </a:r>
          </a:p>
        </p:txBody>
      </p:sp>
      <p:sp>
        <p:nvSpPr>
          <p:cNvPr id="30" name="TextBox 57">
            <a:extLst>
              <a:ext uri="{FF2B5EF4-FFF2-40B4-BE49-F238E27FC236}">
                <a16:creationId xmlns:a16="http://schemas.microsoft.com/office/drawing/2014/main" id="{41490842-6F57-AA79-70C7-53932FCB5854}"/>
              </a:ext>
            </a:extLst>
          </p:cNvPr>
          <p:cNvSpPr txBox="1"/>
          <p:nvPr/>
        </p:nvSpPr>
        <p:spPr>
          <a:xfrm>
            <a:off x="82646" y="4033187"/>
            <a:ext cx="2023393" cy="1938992"/>
          </a:xfrm>
          <a:prstGeom prst="rect">
            <a:avLst/>
          </a:prstGeom>
          <a:noFill/>
        </p:spPr>
        <p:txBody>
          <a:bodyPr wrap="square" rtlCol="0">
            <a:spAutoFit/>
          </a:bodyPr>
          <a:lstStyle/>
          <a:p>
            <a:pPr marL="171450" indent="-171450">
              <a:buFont typeface="Arial" panose="020B0604020202020204" pitchFamily="34" charset="0"/>
              <a:buChar char="•"/>
            </a:pPr>
            <a:r>
              <a:rPr lang="fr-FR" sz="1000" dirty="0">
                <a:solidFill>
                  <a:schemeClr val="bg1"/>
                </a:solidFill>
              </a:rPr>
              <a:t>Expérience en préparation et service des repas dans le secteur de la restauration scolaire</a:t>
            </a:r>
          </a:p>
          <a:p>
            <a:pPr marL="171450" indent="-171450">
              <a:buFont typeface="Arial" panose="020B0604020202020204" pitchFamily="34" charset="0"/>
              <a:buChar char="•"/>
            </a:pPr>
            <a:r>
              <a:rPr lang="fr-FR" sz="1000" dirty="0">
                <a:solidFill>
                  <a:schemeClr val="bg1"/>
                </a:solidFill>
              </a:rPr>
              <a:t>Connaissance approfondie des normes d'hygiène et de sécurité alimentaire (HACCP)</a:t>
            </a:r>
          </a:p>
          <a:p>
            <a:pPr marL="171450" indent="-171450">
              <a:buFont typeface="Arial" panose="020B0604020202020204" pitchFamily="34" charset="0"/>
              <a:buChar char="•"/>
            </a:pPr>
            <a:r>
              <a:rPr lang="fr-FR" sz="1000" dirty="0">
                <a:solidFill>
                  <a:schemeClr val="bg1"/>
                </a:solidFill>
              </a:rPr>
              <a:t>Maîtrise des techniques de nettoyage et d'entretien des locaux</a:t>
            </a:r>
          </a:p>
          <a:p>
            <a:pPr marL="171450" indent="-171450">
              <a:buFont typeface="Arial" panose="020B0604020202020204" pitchFamily="34" charset="0"/>
              <a:buChar char="•"/>
            </a:pPr>
            <a:r>
              <a:rPr lang="fr-FR" sz="1000" dirty="0">
                <a:solidFill>
                  <a:schemeClr val="bg1"/>
                </a:solidFill>
              </a:rPr>
              <a:t>Gestion des stocks et contrôle des denrées alimentaires</a:t>
            </a:r>
          </a:p>
        </p:txBody>
      </p:sp>
      <p:sp>
        <p:nvSpPr>
          <p:cNvPr id="25" name="TextBox 57">
            <a:extLst>
              <a:ext uri="{FF2B5EF4-FFF2-40B4-BE49-F238E27FC236}">
                <a16:creationId xmlns:a16="http://schemas.microsoft.com/office/drawing/2014/main" id="{30C69310-566C-58D5-AF81-B864754D5619}"/>
              </a:ext>
            </a:extLst>
          </p:cNvPr>
          <p:cNvSpPr txBox="1"/>
          <p:nvPr/>
        </p:nvSpPr>
        <p:spPr>
          <a:xfrm>
            <a:off x="116505" y="6588097"/>
            <a:ext cx="1949866" cy="1015663"/>
          </a:xfrm>
          <a:prstGeom prst="rect">
            <a:avLst/>
          </a:prstGeom>
          <a:noFill/>
        </p:spPr>
        <p:txBody>
          <a:bodyPr wrap="square" rtlCol="0">
            <a:spAutoFit/>
          </a:bodyPr>
          <a:lstStyle/>
          <a:p>
            <a:pPr marL="171450" indent="-171450">
              <a:buFont typeface="Arial" panose="020B0604020202020204" pitchFamily="34" charset="0"/>
              <a:buChar char="•"/>
            </a:pPr>
            <a:r>
              <a:rPr lang="fr-FR" sz="1000" dirty="0">
                <a:solidFill>
                  <a:schemeClr val="bg1"/>
                </a:solidFill>
              </a:rPr>
              <a:t>Ponctualité</a:t>
            </a:r>
          </a:p>
          <a:p>
            <a:pPr marL="171450" indent="-171450">
              <a:buFont typeface="Arial" panose="020B0604020202020204" pitchFamily="34" charset="0"/>
              <a:buChar char="•"/>
            </a:pPr>
            <a:r>
              <a:rPr lang="fr-FR" sz="1000" dirty="0" err="1">
                <a:solidFill>
                  <a:schemeClr val="bg1"/>
                </a:solidFill>
              </a:rPr>
              <a:t>Faibilité</a:t>
            </a:r>
            <a:endParaRPr lang="fr-FR" sz="1000" dirty="0">
              <a:solidFill>
                <a:schemeClr val="bg1"/>
              </a:solidFill>
            </a:endParaRPr>
          </a:p>
          <a:p>
            <a:pPr marL="171450" indent="-171450">
              <a:buFont typeface="Arial" panose="020B0604020202020204" pitchFamily="34" charset="0"/>
              <a:buChar char="•"/>
            </a:pPr>
            <a:r>
              <a:rPr lang="fr-FR" sz="1000" dirty="0">
                <a:solidFill>
                  <a:schemeClr val="bg1"/>
                </a:solidFill>
              </a:rPr>
              <a:t>Autonomie</a:t>
            </a:r>
          </a:p>
          <a:p>
            <a:pPr marL="171450" indent="-171450">
              <a:buFont typeface="Arial" panose="020B0604020202020204" pitchFamily="34" charset="0"/>
              <a:buChar char="•"/>
            </a:pPr>
            <a:r>
              <a:rPr lang="fr-FR" sz="1000" dirty="0">
                <a:solidFill>
                  <a:schemeClr val="bg1"/>
                </a:solidFill>
              </a:rPr>
              <a:t>Sens du service et l’écoute des besoins des élèves.</a:t>
            </a:r>
          </a:p>
          <a:p>
            <a:pPr marL="171450" indent="-171450">
              <a:buFont typeface="Arial" panose="020B0604020202020204" pitchFamily="34" charset="0"/>
              <a:buChar char="•"/>
            </a:pPr>
            <a:r>
              <a:rPr lang="fr-FR" sz="1000" dirty="0">
                <a:solidFill>
                  <a:schemeClr val="bg1"/>
                </a:solidFill>
              </a:rPr>
              <a:t>Capacité à travailler en équipe</a:t>
            </a:r>
          </a:p>
        </p:txBody>
      </p:sp>
      <p:sp>
        <p:nvSpPr>
          <p:cNvPr id="40" name="TextBox 30">
            <a:extLst>
              <a:ext uri="{FF2B5EF4-FFF2-40B4-BE49-F238E27FC236}">
                <a16:creationId xmlns:a16="http://schemas.microsoft.com/office/drawing/2014/main" id="{0A3ECDA2-E8CC-9B6A-8E61-77ABF3EBE5CF}"/>
              </a:ext>
            </a:extLst>
          </p:cNvPr>
          <p:cNvSpPr txBox="1"/>
          <p:nvPr/>
        </p:nvSpPr>
        <p:spPr>
          <a:xfrm>
            <a:off x="98424" y="7988179"/>
            <a:ext cx="1715597" cy="253916"/>
          </a:xfrm>
          <a:prstGeom prst="rect">
            <a:avLst/>
          </a:prstGeom>
          <a:noFill/>
        </p:spPr>
        <p:txBody>
          <a:bodyPr wrap="square" rtlCol="0">
            <a:spAutoFit/>
          </a:bodyPr>
          <a:lstStyle/>
          <a:p>
            <a:pPr algn="ctr"/>
            <a:r>
              <a:rPr lang="en-US" sz="1000" b="1" dirty="0">
                <a:solidFill>
                  <a:srgbClr val="1669A3"/>
                </a:solidFill>
                <a:ea typeface="Open Sans" panose="020B0606030504020204" pitchFamily="34" charset="0"/>
                <a:cs typeface="Open Sans" panose="020B0606030504020204" pitchFamily="34" charset="0"/>
              </a:rPr>
              <a:t>HOBBIES</a:t>
            </a:r>
          </a:p>
        </p:txBody>
      </p:sp>
      <p:sp>
        <p:nvSpPr>
          <p:cNvPr id="43" name="TextBox 57">
            <a:extLst>
              <a:ext uri="{FF2B5EF4-FFF2-40B4-BE49-F238E27FC236}">
                <a16:creationId xmlns:a16="http://schemas.microsoft.com/office/drawing/2014/main" id="{B98AE741-32FB-B2F8-D420-D4B29BCC9393}"/>
              </a:ext>
            </a:extLst>
          </p:cNvPr>
          <p:cNvSpPr txBox="1"/>
          <p:nvPr/>
        </p:nvSpPr>
        <p:spPr>
          <a:xfrm>
            <a:off x="78118" y="8254051"/>
            <a:ext cx="1949866" cy="861774"/>
          </a:xfrm>
          <a:prstGeom prst="rect">
            <a:avLst/>
          </a:prstGeom>
          <a:noFill/>
        </p:spPr>
        <p:txBody>
          <a:bodyPr wrap="square" rtlCol="0">
            <a:spAutoFit/>
          </a:bodyPr>
          <a:lstStyle/>
          <a:p>
            <a:pPr marL="171450" indent="-171450">
              <a:buFont typeface="Arial" panose="020B0604020202020204" pitchFamily="34" charset="0"/>
              <a:buChar char="•"/>
            </a:pPr>
            <a:r>
              <a:rPr lang="fr-FR" sz="1000" dirty="0">
                <a:solidFill>
                  <a:schemeClr val="bg1"/>
                </a:solidFill>
              </a:rPr>
              <a:t>Cuisine et découverte de nouvelles recettes</a:t>
            </a:r>
          </a:p>
          <a:p>
            <a:pPr marL="171450" indent="-171450">
              <a:buFont typeface="Arial" panose="020B0604020202020204" pitchFamily="34" charset="0"/>
              <a:buChar char="•"/>
            </a:pPr>
            <a:r>
              <a:rPr lang="fr-FR" sz="1000" dirty="0">
                <a:solidFill>
                  <a:schemeClr val="bg1"/>
                </a:solidFill>
              </a:rPr>
              <a:t>Jardinage et culture de légumes bio</a:t>
            </a:r>
          </a:p>
          <a:p>
            <a:pPr marL="171450" indent="-171450">
              <a:buFont typeface="Arial" panose="020B0604020202020204" pitchFamily="34" charset="0"/>
              <a:buChar char="•"/>
            </a:pPr>
            <a:r>
              <a:rPr lang="fr-FR" sz="1000" dirty="0">
                <a:solidFill>
                  <a:schemeClr val="bg1"/>
                </a:solidFill>
              </a:rPr>
              <a:t>Randonnées en plein air</a:t>
            </a:r>
          </a:p>
        </p:txBody>
      </p:sp>
      <p:cxnSp>
        <p:nvCxnSpPr>
          <p:cNvPr id="20" name="Connecteur droit 19">
            <a:extLst>
              <a:ext uri="{FF2B5EF4-FFF2-40B4-BE49-F238E27FC236}">
                <a16:creationId xmlns:a16="http://schemas.microsoft.com/office/drawing/2014/main" id="{C646CC9A-8C05-0F37-83A5-FE2751B2BF74}"/>
              </a:ext>
            </a:extLst>
          </p:cNvPr>
          <p:cNvCxnSpPr/>
          <p:nvPr/>
        </p:nvCxnSpPr>
        <p:spPr>
          <a:xfrm>
            <a:off x="2296196" y="0"/>
            <a:ext cx="0" cy="9906000"/>
          </a:xfrm>
          <a:prstGeom prst="line">
            <a:avLst/>
          </a:prstGeom>
          <a:ln w="12700">
            <a:solidFill>
              <a:srgbClr val="1669A3"/>
            </a:solidFill>
          </a:ln>
        </p:spPr>
        <p:style>
          <a:lnRef idx="1">
            <a:schemeClr val="accent1"/>
          </a:lnRef>
          <a:fillRef idx="0">
            <a:schemeClr val="accent1"/>
          </a:fillRef>
          <a:effectRef idx="0">
            <a:schemeClr val="accent1"/>
          </a:effectRef>
          <a:fontRef idx="minor">
            <a:schemeClr val="tx1"/>
          </a:fontRef>
        </p:style>
      </p:cxnSp>
      <p:cxnSp>
        <p:nvCxnSpPr>
          <p:cNvPr id="4" name="Прямая соединительная линия 4">
            <a:extLst>
              <a:ext uri="{FF2B5EF4-FFF2-40B4-BE49-F238E27FC236}">
                <a16:creationId xmlns:a16="http://schemas.microsoft.com/office/drawing/2014/main" id="{8CA80CE2-677B-3B86-02A1-475C464A3996}"/>
              </a:ext>
            </a:extLst>
          </p:cNvPr>
          <p:cNvCxnSpPr>
            <a:cxnSpLocks/>
          </p:cNvCxnSpPr>
          <p:nvPr/>
        </p:nvCxnSpPr>
        <p:spPr>
          <a:xfrm>
            <a:off x="3429000" y="7988179"/>
            <a:ext cx="0" cy="464903"/>
          </a:xfrm>
          <a:prstGeom prst="line">
            <a:avLst/>
          </a:prstGeom>
          <a:ln w="19050">
            <a:solidFill>
              <a:srgbClr val="1669A3"/>
            </a:solidFill>
          </a:ln>
        </p:spPr>
        <p:style>
          <a:lnRef idx="1">
            <a:schemeClr val="accent1"/>
          </a:lnRef>
          <a:fillRef idx="0">
            <a:schemeClr val="accent1"/>
          </a:fillRef>
          <a:effectRef idx="0">
            <a:schemeClr val="accent1"/>
          </a:effectRef>
          <a:fontRef idx="minor">
            <a:schemeClr val="tx1"/>
          </a:fontRef>
        </p:style>
      </p:cxnSp>
      <p:sp>
        <p:nvSpPr>
          <p:cNvPr id="14" name="TextBox 41">
            <a:extLst>
              <a:ext uri="{FF2B5EF4-FFF2-40B4-BE49-F238E27FC236}">
                <a16:creationId xmlns:a16="http://schemas.microsoft.com/office/drawing/2014/main" id="{A62AB7D6-C51A-C892-06E1-80145A32C7EB}"/>
              </a:ext>
            </a:extLst>
          </p:cNvPr>
          <p:cNvSpPr txBox="1"/>
          <p:nvPr/>
        </p:nvSpPr>
        <p:spPr>
          <a:xfrm>
            <a:off x="2320738" y="8097519"/>
            <a:ext cx="1028779" cy="246221"/>
          </a:xfrm>
          <a:prstGeom prst="rect">
            <a:avLst/>
          </a:prstGeom>
          <a:noFill/>
        </p:spPr>
        <p:txBody>
          <a:bodyPr wrap="square" rtlCol="0">
            <a:spAutoFit/>
          </a:bodyPr>
          <a:lstStyle/>
          <a:p>
            <a:pPr algn="r"/>
            <a:r>
              <a:rPr lang="fr-FR" sz="1000" b="1" dirty="0"/>
              <a:t>DIPLOME</a:t>
            </a:r>
            <a:endParaRPr lang="en-US" sz="1000" b="1" dirty="0">
              <a:ea typeface="Open Sans" panose="020B0606030504020204" pitchFamily="34" charset="0"/>
              <a:cs typeface="Open Sans" panose="020B0606030504020204" pitchFamily="34" charset="0"/>
            </a:endParaRPr>
          </a:p>
        </p:txBody>
      </p:sp>
      <p:pic>
        <p:nvPicPr>
          <p:cNvPr id="21" name="Image 20" descr="Une image contenant Visage humain, habits, personne, sourire&#10;&#10;Description générée automatiquement">
            <a:extLst>
              <a:ext uri="{FF2B5EF4-FFF2-40B4-BE49-F238E27FC236}">
                <a16:creationId xmlns:a16="http://schemas.microsoft.com/office/drawing/2014/main" id="{72CEB4D2-5D7A-A098-D3CD-C05A97159CBA}"/>
              </a:ext>
            </a:extLst>
          </p:cNvPr>
          <p:cNvPicPr>
            <a:picLocks noChangeAspect="1"/>
          </p:cNvPicPr>
          <p:nvPr/>
        </p:nvPicPr>
        <p:blipFill rotWithShape="1">
          <a:blip r:embed="rId2"/>
          <a:srcRect r="35142"/>
          <a:stretch/>
        </p:blipFill>
        <p:spPr>
          <a:xfrm>
            <a:off x="204257" y="148781"/>
            <a:ext cx="1815796" cy="1868620"/>
          </a:xfrm>
          <a:prstGeom prst="ellipse">
            <a:avLst/>
          </a:prstGeom>
        </p:spPr>
      </p:pic>
      <p:sp>
        <p:nvSpPr>
          <p:cNvPr id="3" name="ZoneTexte 2">
            <a:extLst>
              <a:ext uri="{FF2B5EF4-FFF2-40B4-BE49-F238E27FC236}">
                <a16:creationId xmlns:a16="http://schemas.microsoft.com/office/drawing/2014/main" id="{B8C078C3-301F-E8C7-0555-1B9AE35137C7}"/>
              </a:ext>
            </a:extLst>
          </p:cNvPr>
          <p:cNvSpPr txBox="1"/>
          <p:nvPr/>
        </p:nvSpPr>
        <p:spPr>
          <a:xfrm>
            <a:off x="8643938" y="4243388"/>
            <a:ext cx="184731" cy="523220"/>
          </a:xfrm>
          <a:prstGeom prst="rect">
            <a:avLst/>
          </a:prstGeom>
          <a:noFill/>
          <a:ln>
            <a:noFill/>
          </a:ln>
        </p:spPr>
        <p:txBody>
          <a:bodyPr wrap="none" rtlCol="0">
            <a:spAutoFit/>
          </a:bodyPr>
          <a:lstStyle/>
          <a:p>
            <a:endParaRPr lang="fr-FR" sz="2800" b="1" dirty="0">
              <a:solidFill>
                <a:srgbClr val="EAECD4"/>
              </a:solidFill>
              <a:latin typeface="Arial Black" panose="020B0A04020102020204" pitchFamily="34" charset="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159324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743409A-4799-FA42-9F31-505AABB8CCA0}"/>
              </a:ext>
            </a:extLst>
          </p:cNvPr>
          <p:cNvSpPr>
            <a:spLocks noGrp="1"/>
          </p:cNvSpPr>
          <p:nvPr>
            <p:ph idx="1"/>
          </p:nvPr>
        </p:nvSpPr>
        <p:spPr>
          <a:xfrm>
            <a:off x="407259" y="689300"/>
            <a:ext cx="6043484" cy="8491464"/>
          </a:xfrm>
        </p:spPr>
        <p:txBody>
          <a:bodyPr>
            <a:normAutofit fontScale="40000" lnSpcReduction="20000"/>
          </a:bodyPr>
          <a:lstStyle/>
          <a:p>
            <a:pPr marL="0" indent="0">
              <a:buNone/>
            </a:pPr>
            <a:r>
              <a:rPr lang="fr-FR" b="1" dirty="0"/>
              <a:t>Cher(e) Candidat(e)</a:t>
            </a:r>
          </a:p>
          <a:p>
            <a:pPr marL="0" indent="0">
              <a:buNone/>
            </a:pPr>
            <a:endParaRPr lang="fr-FR" b="1" dirty="0"/>
          </a:p>
          <a:p>
            <a:pPr marL="0" indent="0">
              <a:buNone/>
            </a:pPr>
            <a:r>
              <a:rPr lang="fr-FR" b="1" dirty="0"/>
              <a:t>Merci d'avoir téléchargé ce modèle sur notre site. Nous espérons qu'il vous aidera à mettre en valeur votre CV.</a:t>
            </a:r>
          </a:p>
          <a:p>
            <a:pPr marL="0" indent="0">
              <a:buNone/>
            </a:pPr>
            <a:endParaRPr lang="fr-FR" b="1" dirty="0"/>
          </a:p>
          <a:p>
            <a:pPr marL="0" indent="0">
              <a:buNone/>
            </a:pPr>
            <a:r>
              <a:rPr lang="fr-FR" dirty="0"/>
              <a:t>---------------------------------------------------------------------------------------</a:t>
            </a:r>
          </a:p>
          <a:p>
            <a:pPr marL="0" indent="0">
              <a:buNone/>
            </a:pPr>
            <a:endParaRPr lang="fr-FR" dirty="0"/>
          </a:p>
          <a:p>
            <a:pPr marL="0" indent="0">
              <a:buNone/>
            </a:pPr>
            <a:r>
              <a:rPr lang="fr-FR" dirty="0"/>
              <a:t>Besoin de conseils pour rédiger votre CV ou vous préparer pour l’entretien d’embauche ? Consultez nos articles :</a:t>
            </a:r>
          </a:p>
          <a:p>
            <a:pPr marL="0" indent="0">
              <a:buNone/>
            </a:pPr>
            <a:endParaRPr lang="fr-FR" dirty="0"/>
          </a:p>
          <a:p>
            <a:pPr marL="0" indent="0">
              <a:buNone/>
            </a:pPr>
            <a:r>
              <a:rPr lang="fr-FR" dirty="0"/>
              <a:t>- </a:t>
            </a:r>
            <a:r>
              <a:rPr lang="fr-FR" dirty="0">
                <a:hlinkClick r:id="rId2"/>
              </a:rPr>
              <a:t>Le titre du CV : guide pratique + 30 exemples</a:t>
            </a:r>
            <a:endParaRPr lang="fr-FR" dirty="0"/>
          </a:p>
          <a:p>
            <a:pPr marL="0" indent="0">
              <a:buNone/>
            </a:pPr>
            <a:r>
              <a:rPr lang="fr-FR" dirty="0"/>
              <a:t>- </a:t>
            </a:r>
            <a:r>
              <a:rPr lang="fr-FR" dirty="0">
                <a:hlinkClick r:id="rId3"/>
              </a:rPr>
              <a:t>Comment mettre en valeur son expérience professionnelle ?</a:t>
            </a:r>
            <a:endParaRPr lang="fr-FR" dirty="0"/>
          </a:p>
          <a:p>
            <a:pPr marL="0" indent="0">
              <a:buNone/>
            </a:pPr>
            <a:r>
              <a:rPr lang="fr-FR" dirty="0"/>
              <a:t>- </a:t>
            </a:r>
            <a:r>
              <a:rPr lang="fr-FR" dirty="0">
                <a:hlinkClick r:id="rId4"/>
              </a:rPr>
              <a:t>Rédiger une accroche de CV percutante + 9 exemples</a:t>
            </a:r>
            <a:endParaRPr lang="fr-FR" dirty="0"/>
          </a:p>
          <a:p>
            <a:pPr marL="0" indent="0">
              <a:buNone/>
            </a:pPr>
            <a:r>
              <a:rPr lang="fr-FR" dirty="0"/>
              <a:t>- </a:t>
            </a:r>
            <a:r>
              <a:rPr lang="fr-FR" dirty="0">
                <a:hlinkClick r:id="rId5"/>
              </a:rPr>
              <a:t>Les 7 points clés d'un CV réussi</a:t>
            </a:r>
            <a:endParaRPr lang="fr-FR" dirty="0"/>
          </a:p>
          <a:p>
            <a:pPr marL="0" indent="0">
              <a:buNone/>
            </a:pPr>
            <a:r>
              <a:rPr lang="fr-FR" dirty="0"/>
              <a:t>- Personnalisez votre CV avec </a:t>
            </a:r>
            <a:r>
              <a:rPr lang="fr-FR" dirty="0">
                <a:hlinkClick r:id="rId6"/>
              </a:rPr>
              <a:t>des icônes gratuites</a:t>
            </a:r>
            <a:endParaRPr lang="fr-FR" dirty="0"/>
          </a:p>
          <a:p>
            <a:pPr marL="0" indent="0">
              <a:buNone/>
            </a:pPr>
            <a:r>
              <a:rPr lang="fr-FR" dirty="0"/>
              <a:t>- Bien </a:t>
            </a:r>
            <a:r>
              <a:rPr lang="fr-FR" dirty="0">
                <a:hlinkClick r:id="rId7"/>
              </a:rPr>
              <a:t>préparer son entretien </a:t>
            </a:r>
            <a:endParaRPr lang="fr-FR" dirty="0"/>
          </a:p>
          <a:p>
            <a:pPr marL="0" indent="0">
              <a:buNone/>
            </a:pPr>
            <a:endParaRPr lang="fr-FR" dirty="0"/>
          </a:p>
          <a:p>
            <a:pPr marL="0" indent="0">
              <a:buNone/>
            </a:pPr>
            <a:r>
              <a:rPr lang="fr-FR" dirty="0"/>
              <a:t>Nous proposons également plusieurs centaines d'exemples de lettres de motivation classées par métier et des modèles pour les mettre en forme.</a:t>
            </a:r>
          </a:p>
          <a:p>
            <a:pPr marL="0" indent="0">
              <a:buNone/>
            </a:pPr>
            <a:endParaRPr lang="fr-FR" dirty="0"/>
          </a:p>
          <a:p>
            <a:pPr marL="0" indent="0">
              <a:buNone/>
            </a:pPr>
            <a:r>
              <a:rPr lang="fr-FR" dirty="0"/>
              <a:t>- </a:t>
            </a:r>
            <a:r>
              <a:rPr lang="fr-FR" dirty="0">
                <a:hlinkClick r:id="rId8"/>
              </a:rPr>
              <a:t>1200 exemples de lettres de motivation </a:t>
            </a:r>
            <a:endParaRPr lang="fr-FR" dirty="0"/>
          </a:p>
          <a:p>
            <a:pPr marL="0" indent="0">
              <a:buNone/>
            </a:pPr>
            <a:r>
              <a:rPr lang="fr-FR" dirty="0"/>
              <a:t>- </a:t>
            </a:r>
            <a:r>
              <a:rPr lang="fr-FR" dirty="0">
                <a:hlinkClick r:id="rId9"/>
              </a:rPr>
              <a:t>Les modèles de </a:t>
            </a:r>
            <a:r>
              <a:rPr lang="fr-FR" dirty="0">
                <a:hlinkClick r:id="rId10"/>
              </a:rPr>
              <a:t>courrier</a:t>
            </a:r>
            <a:endParaRPr lang="fr-FR" dirty="0"/>
          </a:p>
          <a:p>
            <a:pPr marL="0" indent="0">
              <a:buNone/>
            </a:pPr>
            <a:r>
              <a:rPr lang="fr-FR" dirty="0"/>
              <a:t>- Tous nos conseils </a:t>
            </a:r>
            <a:r>
              <a:rPr lang="fr-FR" dirty="0">
                <a:hlinkClick r:id="rId11"/>
              </a:rPr>
              <a:t>pour rédiger une lettre efficace </a:t>
            </a:r>
            <a:endParaRPr lang="fr-FR" dirty="0"/>
          </a:p>
          <a:p>
            <a:pPr marL="0" indent="0">
              <a:buNone/>
            </a:pPr>
            <a:endParaRPr lang="fr-FR" dirty="0"/>
          </a:p>
          <a:p>
            <a:pPr marL="0" indent="0">
              <a:buNone/>
            </a:pPr>
            <a:endParaRPr lang="fr-FR" dirty="0"/>
          </a:p>
          <a:p>
            <a:pPr marL="0" indent="0">
              <a:buNone/>
            </a:pPr>
            <a:r>
              <a:rPr lang="fr-FR" dirty="0"/>
              <a:t>Nous vous souhaitons bonne chance dans vos recherches et vos entretiens </a:t>
            </a:r>
            <a:r>
              <a:rPr lang="fr-FR" dirty="0">
                <a:sym typeface="Wingdings" pitchFamily="2" charset="2"/>
              </a:rPr>
              <a:t> </a:t>
            </a:r>
            <a:endParaRPr lang="fr-FR" dirty="0"/>
          </a:p>
          <a:p>
            <a:pPr marL="0" indent="0">
              <a:buNone/>
            </a:pPr>
            <a:endParaRPr lang="fr-FR" dirty="0"/>
          </a:p>
          <a:p>
            <a:pPr marL="0" indent="0">
              <a:buNone/>
            </a:pPr>
            <a:endParaRPr lang="fr-FR" dirty="0"/>
          </a:p>
          <a:p>
            <a:pPr marL="0" indent="0">
              <a:buNone/>
            </a:pPr>
            <a:r>
              <a:rPr lang="fr-FR" dirty="0"/>
              <a:t>Enfin, rappelez-vous qu'une bonne candidature est une candidature personnalisée ! Prenez donc le temps de la rédiger avec soin car elle décrit votre parcours professionnel et votre personnalité. </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lgn="ctr">
              <a:buNone/>
            </a:pPr>
            <a:r>
              <a:rPr lang="fr-FR" dirty="0">
                <a:solidFill>
                  <a:schemeClr val="tx1">
                    <a:lumMod val="50000"/>
                    <a:lumOff val="50000"/>
                  </a:schemeClr>
                </a:solidFill>
              </a:rPr>
              <a:t>----------------</a:t>
            </a:r>
          </a:p>
          <a:p>
            <a:pPr marL="0" indent="0">
              <a:buNone/>
            </a:pPr>
            <a:r>
              <a:rPr lang="fr-FR" sz="1905" dirty="0">
                <a:solidFill>
                  <a:schemeClr val="tx1">
                    <a:lumMod val="50000"/>
                    <a:lumOff val="50000"/>
                  </a:schemeClr>
                </a:solidFill>
              </a:rPr>
              <a:t>Copyright : Les contenus diffusés sur notre site (modèles de CV, modèles de lettre, articles ...) sont la propriété de creeruncv.com. Leur utilisation est limitée à un usage strictement personnel. Il est interdit de les diffuser ou redistribuer sans notre accord. Contenus déposés dans 180 pays devant huissier. Reproduction strictement interdite, même partielle. Limité à un usage strictement personnel. </a:t>
            </a:r>
            <a:br>
              <a:rPr lang="fr-FR" sz="1905" dirty="0">
                <a:solidFill>
                  <a:schemeClr val="tx1">
                    <a:lumMod val="50000"/>
                    <a:lumOff val="50000"/>
                  </a:schemeClr>
                </a:solidFill>
              </a:rPr>
            </a:br>
            <a:r>
              <a:rPr lang="fr-FR" sz="1905" dirty="0" err="1">
                <a:solidFill>
                  <a:schemeClr val="tx1">
                    <a:lumMod val="50000"/>
                    <a:lumOff val="50000"/>
                  </a:schemeClr>
                </a:solidFill>
              </a:rPr>
              <a:t>Disclaimer</a:t>
            </a:r>
            <a:r>
              <a:rPr lang="fr-FR" sz="1905" dirty="0">
                <a:solidFill>
                  <a:schemeClr val="tx1">
                    <a:lumMod val="50000"/>
                    <a:lumOff val="50000"/>
                  </a:schemeClr>
                </a:solidFill>
              </a:rPr>
              <a:t> : Les modèles disponibles sur notre site fournis "en l'état" et sans garantie.</a:t>
            </a:r>
          </a:p>
          <a:p>
            <a:pPr marL="0" indent="0">
              <a:buNone/>
            </a:pPr>
            <a:endParaRPr lang="fr-FR" sz="2220" dirty="0">
              <a:solidFill>
                <a:schemeClr val="tx1">
                  <a:lumMod val="50000"/>
                  <a:lumOff val="50000"/>
                </a:schemeClr>
              </a:solidFill>
            </a:endParaRPr>
          </a:p>
          <a:p>
            <a:pPr marL="0" indent="0" algn="ctr">
              <a:buNone/>
            </a:pPr>
            <a:r>
              <a:rPr lang="fr-FR" sz="2220" dirty="0" err="1"/>
              <a:t>Créeruncv.com</a:t>
            </a:r>
            <a:r>
              <a:rPr lang="fr-FR" sz="2220" dirty="0"/>
              <a:t> est un site gratuit. </a:t>
            </a:r>
          </a:p>
        </p:txBody>
      </p:sp>
    </p:spTree>
    <p:extLst>
      <p:ext uri="{BB962C8B-B14F-4D97-AF65-F5344CB8AC3E}">
        <p14:creationId xmlns:p14="http://schemas.microsoft.com/office/powerpoint/2010/main" val="282755818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wrap="square" rtlCol="0">
        <a:spAutoFit/>
      </a:bodyPr>
      <a:lstStyle>
        <a:defPPr>
          <a:defRPr sz="2800" b="1" dirty="0" smtClean="0">
            <a:solidFill>
              <a:srgbClr val="EAECD4"/>
            </a:solidFill>
            <a:latin typeface="Arial Black" panose="020B0A04020102020204" pitchFamily="34" charset="0"/>
            <a:ea typeface="Open Sans Semibold" panose="020B0706030804020204" pitchFamily="34" charset="0"/>
            <a:cs typeface="Open Sans Semibold" panose="020B0706030804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4061</TotalTime>
  <Words>640</Words>
  <Application>Microsoft Macintosh PowerPoint</Application>
  <PresentationFormat>Format A4 (210 x 297 mm)</PresentationFormat>
  <Paragraphs>85</Paragraphs>
  <Slides>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vt:i4>
      </vt:variant>
    </vt:vector>
  </HeadingPairs>
  <TitlesOfParts>
    <vt:vector size="7" baseType="lpstr">
      <vt:lpstr>Arial Black</vt:lpstr>
      <vt:lpstr>Calibri</vt:lpstr>
      <vt:lpstr>Calibri Light</vt:lpstr>
      <vt:lpstr>Arial</vt:lpstr>
      <vt:lpstr>Thème Office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Axel Maille</dc:creator>
  <cp:lastModifiedBy>Axel Maille</cp:lastModifiedBy>
  <cp:revision>467</cp:revision>
  <dcterms:created xsi:type="dcterms:W3CDTF">2019-07-01T12:35:06Z</dcterms:created>
  <dcterms:modified xsi:type="dcterms:W3CDTF">2023-05-21T22:37:37Z</dcterms:modified>
</cp:coreProperties>
</file>